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72" r:id="rId3"/>
    <p:sldId id="280" r:id="rId4"/>
    <p:sldId id="259" r:id="rId5"/>
    <p:sldId id="261" r:id="rId6"/>
    <p:sldId id="260" r:id="rId7"/>
    <p:sldId id="262" r:id="rId8"/>
    <p:sldId id="263" r:id="rId9"/>
    <p:sldId id="265" r:id="rId10"/>
    <p:sldId id="281" r:id="rId11"/>
    <p:sldId id="266" r:id="rId12"/>
    <p:sldId id="267" r:id="rId13"/>
    <p:sldId id="268" r:id="rId14"/>
    <p:sldId id="277" r:id="rId15"/>
    <p:sldId id="282"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p:restoredTop sz="95775"/>
  </p:normalViewPr>
  <p:slideViewPr>
    <p:cSldViewPr snapToGrid="0" snapToObjects="1">
      <p:cViewPr varScale="1">
        <p:scale>
          <a:sx n="107" d="100"/>
          <a:sy n="107" d="100"/>
        </p:scale>
        <p:origin x="1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5C534-B901-3F47-BA6C-5F8DAFCB8338}" type="datetimeFigureOut">
              <a:rPr lang="en-US" smtClean="0"/>
              <a:t>1/13/22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F205C-D4F1-FA4F-B15E-8D4E8B531D48}" type="slidenum">
              <a:rPr lang="en-US" smtClean="0"/>
              <a:t>‹#›</a:t>
            </a:fld>
            <a:endParaRPr lang="en-US" dirty="0"/>
          </a:p>
        </p:txBody>
      </p:sp>
    </p:spTree>
    <p:extLst>
      <p:ext uri="{BB962C8B-B14F-4D97-AF65-F5344CB8AC3E}">
        <p14:creationId xmlns:p14="http://schemas.microsoft.com/office/powerpoint/2010/main" val="422582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D2EA-97F1-F749-B4A9-ED1853097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20D30D-D664-9841-A3A2-23B1B4B02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100978-7DFE-194E-8CCE-A5D47DAC80F6}"/>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5" name="Footer Placeholder 4">
            <a:extLst>
              <a:ext uri="{FF2B5EF4-FFF2-40B4-BE49-F238E27FC236}">
                <a16:creationId xmlns:a16="http://schemas.microsoft.com/office/drawing/2014/main" id="{CC1CDC76-00BF-AF47-8175-6B9A88979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A540C5-9C25-7F42-A522-B4E51B8250A6}"/>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145897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0DAE-EF60-E740-8146-CFFF82A597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A6CBE-465B-C24F-9AFF-7DEF58FC7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CD2C0-B38A-CA46-843B-D14D862C6078}"/>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5" name="Footer Placeholder 4">
            <a:extLst>
              <a:ext uri="{FF2B5EF4-FFF2-40B4-BE49-F238E27FC236}">
                <a16:creationId xmlns:a16="http://schemas.microsoft.com/office/drawing/2014/main" id="{AD391D7F-629A-5A45-A38D-51C46AFCC5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0F9EF-E1F4-7340-8969-F0493EF909EC}"/>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307867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0ED37-F1E4-344B-9C6C-125606E577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AFA0D7-FA35-D64A-B0C0-C24CD9A7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4FB62-FAC0-9F4A-B207-60AD71F399C1}"/>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5" name="Footer Placeholder 4">
            <a:extLst>
              <a:ext uri="{FF2B5EF4-FFF2-40B4-BE49-F238E27FC236}">
                <a16:creationId xmlns:a16="http://schemas.microsoft.com/office/drawing/2014/main" id="{A3C2AEDA-33B3-DB47-8CB7-72609FA02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7E46CC-8548-D94C-A738-BF091864C095}"/>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38752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1958-4AD0-E145-BEBE-7450CD2DC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A5D25-3CEC-6C4A-AF6D-9BC1A99B6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8094A-410C-8A4F-A9FA-E0AA2FF7D3E8}"/>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5" name="Footer Placeholder 4">
            <a:extLst>
              <a:ext uri="{FF2B5EF4-FFF2-40B4-BE49-F238E27FC236}">
                <a16:creationId xmlns:a16="http://schemas.microsoft.com/office/drawing/2014/main" id="{A23566EA-B61B-BB4B-92E4-F0B0D77C1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C5E8FC-1EA7-3D4E-8C33-6F4A2E3E6E99}"/>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404072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EB08-EF3B-1344-B26D-9FAE25CE41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EA51AD-0312-D743-92C3-0073D68CE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77CA38-7A08-F141-B977-8F3B150F5E0E}"/>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5" name="Footer Placeholder 4">
            <a:extLst>
              <a:ext uri="{FF2B5EF4-FFF2-40B4-BE49-F238E27FC236}">
                <a16:creationId xmlns:a16="http://schemas.microsoft.com/office/drawing/2014/main" id="{1DE8CCA4-F9C5-164C-9B3B-7DB71AEC0B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E206E5-000F-7645-AF6B-EC1FFBEBBEE5}"/>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32399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0781-D2DD-FF47-A300-3BFAF2BD0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31C07-E67B-2144-B2F5-069A59249A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FC0CF4-7892-F749-A871-59C347CA2D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80E3E-2E32-3340-B2A7-96D1D42E71F9}"/>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6" name="Footer Placeholder 5">
            <a:extLst>
              <a:ext uri="{FF2B5EF4-FFF2-40B4-BE49-F238E27FC236}">
                <a16:creationId xmlns:a16="http://schemas.microsoft.com/office/drawing/2014/main" id="{3D2001B6-C814-404D-8EC8-039D2A7272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E1DD3-22EB-C141-BE63-1C96C390481D}"/>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6538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6E8D-06BD-544B-8485-165F66B443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94E2C-4754-4247-9BC9-F325DE6C5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42AB5-618A-2B4D-8C2B-9D386D5865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B2ADE4-32B1-9B4C-8695-BB4414037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83836B-CF12-3A45-B35B-48CB17E05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BEC0D5-DDBB-7144-8C5B-5FFC8EC75CB1}"/>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8" name="Footer Placeholder 7">
            <a:extLst>
              <a:ext uri="{FF2B5EF4-FFF2-40B4-BE49-F238E27FC236}">
                <a16:creationId xmlns:a16="http://schemas.microsoft.com/office/drawing/2014/main" id="{E997C770-E472-104E-8D7E-D73CEEC1E6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1390BE5-BCBA-E94B-8C3E-CFC62BAC7AD4}"/>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328018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DC16-DDD7-7346-9ADB-6E677629F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9B6891-0C74-474B-8412-A9420E8694C5}"/>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4" name="Footer Placeholder 3">
            <a:extLst>
              <a:ext uri="{FF2B5EF4-FFF2-40B4-BE49-F238E27FC236}">
                <a16:creationId xmlns:a16="http://schemas.microsoft.com/office/drawing/2014/main" id="{87788FDC-7F32-4048-A9C1-577739DE07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681C3C-DBB9-1A49-B209-C0923DD59321}"/>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412945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97DD2-2DFF-1C4A-B6A4-9F673676BD47}"/>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3" name="Footer Placeholder 2">
            <a:extLst>
              <a:ext uri="{FF2B5EF4-FFF2-40B4-BE49-F238E27FC236}">
                <a16:creationId xmlns:a16="http://schemas.microsoft.com/office/drawing/2014/main" id="{24A62796-A5C8-5F42-A3DC-27E240F269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1837A9-D329-3C41-B06D-8FFF58AF69AF}"/>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107823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3996-7583-A74D-8500-E0C69319E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F7B56-CD3A-F943-B763-895CF25EA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265806-F235-1A48-8B7A-BBCB44053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F5CDE-425C-0847-97D9-37B8F5C81818}"/>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6" name="Footer Placeholder 5">
            <a:extLst>
              <a:ext uri="{FF2B5EF4-FFF2-40B4-BE49-F238E27FC236}">
                <a16:creationId xmlns:a16="http://schemas.microsoft.com/office/drawing/2014/main" id="{D705E22D-744E-4C48-BCC6-813946F54A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D9C133-0057-B14D-ABA1-6EC26D4B8054}"/>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374716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0006-41A9-424E-B654-776CEF0B4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ECF435-9FD5-E448-B49D-616A5027E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3978BC-B02B-6940-A3A2-001237A86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772E2-D891-AF43-B78E-E50585D3EF8F}"/>
              </a:ext>
            </a:extLst>
          </p:cNvPr>
          <p:cNvSpPr>
            <a:spLocks noGrp="1"/>
          </p:cNvSpPr>
          <p:nvPr>
            <p:ph type="dt" sz="half" idx="10"/>
          </p:nvPr>
        </p:nvSpPr>
        <p:spPr/>
        <p:txBody>
          <a:bodyPr/>
          <a:lstStyle/>
          <a:p>
            <a:fld id="{3E503518-9D0E-C543-9BAD-B48F00025E21}" type="datetimeFigureOut">
              <a:rPr lang="en-US" smtClean="0"/>
              <a:t>1/13/22</a:t>
            </a:fld>
            <a:endParaRPr lang="en-US" dirty="0"/>
          </a:p>
        </p:txBody>
      </p:sp>
      <p:sp>
        <p:nvSpPr>
          <p:cNvPr id="6" name="Footer Placeholder 5">
            <a:extLst>
              <a:ext uri="{FF2B5EF4-FFF2-40B4-BE49-F238E27FC236}">
                <a16:creationId xmlns:a16="http://schemas.microsoft.com/office/drawing/2014/main" id="{5FE038D9-3BBA-3D4B-B198-2D3534B4D4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D0D2FE-6594-2B42-A66D-EB1E547AFCC1}"/>
              </a:ext>
            </a:extLst>
          </p:cNvPr>
          <p:cNvSpPr>
            <a:spLocks noGrp="1"/>
          </p:cNvSpPr>
          <p:nvPr>
            <p:ph type="sldNum" sz="quarter" idx="12"/>
          </p:nvPr>
        </p:nvSpPr>
        <p:spPr/>
        <p:txBody>
          <a:bodyPr/>
          <a:lstStyle/>
          <a:p>
            <a:fld id="{5AA708A9-AE26-D044-AADA-8FBED16FD6FA}" type="slidenum">
              <a:rPr lang="en-US" smtClean="0"/>
              <a:t>‹#›</a:t>
            </a:fld>
            <a:endParaRPr lang="en-US" dirty="0"/>
          </a:p>
        </p:txBody>
      </p:sp>
    </p:spTree>
    <p:extLst>
      <p:ext uri="{BB962C8B-B14F-4D97-AF65-F5344CB8AC3E}">
        <p14:creationId xmlns:p14="http://schemas.microsoft.com/office/powerpoint/2010/main" val="132195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FB498-DE06-6C43-B3BA-7B870026D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8423A-9970-8643-9544-D20D1CBB8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C4DF9-6167-2A44-95D8-97C273494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03518-9D0E-C543-9BAD-B48F00025E21}" type="datetimeFigureOut">
              <a:rPr lang="en-US" smtClean="0"/>
              <a:t>1/13/22</a:t>
            </a:fld>
            <a:endParaRPr lang="en-US" dirty="0"/>
          </a:p>
        </p:txBody>
      </p:sp>
      <p:sp>
        <p:nvSpPr>
          <p:cNvPr id="5" name="Footer Placeholder 4">
            <a:extLst>
              <a:ext uri="{FF2B5EF4-FFF2-40B4-BE49-F238E27FC236}">
                <a16:creationId xmlns:a16="http://schemas.microsoft.com/office/drawing/2014/main" id="{298A8C23-0A37-C744-893F-0073B521E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0C3EB13-DB50-4444-9F80-1596903E7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708A9-AE26-D044-AADA-8FBED16FD6FA}" type="slidenum">
              <a:rPr lang="en-US" smtClean="0"/>
              <a:t>‹#›</a:t>
            </a:fld>
            <a:endParaRPr lang="en-US" dirty="0"/>
          </a:p>
        </p:txBody>
      </p:sp>
    </p:spTree>
    <p:extLst>
      <p:ext uri="{BB962C8B-B14F-4D97-AF65-F5344CB8AC3E}">
        <p14:creationId xmlns:p14="http://schemas.microsoft.com/office/powerpoint/2010/main" val="4215381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Users/barr-19/Downloads/Juneteenth,%20Nedre%20White%20T%20copy.doc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tasteofhome.com/article/what-is-juneteenth/" TargetMode="External"/><Relationship Id="rId13" Type="http://schemas.openxmlformats.org/officeDocument/2006/relationships/hyperlink" Target="https://blog.adafruit.com/2020/06/19/history-of-the-juneteenth-flag/" TargetMode="External"/><Relationship Id="rId3" Type="http://schemas.openxmlformats.org/officeDocument/2006/relationships/hyperlink" Target="https://themadf.org/juneteenth-emancipation-day/" TargetMode="External"/><Relationship Id="rId7" Type="http://schemas.openxmlformats.org/officeDocument/2006/relationships/hyperlink" Target="https://en.wikipedia.org/wiki/Gordon_Granger" TargetMode="External"/><Relationship Id="rId12" Type="http://schemas.openxmlformats.org/officeDocument/2006/relationships/hyperlink" Target="https://commons.wikimedia.org/wiki/File:Recognition_of_Juneteenth_as_a_holiday_in_the_US.png" TargetMode="External"/><Relationship Id="rId2" Type="http://schemas.openxmlformats.org/officeDocument/2006/relationships/hyperlink" Target="https://www.therickiereport.com/category/uncategorized/" TargetMode="External"/><Relationship Id="rId1" Type="http://schemas.openxmlformats.org/officeDocument/2006/relationships/slideLayout" Target="../slideLayouts/slideLayout2.xml"/><Relationship Id="rId6" Type="http://schemas.openxmlformats.org/officeDocument/2006/relationships/hyperlink" Target="https://geoalliance.asu.edu/sites/default/files/maps/CivilWar.pdf" TargetMode="External"/><Relationship Id="rId11" Type="http://schemas.openxmlformats.org/officeDocument/2006/relationships/hyperlink" Target="https://www.cnbc.com/joe-biden/" TargetMode="External"/><Relationship Id="rId5" Type="http://schemas.openxmlformats.org/officeDocument/2006/relationships/hyperlink" Target="https://en.wikipedia.org/wiki/Emancipation_Proclamation" TargetMode="External"/><Relationship Id="rId10" Type="http://schemas.openxmlformats.org/officeDocument/2006/relationships/hyperlink" Target="https://oanow.com/news/local/govt-and-politics/council-ok-s-2021-juneteenth-celebration-and-march-in-downtown-opelika/article_315421b8-a2de-11eb-8634-935f71c23b7e.html" TargetMode="External"/><Relationship Id="rId4" Type="http://schemas.openxmlformats.org/officeDocument/2006/relationships/hyperlink" Target="https://en.wikipedia.org/wiki/Abraham_Lincoln" TargetMode="External"/><Relationship Id="rId9" Type="http://schemas.openxmlformats.org/officeDocument/2006/relationships/hyperlink" Target="https://en.wikipedia.org/wiki/Juneteent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hlinkClick r:id="rId2"/>
            <a:extLst>
              <a:ext uri="{FF2B5EF4-FFF2-40B4-BE49-F238E27FC236}">
                <a16:creationId xmlns:a16="http://schemas.microsoft.com/office/drawing/2014/main" id="{FA848D18-0DE5-CC44-9597-9DF22A289D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0" b="784"/>
          <a:stretch/>
        </p:blipFill>
        <p:spPr bwMode="auto">
          <a:xfrm>
            <a:off x="1"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F56049-77B9-314A-A8B5-561976FE30C3}"/>
              </a:ext>
            </a:extLst>
          </p:cNvPr>
          <p:cNvSpPr txBox="1"/>
          <p:nvPr/>
        </p:nvSpPr>
        <p:spPr>
          <a:xfrm>
            <a:off x="523875" y="5317240"/>
            <a:ext cx="11210925"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800" b="1" dirty="0">
                <a:solidFill>
                  <a:schemeClr val="tx1">
                    <a:lumMod val="85000"/>
                    <a:lumOff val="15000"/>
                  </a:schemeClr>
                </a:solidFill>
                <a:latin typeface="+mj-lt"/>
                <a:ea typeface="+mj-ea"/>
                <a:cs typeface="+mj-cs"/>
              </a:rPr>
              <a:t>Wow! Juneteenth</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0042C48-7AF2-EA42-BCAE-E3CF781CBE9F}"/>
              </a:ext>
            </a:extLst>
          </p:cNvPr>
          <p:cNvSpPr/>
          <p:nvPr/>
        </p:nvSpPr>
        <p:spPr>
          <a:xfrm rot="350794">
            <a:off x="896194" y="6334670"/>
            <a:ext cx="10253907" cy="40874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lnSpcReduction="10000"/>
          </a:bodyPr>
          <a:lstStyle/>
          <a:p>
            <a:pPr algn="ctr" defTabSz="914400">
              <a:lnSpc>
                <a:spcPct val="90000"/>
              </a:lnSpc>
              <a:spcBef>
                <a:spcPct val="0"/>
              </a:spcBef>
              <a:spcAft>
                <a:spcPts val="600"/>
              </a:spcAft>
            </a:pPr>
            <a:endParaRPr lang="en-US" sz="1900">
              <a:solidFill>
                <a:srgbClr val="FFFFFF"/>
              </a:solidFill>
              <a:latin typeface="+mj-lt"/>
              <a:ea typeface="+mj-ea"/>
              <a:cs typeface="+mj-cs"/>
            </a:endParaRPr>
          </a:p>
          <a:p>
            <a:pPr algn="ctr" defTabSz="914400">
              <a:lnSpc>
                <a:spcPct val="90000"/>
              </a:lnSpc>
              <a:spcBef>
                <a:spcPct val="0"/>
              </a:spcBef>
              <a:spcAft>
                <a:spcPts val="600"/>
              </a:spcAft>
            </a:pPr>
            <a:endParaRPr lang="en-US" sz="1900">
              <a:solidFill>
                <a:srgbClr val="FFFFFF"/>
              </a:solidFill>
              <a:latin typeface="+mj-lt"/>
              <a:ea typeface="+mj-ea"/>
              <a:cs typeface="+mj-cs"/>
            </a:endParaRPr>
          </a:p>
          <a:p>
            <a:pPr algn="ctr" defTabSz="914400">
              <a:lnSpc>
                <a:spcPct val="90000"/>
              </a:lnSpc>
              <a:spcBef>
                <a:spcPct val="0"/>
              </a:spcBef>
              <a:spcAft>
                <a:spcPts val="600"/>
              </a:spcAft>
            </a:pPr>
            <a:endParaRPr lang="en-US" sz="1900">
              <a:solidFill>
                <a:srgbClr val="FFFFFF"/>
              </a:solidFill>
              <a:latin typeface="+mj-lt"/>
              <a:ea typeface="+mj-ea"/>
              <a:cs typeface="+mj-cs"/>
            </a:endParaRPr>
          </a:p>
        </p:txBody>
      </p:sp>
    </p:spTree>
    <p:extLst>
      <p:ext uri="{BB962C8B-B14F-4D97-AF65-F5344CB8AC3E}">
        <p14:creationId xmlns:p14="http://schemas.microsoft.com/office/powerpoint/2010/main" val="36470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p&#10;&#10;Description automatically generated">
            <a:extLst>
              <a:ext uri="{FF2B5EF4-FFF2-40B4-BE49-F238E27FC236}">
                <a16:creationId xmlns:a16="http://schemas.microsoft.com/office/drawing/2014/main" id="{A8CAE366-D028-4348-B14E-76CBDB596A6E}"/>
              </a:ext>
            </a:extLst>
          </p:cNvPr>
          <p:cNvPicPr>
            <a:picLocks noGrp="1" noChangeAspect="1"/>
          </p:cNvPicPr>
          <p:nvPr>
            <p:ph idx="1"/>
          </p:nvPr>
        </p:nvPicPr>
        <p:blipFill>
          <a:blip r:embed="rId2"/>
          <a:stretch>
            <a:fillRect/>
          </a:stretch>
        </p:blipFill>
        <p:spPr>
          <a:xfrm>
            <a:off x="2396493" y="303477"/>
            <a:ext cx="7077076" cy="6251045"/>
          </a:xfrm>
        </p:spPr>
      </p:pic>
      <p:sp>
        <p:nvSpPr>
          <p:cNvPr id="10" name="Rectangle 9">
            <a:extLst>
              <a:ext uri="{FF2B5EF4-FFF2-40B4-BE49-F238E27FC236}">
                <a16:creationId xmlns:a16="http://schemas.microsoft.com/office/drawing/2014/main" id="{09CBB87C-BF7C-2B44-BA08-A4A5635A4AAD}"/>
              </a:ext>
            </a:extLst>
          </p:cNvPr>
          <p:cNvSpPr/>
          <p:nvPr/>
        </p:nvSpPr>
        <p:spPr>
          <a:xfrm>
            <a:off x="2161309" y="190005"/>
            <a:ext cx="7659585" cy="653142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25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029DA9-68C2-404A-AD76-4B2C09628431}"/>
              </a:ext>
            </a:extLst>
          </p:cNvPr>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1"/>
                </a:solidFill>
                <a:latin typeface="+mj-lt"/>
                <a:ea typeface="+mj-ea"/>
                <a:cs typeface="+mj-cs"/>
              </a:rPr>
              <a:t>                                    </a:t>
            </a:r>
            <a:r>
              <a:rPr lang="en-US" sz="3600" b="1" kern="1200" dirty="0">
                <a:solidFill>
                  <a:schemeClr val="accent4">
                    <a:lumMod val="75000"/>
                  </a:schemeClr>
                </a:solidFill>
                <a:latin typeface="Calibri" panose="020F0502020204030204" pitchFamily="34" charset="0"/>
                <a:ea typeface="+mj-ea"/>
                <a:cs typeface="Calibri" panose="020F0502020204030204" pitchFamily="34" charset="0"/>
              </a:rPr>
              <a:t>Juneteenth Flag</a:t>
            </a:r>
          </a:p>
        </p:txBody>
      </p:sp>
      <p:sp>
        <p:nvSpPr>
          <p:cNvPr id="4" name="Rectangle 3">
            <a:extLst>
              <a:ext uri="{FF2B5EF4-FFF2-40B4-BE49-F238E27FC236}">
                <a16:creationId xmlns:a16="http://schemas.microsoft.com/office/drawing/2014/main" id="{BC0FC941-CB68-8343-AF3A-221BD00359F7}"/>
              </a:ext>
            </a:extLst>
          </p:cNvPr>
          <p:cNvSpPr/>
          <p:nvPr/>
        </p:nvSpPr>
        <p:spPr>
          <a:xfrm>
            <a:off x="275334" y="1354238"/>
            <a:ext cx="5614478" cy="5033115"/>
          </a:xfrm>
          <a:prstGeom prst="rect">
            <a:avLst/>
          </a:prstGeom>
        </p:spPr>
        <p:txBody>
          <a:bodyPr vert="horz" lIns="91440" tIns="45720" rIns="91440" bIns="45720" rtlCol="0">
            <a:noAutofit/>
          </a:bodyPr>
          <a:lstStyle/>
          <a:p>
            <a:pPr>
              <a:lnSpc>
                <a:spcPct val="90000"/>
              </a:lnSpc>
              <a:spcAft>
                <a:spcPts val="600"/>
              </a:spcAft>
            </a:pPr>
            <a:r>
              <a:rPr lang="en-US" sz="2400" dirty="0">
                <a:latin typeface="Arial" panose="020B0604020202020204" pitchFamily="34" charset="0"/>
                <a:cs typeface="Arial" panose="020B0604020202020204" pitchFamily="34" charset="0"/>
              </a:rPr>
              <a:t>A flag is a piece of cloth with a special design that is used as a symbol for a nation or group. </a:t>
            </a:r>
          </a:p>
          <a:p>
            <a:pPr>
              <a:lnSpc>
                <a:spcPct val="90000"/>
              </a:lnSpc>
              <a:spcAft>
                <a:spcPts val="600"/>
              </a:spcAft>
            </a:pPr>
            <a:endParaRPr lang="en-US" sz="2400" dirty="0">
              <a:latin typeface="Arial" panose="020B0604020202020204" pitchFamily="34" charset="0"/>
              <a:cs typeface="Arial" panose="020B0604020202020204" pitchFamily="34" charset="0"/>
            </a:endParaRPr>
          </a:p>
          <a:p>
            <a:pPr>
              <a:lnSpc>
                <a:spcPct val="90000"/>
              </a:lnSpc>
              <a:spcAft>
                <a:spcPts val="600"/>
              </a:spcAft>
            </a:pPr>
            <a:r>
              <a:rPr lang="en-US" sz="2400" dirty="0">
                <a:latin typeface="Arial" panose="020B0604020202020204" pitchFamily="34" charset="0"/>
                <a:cs typeface="Arial" panose="020B0604020202020204" pitchFamily="34" charset="0"/>
              </a:rPr>
              <a:t>The Juneteenth flag was created in 1997 by Ben Haith.  He made the flag red, white and blue to represent that enslaved people and their descendants were and are Americans. The star in the middle represents Texas where the end of slavery in the United States occurred.</a:t>
            </a:r>
          </a:p>
          <a:p>
            <a:pPr>
              <a:lnSpc>
                <a:spcPct val="90000"/>
              </a:lnSpc>
              <a:spcAft>
                <a:spcPts val="600"/>
              </a:spcAft>
            </a:pPr>
            <a:endParaRPr lang="en-US" sz="2400" dirty="0">
              <a:latin typeface="Arial" panose="020B0604020202020204" pitchFamily="34" charset="0"/>
              <a:cs typeface="Arial" panose="020B0604020202020204" pitchFamily="34" charset="0"/>
            </a:endParaRPr>
          </a:p>
          <a:p>
            <a:pPr>
              <a:lnSpc>
                <a:spcPct val="90000"/>
              </a:lnSpc>
              <a:spcAft>
                <a:spcPts val="600"/>
              </a:spcAft>
            </a:pPr>
            <a:r>
              <a:rPr lang="en-US" sz="2400" dirty="0">
                <a:latin typeface="Arial" panose="020B0604020202020204" pitchFamily="34" charset="0"/>
                <a:cs typeface="Arial" panose="020B0604020202020204" pitchFamily="34" charset="0"/>
              </a:rPr>
              <a:t>People fly flags out  to show respect for federal holidays.</a:t>
            </a:r>
          </a:p>
        </p:txBody>
      </p:sp>
      <p:pic>
        <p:nvPicPr>
          <p:cNvPr id="12290" name="Picture 2">
            <a:extLst>
              <a:ext uri="{FF2B5EF4-FFF2-40B4-BE49-F238E27FC236}">
                <a16:creationId xmlns:a16="http://schemas.microsoft.com/office/drawing/2014/main" id="{D3A1B3BB-6FE7-354E-8012-6463733819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1380" y="2151555"/>
            <a:ext cx="5057151" cy="293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09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8" name="Picture 6">
            <a:extLst>
              <a:ext uri="{FF2B5EF4-FFF2-40B4-BE49-F238E27FC236}">
                <a16:creationId xmlns:a16="http://schemas.microsoft.com/office/drawing/2014/main" id="{EA34FFFB-857D-DF4E-A67B-FD551ED4A9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339756"/>
            <a:ext cx="4170530" cy="221038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a:extLst>
              <a:ext uri="{FF2B5EF4-FFF2-40B4-BE49-F238E27FC236}">
                <a16:creationId xmlns:a16="http://schemas.microsoft.com/office/drawing/2014/main" id="{1EA1C7D2-4C46-F446-83BB-0E5404EF8F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0950D2C4-48BE-5844-9B2C-5A57D75F6819}"/>
              </a:ext>
            </a:extLst>
          </p:cNvPr>
          <p:cNvSpPr txBox="1"/>
          <p:nvPr/>
        </p:nvSpPr>
        <p:spPr>
          <a:xfrm>
            <a:off x="785813" y="655412"/>
            <a:ext cx="3558154" cy="523220"/>
          </a:xfrm>
          <a:prstGeom prst="rect">
            <a:avLst/>
          </a:prstGeom>
          <a:noFill/>
        </p:spPr>
        <p:txBody>
          <a:bodyPr wrap="none" rtlCol="0">
            <a:spAutoFit/>
          </a:bodyPr>
          <a:lstStyle/>
          <a:p>
            <a:r>
              <a:rPr lang="en-US" sz="2800" b="1" dirty="0">
                <a:solidFill>
                  <a:schemeClr val="accent4">
                    <a:lumMod val="75000"/>
                  </a:schemeClr>
                </a:solidFill>
                <a:latin typeface="Calibri" panose="020F0502020204030204" pitchFamily="34" charset="0"/>
                <a:cs typeface="Calibri" panose="020F0502020204030204" pitchFamily="34" charset="0"/>
              </a:rPr>
              <a:t>Flags Mean Something</a:t>
            </a:r>
          </a:p>
        </p:txBody>
      </p:sp>
      <p:sp>
        <p:nvSpPr>
          <p:cNvPr id="3" name="TextBox 2">
            <a:extLst>
              <a:ext uri="{FF2B5EF4-FFF2-40B4-BE49-F238E27FC236}">
                <a16:creationId xmlns:a16="http://schemas.microsoft.com/office/drawing/2014/main" id="{B437B955-2F22-DA48-8A31-4FF2DEB1BB0B}"/>
              </a:ext>
            </a:extLst>
          </p:cNvPr>
          <p:cNvSpPr txBox="1"/>
          <p:nvPr/>
        </p:nvSpPr>
        <p:spPr>
          <a:xfrm>
            <a:off x="769942" y="1253541"/>
            <a:ext cx="5892242" cy="4308872"/>
          </a:xfrm>
          <a:prstGeom prst="rect">
            <a:avLst/>
          </a:prstGeom>
          <a:noFill/>
        </p:spPr>
        <p:txBody>
          <a:bodyPr wrap="square" rtlCol="0">
            <a:spAutoFit/>
          </a:bodyPr>
          <a:lstStyle/>
          <a:p>
            <a:pPr marL="342900" indent="-342900">
              <a:lnSpc>
                <a:spcPct val="90000"/>
              </a:lnSpc>
              <a:spcAft>
                <a:spcPts val="1200"/>
              </a:spcAft>
              <a:buFont typeface="Arial" panose="020B0604020202020204" pitchFamily="34" charset="0"/>
              <a:buChar char="•"/>
            </a:pPr>
            <a:r>
              <a:rPr lang="en-US" sz="2400" dirty="0"/>
              <a:t>Flags have symbols that mean something like the stars on the American flag are for the 50 states that make up our country.</a:t>
            </a:r>
          </a:p>
          <a:p>
            <a:pPr marL="342900" indent="-342900">
              <a:lnSpc>
                <a:spcPct val="90000"/>
              </a:lnSpc>
              <a:spcAft>
                <a:spcPts val="1200"/>
              </a:spcAft>
              <a:buFont typeface="Arial" panose="020B0604020202020204" pitchFamily="34" charset="0"/>
              <a:buChar char="•"/>
            </a:pPr>
            <a:r>
              <a:rPr lang="en-US" sz="2400" dirty="0"/>
              <a:t>The colors also mean something like the red on our flag means valor or bravery.</a:t>
            </a:r>
          </a:p>
          <a:p>
            <a:pPr marL="342900" indent="-342900">
              <a:lnSpc>
                <a:spcPct val="90000"/>
              </a:lnSpc>
              <a:spcAft>
                <a:spcPts val="1200"/>
              </a:spcAft>
              <a:buFont typeface="Arial" panose="020B0604020202020204" pitchFamily="34" charset="0"/>
              <a:buChar char="•"/>
            </a:pPr>
            <a:r>
              <a:rPr lang="en-US" sz="2400" dirty="0"/>
              <a:t>Pick what flag you would like to color (U.S. or Juneteenth. Or you  can create your own flag.</a:t>
            </a:r>
          </a:p>
          <a:p>
            <a:pPr marL="342900" indent="-342900">
              <a:lnSpc>
                <a:spcPct val="90000"/>
              </a:lnSpc>
              <a:spcAft>
                <a:spcPts val="1200"/>
              </a:spcAft>
              <a:buFont typeface="Arial" panose="020B0604020202020204" pitchFamily="34" charset="0"/>
              <a:buChar char="•"/>
            </a:pPr>
            <a:r>
              <a:rPr lang="en-US" sz="2400" dirty="0"/>
              <a:t>At the bottom of the page, write why you picked this flag.   </a:t>
            </a:r>
          </a:p>
          <a:p>
            <a:endParaRPr lang="en-US" dirty="0"/>
          </a:p>
        </p:txBody>
      </p:sp>
    </p:spTree>
    <p:extLst>
      <p:ext uri="{BB962C8B-B14F-4D97-AF65-F5344CB8AC3E}">
        <p14:creationId xmlns:p14="http://schemas.microsoft.com/office/powerpoint/2010/main" val="316037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8046DB42-A042-314C-8D83-E71E9E9DEC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6"/>
          <a:stretch/>
        </p:blipFill>
        <p:spPr bwMode="auto">
          <a:xfrm>
            <a:off x="870079" y="894379"/>
            <a:ext cx="5225921" cy="47435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22681-1565-7A4A-B736-89FE1D8C9F51}"/>
              </a:ext>
            </a:extLst>
          </p:cNvPr>
          <p:cNvSpPr txBox="1"/>
          <p:nvPr/>
        </p:nvSpPr>
        <p:spPr>
          <a:xfrm>
            <a:off x="6577015" y="689789"/>
            <a:ext cx="4640484" cy="4124206"/>
          </a:xfrm>
          <a:prstGeom prst="rect">
            <a:avLst/>
          </a:prstGeom>
          <a:noFill/>
        </p:spPr>
        <p:txBody>
          <a:bodyPr wrap="square" rtlCol="0">
            <a:spAutoFit/>
          </a:bodyPr>
          <a:lstStyle/>
          <a:p>
            <a:pPr>
              <a:lnSpc>
                <a:spcPct val="90000"/>
              </a:lnSpc>
              <a:spcAft>
                <a:spcPts val="1200"/>
              </a:spcAft>
            </a:pPr>
            <a:r>
              <a:rPr lang="en-US" sz="2800" dirty="0"/>
              <a:t> </a:t>
            </a:r>
            <a:r>
              <a:rPr lang="en-US" sz="2800" b="1" dirty="0">
                <a:solidFill>
                  <a:schemeClr val="accent4">
                    <a:lumMod val="50000"/>
                  </a:schemeClr>
                </a:solidFill>
                <a:cs typeface="Calibri" panose="020F0502020204030204" pitchFamily="34" charset="0"/>
              </a:rPr>
              <a:t>Juneteenth Celebrations</a:t>
            </a:r>
          </a:p>
          <a:p>
            <a:pPr>
              <a:lnSpc>
                <a:spcPct val="90000"/>
              </a:lnSpc>
            </a:pPr>
            <a:br>
              <a:rPr lang="en-US" sz="2800" dirty="0"/>
            </a:br>
            <a:r>
              <a:rPr lang="en-US" sz="2800" dirty="0"/>
              <a:t>From now on, Juneteenth (June 19th) will be celebrated all over the United States.  </a:t>
            </a:r>
          </a:p>
          <a:p>
            <a:pPr>
              <a:lnSpc>
                <a:spcPct val="90000"/>
              </a:lnSpc>
            </a:pPr>
            <a:endParaRPr lang="en-US" sz="2800" dirty="0"/>
          </a:p>
          <a:p>
            <a:pPr>
              <a:lnSpc>
                <a:spcPct val="90000"/>
              </a:lnSpc>
            </a:pPr>
            <a:r>
              <a:rPr lang="en-US" sz="2800" dirty="0"/>
              <a:t>We will all remember this federal holiday as a day that ended slavery and was a start to a new beginning. </a:t>
            </a:r>
          </a:p>
        </p:txBody>
      </p:sp>
    </p:spTree>
    <p:extLst>
      <p:ext uri="{BB962C8B-B14F-4D97-AF65-F5344CB8AC3E}">
        <p14:creationId xmlns:p14="http://schemas.microsoft.com/office/powerpoint/2010/main" val="331767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57D357-F9E6-C34A-BC91-03BF825987E7}"/>
              </a:ext>
            </a:extLst>
          </p:cNvPr>
          <p:cNvSpPr/>
          <p:nvPr/>
        </p:nvSpPr>
        <p:spPr>
          <a:xfrm>
            <a:off x="7531610" y="365125"/>
            <a:ext cx="3822189" cy="1899912"/>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800" b="1" dirty="0">
                <a:solidFill>
                  <a:schemeClr val="accent4">
                    <a:lumMod val="75000"/>
                  </a:schemeClr>
                </a:solidFill>
                <a:latin typeface="Calibri" panose="020F0502020204030204" pitchFamily="34" charset="0"/>
                <a:ea typeface="+mj-ea"/>
                <a:cs typeface="Calibri" panose="020F0502020204030204" pitchFamily="34" charset="0"/>
              </a:rPr>
              <a:t>Now you know why we have Juneteenth. The work is still not over</a:t>
            </a:r>
            <a:r>
              <a:rPr lang="en-US" sz="2800" dirty="0">
                <a:solidFill>
                  <a:schemeClr val="accent4">
                    <a:lumMod val="75000"/>
                  </a:schemeClr>
                </a:solidFill>
                <a:latin typeface="Arial" panose="020B0604020202020204" pitchFamily="34" charset="0"/>
                <a:ea typeface="+mj-ea"/>
                <a:cs typeface="Arial" panose="020B0604020202020204" pitchFamily="34" charset="0"/>
              </a:rPr>
              <a:t>.</a:t>
            </a:r>
          </a:p>
          <a:p>
            <a:pPr defTabSz="914400">
              <a:lnSpc>
                <a:spcPct val="90000"/>
              </a:lnSpc>
              <a:spcBef>
                <a:spcPct val="0"/>
              </a:spcBef>
              <a:spcAft>
                <a:spcPts val="600"/>
              </a:spcAft>
            </a:pPr>
            <a:br>
              <a:rPr lang="en-US" sz="1900" dirty="0">
                <a:latin typeface="+mj-lt"/>
                <a:ea typeface="+mj-ea"/>
                <a:cs typeface="+mj-cs"/>
              </a:rPr>
            </a:br>
            <a:br>
              <a:rPr lang="en-US" sz="1900" dirty="0">
                <a:latin typeface="+mj-lt"/>
                <a:ea typeface="+mj-ea"/>
                <a:cs typeface="+mj-cs"/>
              </a:rPr>
            </a:br>
            <a:endParaRPr lang="en-US" sz="1900" dirty="0">
              <a:latin typeface="+mj-lt"/>
              <a:ea typeface="+mj-ea"/>
              <a:cs typeface="+mj-cs"/>
            </a:endParaRPr>
          </a:p>
        </p:txBody>
      </p:sp>
      <p:pic>
        <p:nvPicPr>
          <p:cNvPr id="16386" name="Picture 2" descr="Text, letter&#10;&#10;Description automatically generated">
            <a:extLst>
              <a:ext uri="{FF2B5EF4-FFF2-40B4-BE49-F238E27FC236}">
                <a16:creationId xmlns:a16="http://schemas.microsoft.com/office/drawing/2014/main" id="{3C477DB6-9BE3-BB47-8EA7-A79AEFCB28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0"/>
          <a:stretch/>
        </p:blipFill>
        <p:spPr bwMode="auto">
          <a:xfrm>
            <a:off x="618187" y="365125"/>
            <a:ext cx="6039544" cy="5971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5E88F6-2C10-D743-9DF7-C98090723BE7}"/>
              </a:ext>
            </a:extLst>
          </p:cNvPr>
          <p:cNvSpPr/>
          <p:nvPr/>
        </p:nvSpPr>
        <p:spPr>
          <a:xfrm>
            <a:off x="7531610" y="2434201"/>
            <a:ext cx="3822189" cy="3742762"/>
          </a:xfrm>
          <a:prstGeom prst="rect">
            <a:avLst/>
          </a:prstGeom>
        </p:spPr>
        <p:txBody>
          <a:bodyPr vert="horz" lIns="91440" tIns="45720" rIns="91440" bIns="45720" rtlCol="0">
            <a:normAutofit lnSpcReduction="10000"/>
          </a:bodyPr>
          <a:lstStyle/>
          <a:p>
            <a:pPr defTabSz="914400">
              <a:lnSpc>
                <a:spcPct val="90000"/>
              </a:lnSpc>
              <a:spcAft>
                <a:spcPts val="1200"/>
              </a:spcAft>
            </a:pPr>
            <a:r>
              <a:rPr lang="en-US" sz="4400" dirty="0">
                <a:latin typeface="Algerian" pitchFamily="82" charset="77"/>
                <a:cs typeface="Arial" panose="020B0604020202020204" pitchFamily="34" charset="0"/>
              </a:rPr>
              <a:t>We want respect and equality for all people.</a:t>
            </a:r>
          </a:p>
          <a:p>
            <a:pPr defTabSz="914400">
              <a:lnSpc>
                <a:spcPct val="90000"/>
              </a:lnSpc>
            </a:pPr>
            <a:br>
              <a:rPr lang="en-US" sz="2000" dirty="0"/>
            </a:br>
            <a:br>
              <a:rPr lang="en-US" sz="2000" dirty="0"/>
            </a:br>
            <a:endParaRPr lang="en-US" sz="2000" dirty="0"/>
          </a:p>
        </p:txBody>
      </p:sp>
    </p:spTree>
    <p:extLst>
      <p:ext uri="{BB962C8B-B14F-4D97-AF65-F5344CB8AC3E}">
        <p14:creationId xmlns:p14="http://schemas.microsoft.com/office/powerpoint/2010/main" val="21316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52D9-DC03-9646-97F8-5CDA83454711}"/>
              </a:ext>
            </a:extLst>
          </p:cNvPr>
          <p:cNvSpPr>
            <a:spLocks noGrp="1"/>
          </p:cNvSpPr>
          <p:nvPr>
            <p:ph type="title"/>
          </p:nvPr>
        </p:nvSpPr>
        <p:spPr/>
        <p:txBody>
          <a:bodyPr/>
          <a:lstStyle/>
          <a:p>
            <a:r>
              <a:rPr lang="en-US" b="1" dirty="0">
                <a:solidFill>
                  <a:schemeClr val="accent4">
                    <a:lumMod val="75000"/>
                  </a:schemeClr>
                </a:solidFill>
                <a:latin typeface="Calibri" panose="020F0502020204030204" pitchFamily="34" charset="0"/>
                <a:cs typeface="Calibri" panose="020F0502020204030204" pitchFamily="34" charset="0"/>
              </a:rPr>
              <a:t>Your Turn</a:t>
            </a:r>
          </a:p>
        </p:txBody>
      </p:sp>
      <p:sp>
        <p:nvSpPr>
          <p:cNvPr id="3" name="Content Placeholder 2">
            <a:extLst>
              <a:ext uri="{FF2B5EF4-FFF2-40B4-BE49-F238E27FC236}">
                <a16:creationId xmlns:a16="http://schemas.microsoft.com/office/drawing/2014/main" id="{3D7D26A4-04F2-6B44-966C-0A19E5DCC31D}"/>
              </a:ext>
            </a:extLst>
          </p:cNvPr>
          <p:cNvSpPr>
            <a:spLocks noGrp="1"/>
          </p:cNvSpPr>
          <p:nvPr>
            <p:ph idx="1"/>
          </p:nvPr>
        </p:nvSpPr>
        <p:spPr/>
        <p:txBody>
          <a:bodyPr/>
          <a:lstStyle/>
          <a:p>
            <a:r>
              <a:rPr lang="en-US" dirty="0"/>
              <a:t>As a member of _________community, what holiday should be added and celebrated. </a:t>
            </a:r>
            <a:r>
              <a:rPr lang="en-US" sz="1800" dirty="0"/>
              <a:t>(It cannot be your birthday or the birthday of someone in your family.)</a:t>
            </a:r>
          </a:p>
          <a:p>
            <a:pPr lvl="1"/>
            <a:r>
              <a:rPr lang="en-US" sz="2000" dirty="0"/>
              <a:t>It can honor a person.</a:t>
            </a:r>
          </a:p>
          <a:p>
            <a:pPr lvl="1"/>
            <a:r>
              <a:rPr lang="en-US" sz="2000" dirty="0"/>
              <a:t>It can honor something that happened in history.</a:t>
            </a:r>
          </a:p>
          <a:p>
            <a:pPr lvl="1"/>
            <a:r>
              <a:rPr lang="en-US" sz="2000" dirty="0"/>
              <a:t>It can honor a goal for the future (saving the planet, eating more healthy foods, getting more exercise, world peace). </a:t>
            </a:r>
          </a:p>
          <a:p>
            <a:r>
              <a:rPr lang="en-US" sz="2400" dirty="0"/>
              <a:t>Why should it be celebrated?</a:t>
            </a:r>
          </a:p>
          <a:p>
            <a:r>
              <a:rPr lang="en-US" sz="2400" dirty="0"/>
              <a:t>When would it be celebrated?</a:t>
            </a:r>
          </a:p>
          <a:p>
            <a:r>
              <a:rPr lang="en-US" sz="2400" dirty="0"/>
              <a:t>How would it be celebrated?</a:t>
            </a:r>
          </a:p>
          <a:p>
            <a:r>
              <a:rPr lang="en-US" sz="2400" dirty="0"/>
              <a:t>What would be a good symbol for this new holiday?</a:t>
            </a:r>
            <a:br>
              <a:rPr lang="en-US" sz="2400" dirty="0"/>
            </a:br>
            <a:endParaRPr lang="en-US" sz="2400" dirty="0"/>
          </a:p>
          <a:p>
            <a:endParaRPr lang="en-US" sz="1800" dirty="0"/>
          </a:p>
        </p:txBody>
      </p:sp>
    </p:spTree>
    <p:extLst>
      <p:ext uri="{BB962C8B-B14F-4D97-AF65-F5344CB8AC3E}">
        <p14:creationId xmlns:p14="http://schemas.microsoft.com/office/powerpoint/2010/main" val="156277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EDCD4A-97C2-8841-9D7D-6DBFC875E82C}"/>
              </a:ext>
            </a:extLst>
          </p:cNvPr>
          <p:cNvSpPr txBox="1"/>
          <p:nvPr/>
        </p:nvSpPr>
        <p:spPr>
          <a:xfrm>
            <a:off x="559273" y="751344"/>
            <a:ext cx="10180064" cy="5355312"/>
          </a:xfrm>
          <a:prstGeom prst="rect">
            <a:avLst/>
          </a:prstGeom>
          <a:noFill/>
        </p:spPr>
        <p:txBody>
          <a:bodyPr wrap="square" rtlCol="0">
            <a:spAutoFit/>
          </a:bodyPr>
          <a:lstStyle/>
          <a:p>
            <a:r>
              <a:rPr lang="en-US" dirty="0"/>
              <a:t>Images: </a:t>
            </a:r>
          </a:p>
          <a:p>
            <a:r>
              <a:rPr lang="en-US" dirty="0"/>
              <a:t>Slides 1, 10, 11 </a:t>
            </a:r>
            <a:r>
              <a:rPr lang="en-US" u="sng" dirty="0">
                <a:hlinkClick r:id="rId2"/>
              </a:rPr>
              <a:t>https://www.therickiereport.com/category/uncategorized/</a:t>
            </a:r>
            <a:r>
              <a:rPr lang="en-US" dirty="0"/>
              <a:t> </a:t>
            </a:r>
          </a:p>
          <a:p>
            <a:r>
              <a:rPr lang="en-US" dirty="0"/>
              <a:t>Slide 2 </a:t>
            </a:r>
            <a:r>
              <a:rPr lang="en-US" u="sng" dirty="0">
                <a:hlinkClick r:id="rId3"/>
              </a:rPr>
              <a:t>https://themadf.org/juneteenth-emancipation-day/</a:t>
            </a:r>
            <a:endParaRPr lang="en-US" dirty="0"/>
          </a:p>
          <a:p>
            <a:r>
              <a:rPr lang="en-US" dirty="0"/>
              <a:t>Slide 4 </a:t>
            </a:r>
            <a:r>
              <a:rPr lang="en-US" u="sng" dirty="0">
                <a:hlinkClick r:id="rId4"/>
              </a:rPr>
              <a:t>https://en.wikipedia.org/wiki/Abraham_Lincoln</a:t>
            </a:r>
            <a:r>
              <a:rPr lang="en-US" dirty="0"/>
              <a:t> and </a:t>
            </a:r>
            <a:r>
              <a:rPr lang="en-US" u="sng" dirty="0">
                <a:hlinkClick r:id="rId5"/>
              </a:rPr>
              <a:t>https://en.wikipedia.org/wiki/Emancipation_Proclamation</a:t>
            </a:r>
            <a:r>
              <a:rPr lang="en-US" dirty="0"/>
              <a:t> and </a:t>
            </a:r>
            <a:r>
              <a:rPr lang="en-US" u="sng" dirty="0">
                <a:hlinkClick r:id="rId6"/>
              </a:rPr>
              <a:t>https://geoalliance.asu.edu/sites/default/files/maps/CivilWar.pdf</a:t>
            </a:r>
            <a:endParaRPr lang="en-US" dirty="0"/>
          </a:p>
          <a:p>
            <a:r>
              <a:rPr lang="en-US" dirty="0"/>
              <a:t>Slide 5 </a:t>
            </a:r>
            <a:r>
              <a:rPr lang="en-US" u="sng" dirty="0">
                <a:hlinkClick r:id="rId7"/>
              </a:rPr>
              <a:t>https://en.wikipedia.org/wiki/Gordon_Granger</a:t>
            </a:r>
            <a:endParaRPr lang="en-US" dirty="0"/>
          </a:p>
          <a:p>
            <a:r>
              <a:rPr lang="en-US" dirty="0"/>
              <a:t>Slide 8 </a:t>
            </a:r>
            <a:r>
              <a:rPr lang="en-US" u="sng" dirty="0">
                <a:hlinkClick r:id="rId8"/>
              </a:rPr>
              <a:t>https://www.tasteofhome.com/article/what-is-juneteenth/</a:t>
            </a:r>
            <a:endParaRPr lang="en-US" dirty="0"/>
          </a:p>
          <a:p>
            <a:r>
              <a:rPr lang="en-US" u="sng" dirty="0">
                <a:hlinkClick r:id="rId9"/>
              </a:rPr>
              <a:t>https://en.wikipedia.org/wiki/Juneteenth</a:t>
            </a:r>
            <a:endParaRPr lang="en-US" dirty="0"/>
          </a:p>
          <a:p>
            <a:r>
              <a:rPr lang="en-US" u="sng" dirty="0">
                <a:hlinkClick r:id="rId10"/>
              </a:rPr>
              <a:t>https://oanow.com/news/local/govt-and-politics/council-ok-s-2021-juneteenth-celebration-and-march-in-downtown-opelika/article_315421b8-a2de-11eb-8634-935f71c23b7e.html</a:t>
            </a:r>
            <a:endParaRPr lang="en-US" dirty="0"/>
          </a:p>
          <a:p>
            <a:r>
              <a:rPr lang="en-US" dirty="0"/>
              <a:t>Slide 9 </a:t>
            </a:r>
            <a:r>
              <a:rPr lang="en-US" u="sng" dirty="0">
                <a:hlinkClick r:id="rId11"/>
              </a:rPr>
              <a:t>https://www.cnbc.com/joe-biden/</a:t>
            </a:r>
            <a:endParaRPr lang="en-US" dirty="0"/>
          </a:p>
          <a:p>
            <a:r>
              <a:rPr lang="en-US" dirty="0"/>
              <a:t>Slide 10 </a:t>
            </a:r>
            <a:r>
              <a:rPr lang="en-US" u="sng" dirty="0">
                <a:hlinkClick r:id="rId12"/>
              </a:rPr>
              <a:t>https://commons.wikimedia.org/wiki/File:Recognition_of_Juneteenth_as_a_holiday_in_the_US.png</a:t>
            </a:r>
            <a:endParaRPr lang="en-US" dirty="0"/>
          </a:p>
          <a:p>
            <a:r>
              <a:rPr lang="en-US" dirty="0"/>
              <a:t>Slide 12 </a:t>
            </a:r>
            <a:r>
              <a:rPr lang="en-US" u="sng" dirty="0">
                <a:hlinkClick r:id="rId13"/>
              </a:rPr>
              <a:t>https://blog.adafruit.com/2020/06/19/history-of-the-juneteenth-flag/</a:t>
            </a:r>
            <a:endParaRPr lang="en-US" dirty="0"/>
          </a:p>
          <a:p>
            <a:r>
              <a:rPr lang="en-US" dirty="0"/>
              <a:t>Slide 14</a:t>
            </a:r>
            <a:r>
              <a:rPr lang="en-US" u="sng" dirty="0"/>
              <a:t> https://</a:t>
            </a:r>
            <a:r>
              <a:rPr lang="en-US" u="sng" dirty="0" err="1"/>
              <a:t>bobbyberk.com</a:t>
            </a:r>
            <a:r>
              <a:rPr lang="en-US" u="sng" dirty="0"/>
              <a:t>/juneteenth-what-is-it-why-is-it-important-and-how-we-should-celebrate-it/</a:t>
            </a:r>
            <a:endParaRPr lang="en-US" dirty="0"/>
          </a:p>
          <a:p>
            <a:r>
              <a:rPr lang="en-US" dirty="0"/>
              <a:t> </a:t>
            </a:r>
          </a:p>
          <a:p>
            <a:endParaRPr lang="en-US" dirty="0"/>
          </a:p>
        </p:txBody>
      </p:sp>
    </p:spTree>
    <p:extLst>
      <p:ext uri="{BB962C8B-B14F-4D97-AF65-F5344CB8AC3E}">
        <p14:creationId xmlns:p14="http://schemas.microsoft.com/office/powerpoint/2010/main" val="196445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9DFFD3-D691-084B-A324-9650C09EB945}"/>
              </a:ext>
            </a:extLst>
          </p:cNvPr>
          <p:cNvSpPr/>
          <p:nvPr/>
        </p:nvSpPr>
        <p:spPr>
          <a:xfrm>
            <a:off x="1041723" y="214314"/>
            <a:ext cx="8102278" cy="1938992"/>
          </a:xfrm>
          <a:prstGeom prst="rect">
            <a:avLst/>
          </a:prstGeom>
        </p:spPr>
        <p:txBody>
          <a:bodyPr wrap="square">
            <a:spAutoFit/>
          </a:bodyPr>
          <a:lstStyle/>
          <a:p>
            <a:r>
              <a:rPr lang="en-US" sz="2800" dirty="0">
                <a:solidFill>
                  <a:srgbClr val="AF7B51"/>
                </a:solidFill>
                <a:latin typeface="Arial" panose="020B0604020202020204" pitchFamily="34" charset="0"/>
                <a:cs typeface="Arial" panose="020B0604020202020204" pitchFamily="34" charset="0"/>
              </a:rPr>
              <a:t>                             </a:t>
            </a:r>
          </a:p>
          <a:p>
            <a:r>
              <a:rPr lang="en-US" sz="2800" b="1" dirty="0">
                <a:solidFill>
                  <a:srgbClr val="AF7B51"/>
                </a:solidFill>
                <a:latin typeface="Calibri" panose="020F0502020204030204" pitchFamily="34" charset="0"/>
                <a:cs typeface="Calibri" panose="020F0502020204030204" pitchFamily="34" charset="0"/>
              </a:rPr>
              <a:t>                              What is Juneteenth?</a:t>
            </a:r>
            <a:endParaRPr lang="en-US" sz="2800" b="1" u="none" strike="noStrike" dirty="0">
              <a:solidFill>
                <a:srgbClr val="000000"/>
              </a:solidFill>
              <a:effectLst/>
              <a:latin typeface="Calibri" panose="020F0502020204030204" pitchFamily="34" charset="0"/>
              <a:cs typeface="Calibri" panose="020F0502020204030204" pitchFamily="34" charset="0"/>
            </a:endParaRPr>
          </a:p>
          <a:p>
            <a:br>
              <a:rPr lang="en-US" sz="2800" dirty="0">
                <a:latin typeface="Arial" panose="020B0604020202020204" pitchFamily="34" charset="0"/>
                <a:cs typeface="Arial" panose="020B0604020202020204" pitchFamily="34" charset="0"/>
              </a:rPr>
            </a:br>
            <a:br>
              <a:rPr lang="en-US" dirty="0"/>
            </a:br>
            <a:endParaRPr lang="en-US" dirty="0"/>
          </a:p>
        </p:txBody>
      </p:sp>
      <p:sp>
        <p:nvSpPr>
          <p:cNvPr id="2" name="TextBox 1">
            <a:extLst>
              <a:ext uri="{FF2B5EF4-FFF2-40B4-BE49-F238E27FC236}">
                <a16:creationId xmlns:a16="http://schemas.microsoft.com/office/drawing/2014/main" id="{9383376F-2283-E447-A8F8-ACBD0F9BA91F}"/>
              </a:ext>
            </a:extLst>
          </p:cNvPr>
          <p:cNvSpPr txBox="1"/>
          <p:nvPr/>
        </p:nvSpPr>
        <p:spPr>
          <a:xfrm>
            <a:off x="1736339" y="1322309"/>
            <a:ext cx="9085634" cy="1661993"/>
          </a:xfrm>
          <a:prstGeom prst="rect">
            <a:avLst/>
          </a:prstGeom>
          <a:noFill/>
        </p:spPr>
        <p:txBody>
          <a:bodyPr wrap="square" rtlCol="0">
            <a:spAutoFit/>
          </a:bodyPr>
          <a:lstStyle/>
          <a:p>
            <a:r>
              <a:rPr lang="en-US" altLang="en-US" sz="2800" dirty="0">
                <a:latin typeface="Arial" panose="020B0604020202020204" pitchFamily="34" charset="0"/>
                <a:cs typeface="Arial" panose="020B0604020202020204" pitchFamily="34" charset="0"/>
              </a:rPr>
              <a:t>Juneteenth stands  for June 19, 1865.  This is the date when the last enslaved people in America heard that they were free.   Let’s learn about this history.</a:t>
            </a:r>
          </a:p>
          <a:p>
            <a:endParaRPr lang="en-US" dirty="0"/>
          </a:p>
        </p:txBody>
      </p:sp>
      <p:pic>
        <p:nvPicPr>
          <p:cNvPr id="7" name="Picture 6" descr="Logo&#10;&#10;Description automatically generated with low confidence">
            <a:extLst>
              <a:ext uri="{FF2B5EF4-FFF2-40B4-BE49-F238E27FC236}">
                <a16:creationId xmlns:a16="http://schemas.microsoft.com/office/drawing/2014/main" id="{A06A31D2-D76A-A548-AB19-81CB12E1D868}"/>
              </a:ext>
            </a:extLst>
          </p:cNvPr>
          <p:cNvPicPr>
            <a:picLocks noChangeAspect="1"/>
          </p:cNvPicPr>
          <p:nvPr/>
        </p:nvPicPr>
        <p:blipFill>
          <a:blip r:embed="rId2"/>
          <a:stretch>
            <a:fillRect/>
          </a:stretch>
        </p:blipFill>
        <p:spPr>
          <a:xfrm>
            <a:off x="2992413" y="3065515"/>
            <a:ext cx="5602514" cy="3129064"/>
          </a:xfrm>
          <a:prstGeom prst="rect">
            <a:avLst/>
          </a:prstGeom>
        </p:spPr>
      </p:pic>
    </p:spTree>
    <p:extLst>
      <p:ext uri="{BB962C8B-B14F-4D97-AF65-F5344CB8AC3E}">
        <p14:creationId xmlns:p14="http://schemas.microsoft.com/office/powerpoint/2010/main" val="113470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0980-65D9-E24A-9A18-9512A44375D2}"/>
              </a:ext>
            </a:extLst>
          </p:cNvPr>
          <p:cNvSpPr>
            <a:spLocks noGrp="1"/>
          </p:cNvSpPr>
          <p:nvPr>
            <p:ph type="title"/>
          </p:nvPr>
        </p:nvSpPr>
        <p:spPr/>
        <p:txBody>
          <a:bodyPr>
            <a:normAutofit/>
          </a:bodyPr>
          <a:lstStyle/>
          <a:p>
            <a:r>
              <a:rPr lang="en-US" sz="2800" b="1" dirty="0">
                <a:solidFill>
                  <a:schemeClr val="accent4">
                    <a:lumMod val="75000"/>
                  </a:schemeClr>
                </a:solidFill>
                <a:latin typeface="Calibri" panose="020F0502020204030204" pitchFamily="34" charset="0"/>
                <a:cs typeface="Calibri" panose="020F0502020204030204" pitchFamily="34" charset="0"/>
              </a:rPr>
              <a:t>Prior to the Civil War (1861-1865)</a:t>
            </a:r>
          </a:p>
        </p:txBody>
      </p:sp>
      <p:sp>
        <p:nvSpPr>
          <p:cNvPr id="3" name="Content Placeholder 2">
            <a:extLst>
              <a:ext uri="{FF2B5EF4-FFF2-40B4-BE49-F238E27FC236}">
                <a16:creationId xmlns:a16="http://schemas.microsoft.com/office/drawing/2014/main" id="{24C73D12-F809-6841-9763-AD663A222DD3}"/>
              </a:ext>
            </a:extLst>
          </p:cNvPr>
          <p:cNvSpPr>
            <a:spLocks noGrp="1"/>
          </p:cNvSpPr>
          <p:nvPr>
            <p:ph idx="1"/>
          </p:nvPr>
        </p:nvSpPr>
        <p:spPr>
          <a:xfrm>
            <a:off x="838200" y="1825625"/>
            <a:ext cx="5706438" cy="4351338"/>
          </a:xfrm>
        </p:spPr>
        <p:txBody>
          <a:bodyPr/>
          <a:lstStyle/>
          <a:p>
            <a:r>
              <a:rPr lang="en-US" dirty="0"/>
              <a:t>Since 1619, the practice of slavery was occurring in America.</a:t>
            </a:r>
          </a:p>
          <a:p>
            <a:r>
              <a:rPr lang="en-US" dirty="0"/>
              <a:t>Much of the labor for the large farms in southern United States was done by enslaved people. </a:t>
            </a:r>
          </a:p>
          <a:p>
            <a:r>
              <a:rPr lang="en-US" dirty="0"/>
              <a:t>This practice was among the reasons for there to be a war.</a:t>
            </a:r>
          </a:p>
          <a:p>
            <a:endParaRPr lang="en-US" dirty="0"/>
          </a:p>
        </p:txBody>
      </p:sp>
      <p:pic>
        <p:nvPicPr>
          <p:cNvPr id="5" name="Picture 6">
            <a:extLst>
              <a:ext uri="{FF2B5EF4-FFF2-40B4-BE49-F238E27FC236}">
                <a16:creationId xmlns:a16="http://schemas.microsoft.com/office/drawing/2014/main" id="{5B65A168-1927-E047-86B4-CE6B71F21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259" y="2078364"/>
            <a:ext cx="4548820" cy="342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1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A0E26F-3D06-C243-B8EB-905EB44E8B1D}"/>
              </a:ext>
            </a:extLst>
          </p:cNvPr>
          <p:cNvSpPr/>
          <p:nvPr/>
        </p:nvSpPr>
        <p:spPr>
          <a:xfrm>
            <a:off x="671513" y="457201"/>
            <a:ext cx="10167723" cy="2400657"/>
          </a:xfrm>
          <a:prstGeom prst="rect">
            <a:avLst/>
          </a:prstGeom>
        </p:spPr>
        <p:txBody>
          <a:bodyPr wrap="square">
            <a:spAutoFit/>
          </a:bodyPr>
          <a:lstStyle/>
          <a:p>
            <a:pPr algn="ctr">
              <a:spcAft>
                <a:spcPts val="1200"/>
              </a:spcAft>
              <a:tabLst>
                <a:tab pos="50800" algn="l"/>
              </a:tabLst>
            </a:pPr>
            <a:r>
              <a:rPr lang="en-US" sz="2800" b="1" u="none" strike="noStrike" dirty="0">
                <a:solidFill>
                  <a:srgbClr val="AF7B51"/>
                </a:solidFill>
                <a:effectLst/>
                <a:latin typeface="Calibri" panose="020F0502020204030204" pitchFamily="34" charset="0"/>
                <a:cs typeface="Calibri" panose="020F0502020204030204" pitchFamily="34" charset="0"/>
              </a:rPr>
              <a:t>During the Civil War</a:t>
            </a:r>
            <a:endParaRPr lang="en-US" sz="2800" b="1" dirty="0">
              <a:solidFill>
                <a:srgbClr val="000000"/>
              </a:solidFill>
              <a:latin typeface="Calibri" panose="020F0502020204030204" pitchFamily="34" charset="0"/>
              <a:cs typeface="Calibri" panose="020F0502020204030204" pitchFamily="34" charset="0"/>
            </a:endParaRPr>
          </a:p>
          <a:p>
            <a:pPr>
              <a:spcAft>
                <a:spcPts val="1200"/>
              </a:spcAft>
            </a:pPr>
            <a:r>
              <a:rPr lang="en-US" sz="2400" b="0" i="0" u="none" strike="noStrike" dirty="0">
                <a:solidFill>
                  <a:srgbClr val="233A44"/>
                </a:solidFill>
                <a:effectLst/>
                <a:latin typeface="Calibri" panose="020F0502020204030204" pitchFamily="34" charset="0"/>
              </a:rPr>
              <a:t> </a:t>
            </a:r>
            <a:r>
              <a:rPr lang="en-US" sz="2400" dirty="0">
                <a:solidFill>
                  <a:srgbClr val="233A44"/>
                </a:solidFill>
                <a:latin typeface="Calibri" panose="020F0502020204030204" pitchFamily="34" charset="0"/>
              </a:rPr>
              <a:t>On January 1, 1863, the </a:t>
            </a:r>
            <a:r>
              <a:rPr lang="en-US" sz="2400" dirty="0"/>
              <a:t>Emancipation Proclamation</a:t>
            </a:r>
            <a:r>
              <a:rPr lang="en-US" sz="2400" dirty="0">
                <a:solidFill>
                  <a:srgbClr val="233A44"/>
                </a:solidFill>
                <a:latin typeface="Calibri" panose="020F0502020204030204" pitchFamily="34" charset="0"/>
              </a:rPr>
              <a:t> was a document signed  by President  Abraham Lincoln freeing enslaved people in the Confederate states</a:t>
            </a:r>
            <a:r>
              <a:rPr lang="en-US" sz="2400" b="0" i="0" u="none" strike="noStrike" dirty="0">
                <a:solidFill>
                  <a:srgbClr val="233A44"/>
                </a:solidFill>
                <a:effectLst/>
                <a:latin typeface="Calibri" panose="020F0502020204030204" pitchFamily="34" charset="0"/>
              </a:rPr>
              <a:t>.  </a:t>
            </a:r>
            <a:endParaRPr lang="en-US" sz="2400" b="0" i="0" u="none" strike="noStrike" dirty="0">
              <a:solidFill>
                <a:srgbClr val="000000"/>
              </a:solidFill>
              <a:effectLst/>
            </a:endParaRPr>
          </a:p>
          <a:p>
            <a:br>
              <a:rPr lang="en-US" dirty="0"/>
            </a:br>
            <a:br>
              <a:rPr lang="en-US" dirty="0"/>
            </a:br>
            <a:endParaRPr lang="en-US" dirty="0"/>
          </a:p>
        </p:txBody>
      </p:sp>
      <p:sp>
        <p:nvSpPr>
          <p:cNvPr id="5" name="Rectangle 4">
            <a:extLst>
              <a:ext uri="{FF2B5EF4-FFF2-40B4-BE49-F238E27FC236}">
                <a16:creationId xmlns:a16="http://schemas.microsoft.com/office/drawing/2014/main" id="{074D9E48-3E40-0E47-A57D-53DA62521ABA}"/>
              </a:ext>
            </a:extLst>
          </p:cNvPr>
          <p:cNvSpPr/>
          <p:nvPr/>
        </p:nvSpPr>
        <p:spPr>
          <a:xfrm>
            <a:off x="1227908" y="5385698"/>
            <a:ext cx="2004084" cy="369332"/>
          </a:xfrm>
          <a:prstGeom prst="rect">
            <a:avLst/>
          </a:prstGeom>
        </p:spPr>
        <p:txBody>
          <a:bodyPr wrap="square">
            <a:spAutoFit/>
          </a:bodyPr>
          <a:lstStyle/>
          <a:p>
            <a:r>
              <a:rPr lang="en-US" dirty="0">
                <a:solidFill>
                  <a:srgbClr val="000000"/>
                </a:solidFill>
                <a:latin typeface="Calibri" panose="020F0502020204030204" pitchFamily="34" charset="0"/>
              </a:rPr>
              <a:t>Abraham Lincoln</a:t>
            </a:r>
            <a:endParaRPr lang="en-US" dirty="0"/>
          </a:p>
        </p:txBody>
      </p:sp>
      <p:sp>
        <p:nvSpPr>
          <p:cNvPr id="6" name="Rectangle 5">
            <a:extLst>
              <a:ext uri="{FF2B5EF4-FFF2-40B4-BE49-F238E27FC236}">
                <a16:creationId xmlns:a16="http://schemas.microsoft.com/office/drawing/2014/main" id="{C938D853-F570-6E48-8F5E-073A527245FA}"/>
              </a:ext>
            </a:extLst>
          </p:cNvPr>
          <p:cNvSpPr/>
          <p:nvPr/>
        </p:nvSpPr>
        <p:spPr>
          <a:xfrm>
            <a:off x="3599535" y="5682054"/>
            <a:ext cx="3045840" cy="369332"/>
          </a:xfrm>
          <a:prstGeom prst="rect">
            <a:avLst/>
          </a:prstGeom>
        </p:spPr>
        <p:txBody>
          <a:bodyPr wrap="square">
            <a:spAutoFit/>
          </a:bodyPr>
          <a:lstStyle/>
          <a:p>
            <a:r>
              <a:rPr lang="en-US" dirty="0">
                <a:solidFill>
                  <a:srgbClr val="000000"/>
                </a:solidFill>
                <a:latin typeface="Calibri" panose="020F0502020204030204" pitchFamily="34" charset="0"/>
              </a:rPr>
              <a:t>Emancipation Proclamation</a:t>
            </a:r>
            <a:endParaRPr lang="en-US" dirty="0"/>
          </a:p>
        </p:txBody>
      </p:sp>
      <p:pic>
        <p:nvPicPr>
          <p:cNvPr id="3" name="Picture 2" descr="A person in a suit&#10;&#10;Description automatically generated with medium confidence">
            <a:extLst>
              <a:ext uri="{FF2B5EF4-FFF2-40B4-BE49-F238E27FC236}">
                <a16:creationId xmlns:a16="http://schemas.microsoft.com/office/drawing/2014/main" id="{32E9F7A3-7B1F-A94C-A914-1D19CBE1BA99}"/>
              </a:ext>
            </a:extLst>
          </p:cNvPr>
          <p:cNvPicPr>
            <a:picLocks noChangeAspect="1"/>
          </p:cNvPicPr>
          <p:nvPr/>
        </p:nvPicPr>
        <p:blipFill>
          <a:blip r:embed="rId2"/>
          <a:stretch>
            <a:fillRect/>
          </a:stretch>
        </p:blipFill>
        <p:spPr>
          <a:xfrm>
            <a:off x="1227909" y="2123708"/>
            <a:ext cx="2004083" cy="3225619"/>
          </a:xfrm>
          <a:prstGeom prst="rect">
            <a:avLst/>
          </a:prstGeom>
        </p:spPr>
      </p:pic>
      <p:pic>
        <p:nvPicPr>
          <p:cNvPr id="11" name="Picture 10" descr="Text&#10;&#10;Description automatically generated">
            <a:extLst>
              <a:ext uri="{FF2B5EF4-FFF2-40B4-BE49-F238E27FC236}">
                <a16:creationId xmlns:a16="http://schemas.microsoft.com/office/drawing/2014/main" id="{8984635A-6C79-654C-BC4F-01EF515BA615}"/>
              </a:ext>
            </a:extLst>
          </p:cNvPr>
          <p:cNvPicPr>
            <a:picLocks noChangeAspect="1"/>
          </p:cNvPicPr>
          <p:nvPr/>
        </p:nvPicPr>
        <p:blipFill>
          <a:blip r:embed="rId3"/>
          <a:stretch>
            <a:fillRect/>
          </a:stretch>
        </p:blipFill>
        <p:spPr>
          <a:xfrm>
            <a:off x="3788388" y="2123708"/>
            <a:ext cx="2215317" cy="3422492"/>
          </a:xfrm>
          <a:prstGeom prst="rect">
            <a:avLst/>
          </a:prstGeom>
        </p:spPr>
      </p:pic>
      <p:pic>
        <p:nvPicPr>
          <p:cNvPr id="14" name="Picture 13">
            <a:extLst>
              <a:ext uri="{FF2B5EF4-FFF2-40B4-BE49-F238E27FC236}">
                <a16:creationId xmlns:a16="http://schemas.microsoft.com/office/drawing/2014/main" id="{408E5F61-C7A5-214D-B7D1-7A69A785066A}"/>
              </a:ext>
            </a:extLst>
          </p:cNvPr>
          <p:cNvPicPr>
            <a:picLocks noChangeAspect="1"/>
          </p:cNvPicPr>
          <p:nvPr/>
        </p:nvPicPr>
        <p:blipFill>
          <a:blip r:embed="rId4"/>
          <a:stretch>
            <a:fillRect/>
          </a:stretch>
        </p:blipFill>
        <p:spPr>
          <a:xfrm>
            <a:off x="6645375" y="2222145"/>
            <a:ext cx="4750257" cy="3670652"/>
          </a:xfrm>
          <a:prstGeom prst="rect">
            <a:avLst/>
          </a:prstGeom>
          <a:ln w="6350">
            <a:solidFill>
              <a:schemeClr val="tx1"/>
            </a:solidFill>
          </a:ln>
        </p:spPr>
      </p:pic>
    </p:spTree>
    <p:extLst>
      <p:ext uri="{BB962C8B-B14F-4D97-AF65-F5344CB8AC3E}">
        <p14:creationId xmlns:p14="http://schemas.microsoft.com/office/powerpoint/2010/main" val="318942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AC5C68-B807-7E44-8496-6A03881A807A}"/>
              </a:ext>
            </a:extLst>
          </p:cNvPr>
          <p:cNvSpPr/>
          <p:nvPr/>
        </p:nvSpPr>
        <p:spPr>
          <a:xfrm>
            <a:off x="5650787" y="365126"/>
            <a:ext cx="5993345" cy="1371208"/>
          </a:xfrm>
          <a:prstGeom prst="rect">
            <a:avLst/>
          </a:prstGeom>
        </p:spPr>
        <p:txBody>
          <a:bodyPr vert="horz" lIns="91440" tIns="45720" rIns="91440" bIns="45720" rtlCol="0" anchor="ctr">
            <a:normAutofit fontScale="62500" lnSpcReduction="20000"/>
          </a:bodyPr>
          <a:lstStyle/>
          <a:p>
            <a:pPr>
              <a:lnSpc>
                <a:spcPct val="90000"/>
              </a:lnSpc>
              <a:spcBef>
                <a:spcPct val="0"/>
              </a:spcBef>
              <a:spcAft>
                <a:spcPts val="600"/>
              </a:spcAft>
            </a:pPr>
            <a:endParaRPr lang="en-US" sz="2800" dirty="0">
              <a:latin typeface="+mj-lt"/>
              <a:ea typeface="+mj-ea"/>
              <a:cs typeface="+mj-cs"/>
            </a:endParaRPr>
          </a:p>
          <a:p>
            <a:pPr>
              <a:lnSpc>
                <a:spcPct val="90000"/>
              </a:lnSpc>
              <a:spcBef>
                <a:spcPct val="0"/>
              </a:spcBef>
              <a:spcAft>
                <a:spcPts val="600"/>
              </a:spcAft>
            </a:pPr>
            <a:r>
              <a:rPr lang="en-US" sz="4000" b="1" dirty="0">
                <a:solidFill>
                  <a:schemeClr val="accent4">
                    <a:lumMod val="75000"/>
                  </a:schemeClr>
                </a:solidFill>
                <a:latin typeface="Calibri" panose="020F0502020204030204" pitchFamily="34" charset="0"/>
                <a:ea typeface="+mj-ea"/>
                <a:cs typeface="Calibri" panose="020F0502020204030204" pitchFamily="34" charset="0"/>
              </a:rPr>
              <a:t>Major General Gordon Granger</a:t>
            </a:r>
            <a:endParaRPr lang="en-US" sz="4000" b="1" u="none" strike="noStrike" dirty="0">
              <a:solidFill>
                <a:schemeClr val="accent4">
                  <a:lumMod val="75000"/>
                </a:schemeClr>
              </a:solidFill>
              <a:effectLst/>
              <a:latin typeface="Calibri" panose="020F0502020204030204" pitchFamily="34" charset="0"/>
              <a:ea typeface="+mj-ea"/>
              <a:cs typeface="Calibri" panose="020F0502020204030204" pitchFamily="34" charset="0"/>
            </a:endParaRPr>
          </a:p>
          <a:p>
            <a:pPr>
              <a:lnSpc>
                <a:spcPct val="90000"/>
              </a:lnSpc>
              <a:spcBef>
                <a:spcPct val="0"/>
              </a:spcBef>
              <a:spcAft>
                <a:spcPts val="600"/>
              </a:spcAft>
            </a:pPr>
            <a:br>
              <a:rPr lang="en-US" sz="2800" dirty="0">
                <a:latin typeface="+mj-lt"/>
                <a:ea typeface="+mj-ea"/>
                <a:cs typeface="+mj-cs"/>
              </a:rPr>
            </a:br>
            <a:br>
              <a:rPr lang="en-US" sz="2800" dirty="0">
                <a:latin typeface="+mj-lt"/>
                <a:ea typeface="+mj-ea"/>
                <a:cs typeface="+mj-cs"/>
              </a:rPr>
            </a:br>
            <a:endParaRPr lang="en-US" sz="2800" dirty="0">
              <a:latin typeface="+mj-lt"/>
              <a:ea typeface="+mj-ea"/>
              <a:cs typeface="+mj-cs"/>
            </a:endParaRPr>
          </a:p>
        </p:txBody>
      </p:sp>
      <p:pic>
        <p:nvPicPr>
          <p:cNvPr id="7170" name="Picture 2">
            <a:extLst>
              <a:ext uri="{FF2B5EF4-FFF2-40B4-BE49-F238E27FC236}">
                <a16:creationId xmlns:a16="http://schemas.microsoft.com/office/drawing/2014/main" id="{229F0AFE-6783-9B46-84A7-F168BEE709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13"/>
          <a:stretch/>
        </p:blipFill>
        <p:spPr bwMode="auto">
          <a:xfrm>
            <a:off x="0" y="513718"/>
            <a:ext cx="5054885" cy="566763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D47875-E0F6-ED42-8530-068745A3AD70}"/>
              </a:ext>
            </a:extLst>
          </p:cNvPr>
          <p:cNvSpPr/>
          <p:nvPr/>
        </p:nvSpPr>
        <p:spPr>
          <a:xfrm>
            <a:off x="5229547" y="1736334"/>
            <a:ext cx="5487254" cy="4004533"/>
          </a:xfrm>
          <a:prstGeom prst="rect">
            <a:avLst/>
          </a:prstGeom>
        </p:spPr>
        <p:txBody>
          <a:bodyPr vert="horz" lIns="91440" tIns="45720" rIns="91440" bIns="45720" rtlCol="0">
            <a:normAutofit fontScale="92500" lnSpcReduction="10000"/>
          </a:bodyPr>
          <a:lstStyle/>
          <a:p>
            <a:pPr>
              <a:lnSpc>
                <a:spcPct val="90000"/>
              </a:lnSpc>
              <a:spcAft>
                <a:spcPts val="1200"/>
              </a:spcAft>
            </a:pPr>
            <a:r>
              <a:rPr lang="en-US" sz="2800" dirty="0"/>
              <a:t>Major General Gordon Granger read the news in Texas that the enslaved people were truly free on June 19, 1865. </a:t>
            </a:r>
          </a:p>
          <a:p>
            <a:pPr>
              <a:lnSpc>
                <a:spcPct val="90000"/>
              </a:lnSpc>
              <a:spcAft>
                <a:spcPts val="1200"/>
              </a:spcAft>
            </a:pPr>
            <a:r>
              <a:rPr lang="en-US" sz="2800" dirty="0"/>
              <a:t>On January 31, 1865,  two years after the Emancipation Proclamation, the 13th Amendment was added  to the Constitution ending  slavery for all states.  </a:t>
            </a:r>
          </a:p>
          <a:p>
            <a:pPr>
              <a:lnSpc>
                <a:spcPct val="90000"/>
              </a:lnSpc>
            </a:pPr>
            <a:br>
              <a:rPr lang="en-US" sz="2000" dirty="0"/>
            </a:br>
            <a:br>
              <a:rPr lang="en-US" sz="2000" dirty="0"/>
            </a:br>
            <a:endParaRPr lang="en-US" sz="2000" dirty="0"/>
          </a:p>
        </p:txBody>
      </p:sp>
    </p:spTree>
    <p:extLst>
      <p:ext uri="{BB962C8B-B14F-4D97-AF65-F5344CB8AC3E}">
        <p14:creationId xmlns:p14="http://schemas.microsoft.com/office/powerpoint/2010/main" val="51601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A1E5D7-65BC-E149-8EEC-B5BF6C481C4D}"/>
              </a:ext>
            </a:extLst>
          </p:cNvPr>
          <p:cNvSpPr/>
          <p:nvPr/>
        </p:nvSpPr>
        <p:spPr>
          <a:xfrm>
            <a:off x="1000125" y="585788"/>
            <a:ext cx="5622622" cy="523220"/>
          </a:xfrm>
          <a:prstGeom prst="rect">
            <a:avLst/>
          </a:prstGeom>
        </p:spPr>
        <p:txBody>
          <a:bodyPr wrap="square">
            <a:spAutoFit/>
          </a:bodyPr>
          <a:lstStyle/>
          <a:p>
            <a:r>
              <a:rPr lang="en-US" sz="2800" b="1" dirty="0">
                <a:solidFill>
                  <a:srgbClr val="AF7B51"/>
                </a:solidFill>
                <a:latin typeface="Calibri" panose="020F0502020204030204" pitchFamily="34" charset="0"/>
                <a:cs typeface="Calibri" panose="020F0502020204030204" pitchFamily="34" charset="0"/>
              </a:rPr>
              <a:t>Activity 1</a:t>
            </a:r>
            <a:endParaRPr lang="en-US" sz="2800"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CCFFEDC-B473-A742-9013-47A3FDB3CF36}"/>
              </a:ext>
            </a:extLst>
          </p:cNvPr>
          <p:cNvSpPr/>
          <p:nvPr/>
        </p:nvSpPr>
        <p:spPr>
          <a:xfrm>
            <a:off x="1805042" y="3760344"/>
            <a:ext cx="7914312" cy="3539430"/>
          </a:xfrm>
          <a:prstGeom prst="rect">
            <a:avLst/>
          </a:prstGeom>
        </p:spPr>
        <p:txBody>
          <a:bodyPr wrap="square">
            <a:spAutoFit/>
          </a:bodyPr>
          <a:lstStyle/>
          <a:p>
            <a:pPr>
              <a:spcAft>
                <a:spcPts val="1200"/>
              </a:spcAft>
            </a:pPr>
            <a:r>
              <a:rPr lang="en-US" sz="2800" dirty="0">
                <a:solidFill>
                  <a:srgbClr val="233A44"/>
                </a:solidFill>
                <a:latin typeface="Calibri" panose="020F0502020204030204" pitchFamily="34" charset="0"/>
              </a:rPr>
              <a:t>Can you draw a picture of something you are free to do? How do you feel?</a:t>
            </a:r>
            <a:endParaRPr lang="en-US" sz="2800" b="0" i="0" u="none" strike="noStrike" dirty="0">
              <a:solidFill>
                <a:srgbClr val="000000"/>
              </a:solidFill>
              <a:effectLst/>
            </a:endParaRPr>
          </a:p>
          <a:p>
            <a:pPr>
              <a:spcAft>
                <a:spcPts val="1200"/>
              </a:spcAft>
            </a:pPr>
            <a:br>
              <a:rPr lang="en-US" sz="2800" b="0" i="0" u="none" strike="noStrike" dirty="0">
                <a:solidFill>
                  <a:srgbClr val="000000"/>
                </a:solidFill>
                <a:effectLst/>
              </a:rPr>
            </a:br>
            <a:r>
              <a:rPr lang="en-US" sz="2800" dirty="0">
                <a:solidFill>
                  <a:srgbClr val="233A44"/>
                </a:solidFill>
                <a:latin typeface="Calibri" panose="020F0502020204030204" pitchFamily="34" charset="0"/>
              </a:rPr>
              <a:t>Can you draw a picture of something you are not free to do? How do you feel?</a:t>
            </a:r>
            <a:endParaRPr lang="en-US" sz="2800" b="0" i="0" u="none" strike="noStrike" dirty="0">
              <a:solidFill>
                <a:srgbClr val="000000"/>
              </a:solidFill>
              <a:effectLst/>
            </a:endParaRPr>
          </a:p>
          <a:p>
            <a:br>
              <a:rPr lang="en-US" sz="2800" dirty="0"/>
            </a:br>
            <a:br>
              <a:rPr lang="en-US" dirty="0"/>
            </a:br>
            <a:endParaRPr lang="en-US" dirty="0"/>
          </a:p>
        </p:txBody>
      </p:sp>
      <p:pic>
        <p:nvPicPr>
          <p:cNvPr id="6146" name="Picture 2">
            <a:extLst>
              <a:ext uri="{FF2B5EF4-FFF2-40B4-BE49-F238E27FC236}">
                <a16:creationId xmlns:a16="http://schemas.microsoft.com/office/drawing/2014/main" id="{7FE5DC16-A877-DC46-BFEF-65D9455DD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110" y="393911"/>
            <a:ext cx="6629546" cy="303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4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512D0A-6568-FE40-B865-4A51675D264D}"/>
              </a:ext>
            </a:extLst>
          </p:cNvPr>
          <p:cNvSpPr/>
          <p:nvPr/>
        </p:nvSpPr>
        <p:spPr>
          <a:xfrm>
            <a:off x="4643438" y="142876"/>
            <a:ext cx="6887627" cy="946186"/>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400" dirty="0">
                <a:latin typeface="+mj-lt"/>
                <a:ea typeface="+mj-ea"/>
                <a:cs typeface="+mj-cs"/>
              </a:rPr>
              <a:t>                </a:t>
            </a:r>
            <a:r>
              <a:rPr lang="en-US" sz="2800" b="1" dirty="0">
                <a:solidFill>
                  <a:schemeClr val="accent4">
                    <a:lumMod val="75000"/>
                  </a:schemeClr>
                </a:solidFill>
                <a:latin typeface="Calibri" panose="020F0502020204030204" pitchFamily="34" charset="0"/>
                <a:ea typeface="+mj-ea"/>
                <a:cs typeface="Calibri" panose="020F0502020204030204" pitchFamily="34" charset="0"/>
              </a:rPr>
              <a:t>Activity 2</a:t>
            </a:r>
          </a:p>
        </p:txBody>
      </p:sp>
      <p:pic>
        <p:nvPicPr>
          <p:cNvPr id="8194" name="Picture 2">
            <a:extLst>
              <a:ext uri="{FF2B5EF4-FFF2-40B4-BE49-F238E27FC236}">
                <a16:creationId xmlns:a16="http://schemas.microsoft.com/office/drawing/2014/main" id="{C04F8D8D-8EF9-E346-B2DB-F7EC39770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444" b="2262"/>
          <a:stretch/>
        </p:blipFill>
        <p:spPr bwMode="auto">
          <a:xfrm>
            <a:off x="1137007" y="613881"/>
            <a:ext cx="3535285" cy="56302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B1593D4-81A1-3E43-BC09-B9CAA90B83EB}"/>
              </a:ext>
            </a:extLst>
          </p:cNvPr>
          <p:cNvSpPr/>
          <p:nvPr/>
        </p:nvSpPr>
        <p:spPr>
          <a:xfrm>
            <a:off x="6328881" y="904127"/>
            <a:ext cx="4726112" cy="5630237"/>
          </a:xfrm>
          <a:prstGeom prst="rect">
            <a:avLst/>
          </a:prstGeom>
        </p:spPr>
        <p:txBody>
          <a:bodyPr vert="horz" lIns="91440" tIns="45720" rIns="91440" bIns="45720" rtlCol="0">
            <a:noAutofit/>
          </a:bodyPr>
          <a:lstStyle/>
          <a:p>
            <a:endParaRPr lang="en-US" sz="2400" dirty="0"/>
          </a:p>
          <a:p>
            <a:r>
              <a:rPr lang="en-US" sz="2400" b="1" dirty="0"/>
              <a:t>Shout and Clap the Chant</a:t>
            </a:r>
            <a:endParaRPr lang="en-US" sz="2400" dirty="0"/>
          </a:p>
          <a:p>
            <a:r>
              <a:rPr lang="en-US" sz="2400" dirty="0"/>
              <a:t> </a:t>
            </a:r>
          </a:p>
          <a:p>
            <a:r>
              <a:rPr lang="en-US" sz="2400" dirty="0"/>
              <a:t>We are free.</a:t>
            </a:r>
          </a:p>
          <a:p>
            <a:r>
              <a:rPr lang="en-US" sz="2400" dirty="0"/>
              <a:t>We are free.</a:t>
            </a:r>
          </a:p>
          <a:p>
            <a:r>
              <a:rPr lang="en-US" sz="2400" dirty="0"/>
              <a:t> </a:t>
            </a:r>
          </a:p>
          <a:p>
            <a:r>
              <a:rPr lang="en-US" sz="2400" dirty="0"/>
              <a:t>Everyone is free.</a:t>
            </a:r>
          </a:p>
          <a:p>
            <a:r>
              <a:rPr lang="en-US" sz="2400" dirty="0"/>
              <a:t>Everyone is free.</a:t>
            </a:r>
          </a:p>
          <a:p>
            <a:r>
              <a:rPr lang="en-US" sz="2400" dirty="0"/>
              <a:t> </a:t>
            </a:r>
          </a:p>
          <a:p>
            <a:r>
              <a:rPr lang="en-US" sz="2400" dirty="0"/>
              <a:t>We have liberty.</a:t>
            </a:r>
          </a:p>
          <a:p>
            <a:r>
              <a:rPr lang="en-US" sz="2400" dirty="0"/>
              <a:t>We have liberty.</a:t>
            </a:r>
          </a:p>
          <a:p>
            <a:r>
              <a:rPr lang="en-US" sz="2400" dirty="0"/>
              <a:t> </a:t>
            </a:r>
          </a:p>
          <a:p>
            <a:r>
              <a:rPr lang="en-US" sz="2400" dirty="0"/>
              <a:t>Liberty means free.</a:t>
            </a:r>
          </a:p>
          <a:p>
            <a:r>
              <a:rPr lang="en-US" sz="2400" dirty="0"/>
              <a:t>Liberty means free</a:t>
            </a:r>
            <a:r>
              <a:rPr lang="en-US" sz="2400" b="1" dirty="0"/>
              <a:t>.</a:t>
            </a:r>
            <a:r>
              <a:rPr lang="en-US" sz="2400" dirty="0"/>
              <a:t> </a:t>
            </a:r>
            <a:br>
              <a:rPr lang="en-US" sz="2400" dirty="0">
                <a:solidFill>
                  <a:schemeClr val="tx1">
                    <a:alpha val="60000"/>
                  </a:schemeClr>
                </a:solidFill>
                <a:latin typeface="Arial" panose="020B0604020202020204" pitchFamily="34" charset="0"/>
                <a:cs typeface="Arial" panose="020B0604020202020204" pitchFamily="34" charset="0"/>
              </a:rPr>
            </a:br>
            <a:br>
              <a:rPr lang="en-US" sz="2400" dirty="0">
                <a:solidFill>
                  <a:schemeClr val="tx1">
                    <a:alpha val="60000"/>
                  </a:schemeClr>
                </a:solidFill>
                <a:latin typeface="Arial" panose="020B0604020202020204" pitchFamily="34" charset="0"/>
                <a:cs typeface="Arial" panose="020B0604020202020204" pitchFamily="34" charset="0"/>
              </a:rPr>
            </a:br>
            <a:endParaRPr lang="en-US" sz="2400" dirty="0">
              <a:solidFill>
                <a:schemeClr val="tx1">
                  <a:alpha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87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 balloon, transport, aircraft&#10;&#10;Description automatically generated">
            <a:extLst>
              <a:ext uri="{FF2B5EF4-FFF2-40B4-BE49-F238E27FC236}">
                <a16:creationId xmlns:a16="http://schemas.microsoft.com/office/drawing/2014/main" id="{E8A27BFD-7804-D04D-8C05-F1440CA3B8F4}"/>
              </a:ext>
            </a:extLst>
          </p:cNvPr>
          <p:cNvPicPr>
            <a:picLocks noChangeAspect="1"/>
          </p:cNvPicPr>
          <p:nvPr/>
        </p:nvPicPr>
        <p:blipFill>
          <a:blip r:embed="rId2"/>
          <a:stretch>
            <a:fillRect/>
          </a:stretch>
        </p:blipFill>
        <p:spPr>
          <a:xfrm>
            <a:off x="6811338" y="760288"/>
            <a:ext cx="4506217" cy="2785661"/>
          </a:xfrm>
          <a:prstGeom prst="rect">
            <a:avLst/>
          </a:prstGeom>
        </p:spPr>
      </p:pic>
      <p:sp>
        <p:nvSpPr>
          <p:cNvPr id="10" name="TextBox 9">
            <a:extLst>
              <a:ext uri="{FF2B5EF4-FFF2-40B4-BE49-F238E27FC236}">
                <a16:creationId xmlns:a16="http://schemas.microsoft.com/office/drawing/2014/main" id="{B4726DE1-FFCC-A245-9153-AC4DD7F687C5}"/>
              </a:ext>
            </a:extLst>
          </p:cNvPr>
          <p:cNvSpPr txBox="1"/>
          <p:nvPr/>
        </p:nvSpPr>
        <p:spPr>
          <a:xfrm>
            <a:off x="630562" y="1391607"/>
            <a:ext cx="4913045" cy="221599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first Juneteenth was celebrated in Galveston, Texas, in 1866. It is celebrated every year.  It is also celebrated in other states.  </a:t>
            </a:r>
          </a:p>
          <a:p>
            <a:endParaRPr lang="en-US" dirty="0"/>
          </a:p>
        </p:txBody>
      </p:sp>
      <p:sp>
        <p:nvSpPr>
          <p:cNvPr id="11" name="TextBox 10">
            <a:extLst>
              <a:ext uri="{FF2B5EF4-FFF2-40B4-BE49-F238E27FC236}">
                <a16:creationId xmlns:a16="http://schemas.microsoft.com/office/drawing/2014/main" id="{2411428C-3C3A-E940-9106-76209462E084}"/>
              </a:ext>
            </a:extLst>
          </p:cNvPr>
          <p:cNvSpPr txBox="1"/>
          <p:nvPr/>
        </p:nvSpPr>
        <p:spPr>
          <a:xfrm>
            <a:off x="1756881" y="760288"/>
            <a:ext cx="2660408" cy="523220"/>
          </a:xfrm>
          <a:prstGeom prst="rect">
            <a:avLst/>
          </a:prstGeom>
          <a:noFill/>
        </p:spPr>
        <p:txBody>
          <a:bodyPr wrap="none" rtlCol="0">
            <a:spAutoFit/>
          </a:bodyPr>
          <a:lstStyle/>
          <a:p>
            <a:r>
              <a:rPr lang="en-US" sz="2800" b="1" dirty="0">
                <a:solidFill>
                  <a:schemeClr val="accent4">
                    <a:lumMod val="75000"/>
                  </a:schemeClr>
                </a:solidFill>
                <a:latin typeface="Calibri" panose="020F0502020204030204" pitchFamily="34" charset="0"/>
                <a:cs typeface="Calibri" panose="020F0502020204030204" pitchFamily="34" charset="0"/>
              </a:rPr>
              <a:t>First Juneteenth </a:t>
            </a:r>
            <a:endParaRPr lang="en-US" sz="2800" b="1" dirty="0">
              <a:latin typeface="Calibri" panose="020F0502020204030204" pitchFamily="34" charset="0"/>
              <a:cs typeface="Calibri" panose="020F0502020204030204" pitchFamily="34" charset="0"/>
            </a:endParaRPr>
          </a:p>
        </p:txBody>
      </p:sp>
      <p:pic>
        <p:nvPicPr>
          <p:cNvPr id="14" name="Picture 13" descr="A person holding a tray of food&#10;&#10;Description automatically generated with low confidence">
            <a:extLst>
              <a:ext uri="{FF2B5EF4-FFF2-40B4-BE49-F238E27FC236}">
                <a16:creationId xmlns:a16="http://schemas.microsoft.com/office/drawing/2014/main" id="{046EEC11-21F0-DD47-A338-2987A736B086}"/>
              </a:ext>
            </a:extLst>
          </p:cNvPr>
          <p:cNvPicPr>
            <a:picLocks noChangeAspect="1"/>
          </p:cNvPicPr>
          <p:nvPr/>
        </p:nvPicPr>
        <p:blipFill>
          <a:blip r:embed="rId3"/>
          <a:stretch>
            <a:fillRect/>
          </a:stretch>
        </p:blipFill>
        <p:spPr>
          <a:xfrm>
            <a:off x="1068512" y="3764622"/>
            <a:ext cx="3732944" cy="2333090"/>
          </a:xfrm>
          <a:prstGeom prst="rect">
            <a:avLst/>
          </a:prstGeom>
        </p:spPr>
      </p:pic>
      <p:pic>
        <p:nvPicPr>
          <p:cNvPr id="17" name="Picture 16" descr="A group of people marching with a large banner&#10;&#10;Description automatically generated with low confidence">
            <a:extLst>
              <a:ext uri="{FF2B5EF4-FFF2-40B4-BE49-F238E27FC236}">
                <a16:creationId xmlns:a16="http://schemas.microsoft.com/office/drawing/2014/main" id="{DB1175CE-0F19-6F46-99F6-391BEE4C3D42}"/>
              </a:ext>
            </a:extLst>
          </p:cNvPr>
          <p:cNvPicPr>
            <a:picLocks noChangeAspect="1"/>
          </p:cNvPicPr>
          <p:nvPr/>
        </p:nvPicPr>
        <p:blipFill>
          <a:blip r:embed="rId4"/>
          <a:stretch>
            <a:fillRect/>
          </a:stretch>
        </p:blipFill>
        <p:spPr>
          <a:xfrm>
            <a:off x="6157646" y="3782032"/>
            <a:ext cx="4220966" cy="2813977"/>
          </a:xfrm>
          <a:prstGeom prst="rect">
            <a:avLst/>
          </a:prstGeom>
        </p:spPr>
      </p:pic>
    </p:spTree>
    <p:extLst>
      <p:ext uri="{BB962C8B-B14F-4D97-AF65-F5344CB8AC3E}">
        <p14:creationId xmlns:p14="http://schemas.microsoft.com/office/powerpoint/2010/main" val="147017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DF894E-2BD7-B540-93CD-36154C4D3B17}"/>
              </a:ext>
            </a:extLst>
          </p:cNvPr>
          <p:cNvSpPr/>
          <p:nvPr/>
        </p:nvSpPr>
        <p:spPr>
          <a:xfrm>
            <a:off x="610543" y="1607517"/>
            <a:ext cx="5485457" cy="3642966"/>
          </a:xfrm>
          <a:prstGeom prst="rect">
            <a:avLst/>
          </a:prstGeom>
          <a:ln>
            <a:noFill/>
          </a:ln>
        </p:spPr>
        <p:txBody>
          <a:bodyPr vert="horz" lIns="91440" tIns="45720" rIns="91440" bIns="45720" rtlCol="0">
            <a:noAutofit/>
          </a:bodyPr>
          <a:lstStyle/>
          <a:p>
            <a:pPr>
              <a:lnSpc>
                <a:spcPct val="90000"/>
              </a:lnSpc>
              <a:spcAft>
                <a:spcPts val="1200"/>
              </a:spcAft>
            </a:pPr>
            <a:r>
              <a:rPr lang="en-US" sz="2400" dirty="0">
                <a:latin typeface="Arial" panose="020B0604020202020204" pitchFamily="34" charset="0"/>
                <a:cs typeface="Arial" panose="020B0604020202020204" pitchFamily="34" charset="0"/>
              </a:rPr>
              <a:t>On June 17th, 2021, President  Joe Biden  signed a bill making Juneteenth a federal holiday in the United States. This means that people who work for the U.S. government don’t have to work that day and still get paid.</a:t>
            </a:r>
          </a:p>
          <a:p>
            <a:pPr>
              <a:lnSpc>
                <a:spcPct val="90000"/>
              </a:lnSpc>
              <a:spcAft>
                <a:spcPts val="1200"/>
              </a:spcAft>
            </a:pPr>
            <a:endParaRPr lang="en-US" sz="2400" dirty="0">
              <a:latin typeface="Arial" panose="020B0604020202020204" pitchFamily="34" charset="0"/>
              <a:cs typeface="Arial" panose="020B0604020202020204" pitchFamily="34" charset="0"/>
            </a:endParaRPr>
          </a:p>
          <a:p>
            <a:pPr>
              <a:lnSpc>
                <a:spcPct val="90000"/>
              </a:lnSpc>
              <a:spcAft>
                <a:spcPts val="1200"/>
              </a:spcAft>
            </a:pPr>
            <a:r>
              <a:rPr lang="en-US" sz="2400" dirty="0">
                <a:latin typeface="Arial" panose="020B0604020202020204" pitchFamily="34" charset="0"/>
                <a:cs typeface="Arial" panose="020B0604020202020204" pitchFamily="34" charset="0"/>
              </a:rPr>
              <a:t>In 2016, Arizona made Juneteenth: Freedom Day a state holiday.     </a:t>
            </a:r>
          </a:p>
          <a:p>
            <a:pPr>
              <a:lnSpc>
                <a:spcPct val="90000"/>
              </a:lnSpc>
              <a:spcAft>
                <a:spcPts val="1200"/>
              </a:spcAft>
            </a:pPr>
            <a:endParaRPr lang="en-US" sz="2400" dirty="0">
              <a:solidFill>
                <a:schemeClr val="bg1"/>
              </a:solidFill>
              <a:latin typeface="Arial" panose="020B0604020202020204" pitchFamily="34" charset="0"/>
              <a:cs typeface="Arial" panose="020B0604020202020204" pitchFamily="34" charset="0"/>
            </a:endParaRPr>
          </a:p>
          <a:p>
            <a:pPr defTabSz="914400">
              <a:lnSpc>
                <a:spcPct val="90000"/>
              </a:lnSpc>
              <a:spcAft>
                <a:spcPts val="1200"/>
              </a:spcAft>
            </a:pPr>
            <a:r>
              <a:rPr lang="en-US" sz="2400" dirty="0">
                <a:solidFill>
                  <a:schemeClr val="bg1"/>
                </a:solidFill>
                <a:latin typeface="Arial" panose="020B0604020202020204" pitchFamily="34" charset="0"/>
                <a:cs typeface="Arial" panose="020B0604020202020204" pitchFamily="34" charset="0"/>
              </a:rPr>
              <a:t>In 2016, Arizona became the 45</a:t>
            </a:r>
            <a:r>
              <a:rPr lang="en-US" sz="2400" baseline="30000" dirty="0">
                <a:solidFill>
                  <a:schemeClr val="bg1"/>
                </a:solidFill>
                <a:latin typeface="Arial" panose="020B0604020202020204" pitchFamily="34" charset="0"/>
                <a:cs typeface="Arial" panose="020B0604020202020204" pitchFamily="34" charset="0"/>
              </a:rPr>
              <a:t>th</a:t>
            </a:r>
            <a:r>
              <a:rPr lang="en-US" sz="2400" dirty="0">
                <a:solidFill>
                  <a:schemeClr val="bg1"/>
                </a:solidFill>
                <a:latin typeface="Arial" panose="020B0604020202020204" pitchFamily="34" charset="0"/>
                <a:cs typeface="Arial" panose="020B0604020202020204" pitchFamily="34" charset="0"/>
              </a:rPr>
              <a:t> state to recognize Juneteenth as a state holiday.  </a:t>
            </a:r>
            <a:endParaRPr lang="en-US" sz="2400" b="0" i="0" u="none" strike="noStrike" dirty="0">
              <a:solidFill>
                <a:schemeClr val="bg1"/>
              </a:solidFill>
              <a:effectLst/>
              <a:latin typeface="Arial" panose="020B0604020202020204" pitchFamily="34" charset="0"/>
              <a:cs typeface="Arial" panose="020B0604020202020204" pitchFamily="34" charset="0"/>
            </a:endParaRPr>
          </a:p>
          <a:p>
            <a:pPr defTabSz="914400">
              <a:lnSpc>
                <a:spcPct val="90000"/>
              </a:lnSpc>
            </a:pPr>
            <a:br>
              <a:rPr lang="en-US" sz="2000" dirty="0">
                <a:solidFill>
                  <a:schemeClr val="bg1"/>
                </a:solidFill>
              </a:rPr>
            </a:br>
            <a:br>
              <a:rPr lang="en-US" sz="2000" dirty="0">
                <a:solidFill>
                  <a:schemeClr val="bg1"/>
                </a:solidFill>
              </a:rPr>
            </a:br>
            <a:endParaRPr lang="en-US" sz="2000" dirty="0">
              <a:solidFill>
                <a:schemeClr val="bg1"/>
              </a:solidFill>
            </a:endParaRPr>
          </a:p>
        </p:txBody>
      </p:sp>
      <p:pic>
        <p:nvPicPr>
          <p:cNvPr id="11268" name="Picture 4" descr="A person smiling for the camera&#10;&#10;Description automatically generated with medium confidence">
            <a:extLst>
              <a:ext uri="{FF2B5EF4-FFF2-40B4-BE49-F238E27FC236}">
                <a16:creationId xmlns:a16="http://schemas.microsoft.com/office/drawing/2014/main" id="{9BAEA7EF-EF41-1046-967E-DC4431903E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7301336" y="369913"/>
            <a:ext cx="2276354" cy="27845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lendar&#10;&#10;Description automatically generated">
            <a:extLst>
              <a:ext uri="{FF2B5EF4-FFF2-40B4-BE49-F238E27FC236}">
                <a16:creationId xmlns:a16="http://schemas.microsoft.com/office/drawing/2014/main" id="{3D1BB69A-4145-8A4C-BD64-BE8317CE6F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92817" y="3875937"/>
            <a:ext cx="3588640" cy="2512048"/>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a:extLst>
              <a:ext uri="{FF2B5EF4-FFF2-40B4-BE49-F238E27FC236}">
                <a16:creationId xmlns:a16="http://schemas.microsoft.com/office/drawing/2014/main" id="{14D6E341-3BAC-0241-A16E-F6BD6649E824}"/>
              </a:ext>
            </a:extLst>
          </p:cNvPr>
          <p:cNvSpPr/>
          <p:nvPr/>
        </p:nvSpPr>
        <p:spPr>
          <a:xfrm>
            <a:off x="9062976" y="5634990"/>
            <a:ext cx="196770" cy="22151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AA595E-A9E2-5B4C-ACB6-20CE3D9EEC29}"/>
              </a:ext>
            </a:extLst>
          </p:cNvPr>
          <p:cNvSpPr/>
          <p:nvPr/>
        </p:nvSpPr>
        <p:spPr>
          <a:xfrm>
            <a:off x="564699" y="645525"/>
            <a:ext cx="6011646" cy="523220"/>
          </a:xfrm>
          <a:prstGeom prst="rect">
            <a:avLst/>
          </a:prstGeom>
        </p:spPr>
        <p:txBody>
          <a:bodyPr wrap="square">
            <a:spAutoFit/>
          </a:bodyPr>
          <a:lstStyle/>
          <a:p>
            <a:pPr>
              <a:spcAft>
                <a:spcPts val="600"/>
              </a:spcAft>
            </a:pPr>
            <a:r>
              <a:rPr lang="en-US" sz="2800" b="1" dirty="0">
                <a:solidFill>
                  <a:srgbClr val="AF7B51"/>
                </a:solidFill>
                <a:latin typeface="Calibri" panose="020F0502020204030204" pitchFamily="34" charset="0"/>
                <a:cs typeface="Calibri" panose="020F0502020204030204" pitchFamily="34" charset="0"/>
              </a:rPr>
              <a:t>        Federal  Holiday</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319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TotalTime>
  <Words>934</Words>
  <Application>Microsoft Macintosh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Calibri Light</vt:lpstr>
      <vt:lpstr>Office Theme</vt:lpstr>
      <vt:lpstr>PowerPoint Presentation</vt:lpstr>
      <vt:lpstr>PowerPoint Presentation</vt:lpstr>
      <vt:lpstr>Prior to the Civil War (1861-1865)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Gale Ekiss</cp:lastModifiedBy>
  <cp:revision>13</cp:revision>
  <dcterms:created xsi:type="dcterms:W3CDTF">2021-08-10T01:43:32Z</dcterms:created>
  <dcterms:modified xsi:type="dcterms:W3CDTF">2022-01-13T16:23:04Z</dcterms:modified>
</cp:coreProperties>
</file>