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313"/>
    <p:restoredTop sz="90969"/>
  </p:normalViewPr>
  <p:slideViewPr>
    <p:cSldViewPr>
      <p:cViewPr varScale="1">
        <p:scale>
          <a:sx n="102" d="100"/>
          <a:sy n="102" d="100"/>
        </p:scale>
        <p:origin x="3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D155E-730D-074F-91CF-FB19668F902A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97111-0286-B744-BBC3-5B8367930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9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97111-0286-B744-BBC3-5B836793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6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3A66-2937-214D-A80B-5C93248B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A4529-DD37-054D-A5ED-9D4D8B429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1B69F-C50C-9C48-A98F-4C1D2E8F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9FF56-B611-E348-B7A7-C4C49C04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3566F-0BD1-8546-AD11-1A71D72E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F328-6408-A646-9086-D6FC522A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11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BB3F-EF6B-184C-9772-5C1852BF9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B0532-6996-E840-8123-C325F8FD0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8D344-5ED0-B446-A695-16B32C6C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F55FB-BBC0-D243-97F6-F6E6DAD2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C7FF7-F381-9F47-9A3B-0ED56926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708B9-89AF-2148-B0D1-76738C994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66499D-5D2C-7E4E-9A69-780BEB1A1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DF7BB-F706-2F45-8600-7C129E46D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5485-B281-ED45-9902-E0ABDE75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9AEC1-7BA9-F041-AB30-6C6660B8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672E1-A754-4649-8EAB-5F17B1E2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44222-3929-5948-9456-3F116B6D29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64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768E-F793-6C4B-828C-1D340EE0B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B246-81B2-EA49-88DA-F03D30BD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242AD-3D44-784F-81E9-BF56031C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9511E-625E-8F4E-ACDE-F3720D4A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9025F-BF70-B845-A48C-F3A95D659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D49D7-4887-3543-80AB-5631F9378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03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1AFF-E96E-BA44-AB7D-ECDEDE2E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BD1F2-DE4A-C84A-9F01-61F16E43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9A9E5-95A5-2A41-A805-D1C61D1E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0C78-EF52-BB4D-AAD2-0D922174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0D46D-B6E5-5844-AE90-5888B587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6681C-D9FA-D644-9748-F702D40AB9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41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8554-E110-834F-9665-AE0AE1DC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1AC8-AB23-8C4C-B9E6-264793F48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E4A0F-CA3C-EC49-AF46-7027EE3B6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2DE20-48F8-7B4C-B9F7-7880898F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A854D-18C9-FC42-A08F-FE57B144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B760F-4F2E-5147-BEC6-29F8D94A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1F70C-C31C-D344-B31F-58DF0615E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66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76E7-BF86-D645-A5DA-6CD5A600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4076C-2ECD-EE43-B30D-1D89F00E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81397-AB06-2245-B218-C3895B145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40BAA-DCE4-4A41-B01B-5345A826B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52D25-C3DD-014B-A700-1B3EAC4E5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CDA720-0009-7F4F-9F02-0F52B1EA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9D529-E57D-9041-A9D5-CF0B26F2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B3F3F-EA2A-FD4C-8F56-6D1CDE6E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6947F-264C-DD40-B2F7-EF9121C95E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5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5D044-D375-F14C-AA7F-C21EA38DE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E8702-9A6C-2F43-8347-84F2248F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DA0AE-B35A-AE42-BD34-80247085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8E8B8-94E3-3B42-80D4-2BF1CD6B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46E9-4870-3243-9716-2A58BFF4D1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47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92E585-7C7E-0742-B300-A8CCFCC5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2DC34-17E6-6048-9B8F-8DB5EDA36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F7734-453E-F048-83EB-81A932FA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D6575-5363-2E40-9F67-2F2C6F5FC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4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B5640-D7A5-484F-B3C1-9EAEA1ED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A2F37-2BE0-DE45-AAB2-78A43CEDE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0883A-1921-F346-B578-7D8C8EBD3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6CC3-B640-2144-A963-8652AFA4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2DB34-F1CB-8C4E-B38C-3662A2CF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715CC-680A-C343-BAF8-6C5A9331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C615-646A-EE42-AF8D-3D9D5B5BC6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0AB8-9EA4-BB4F-8B37-4760FAD32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93FD6-B3EB-9940-B93F-D7005FF8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C3883-531D-8B4A-97F7-EAF222E83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D10CA-72BA-2143-AF96-3066E5AC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22283-6C37-6A4D-B731-48D801D5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6468B-0184-0641-B785-FB753C51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5C3FF-C600-944F-A987-9865DAA9E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6DB697-8947-C44F-98FA-635B46D4C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6FE4C69-5AF7-0B4D-83B8-8D057A1BF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1BA5A04-1A46-3F4B-82DC-F8559695D4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FC88E4-2234-9945-A7CA-AEE871CA04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F58B75-0634-A944-95A2-0EB2E79802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ED4A01-ED69-5E49-934D-A68323E713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40EFDD6A-D4E6-FF41-B0A0-6DD04D399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A29D7A50-C301-0F44-B2A1-B6415D328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762000"/>
            <a:ext cx="6477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9600" b="1" dirty="0">
                <a:latin typeface="Segoe Media Center Semibold" pitchFamily="34" charset="0"/>
              </a:rPr>
              <a:t>Physical</a:t>
            </a:r>
          </a:p>
          <a:p>
            <a:pPr algn="ctr"/>
            <a:r>
              <a:rPr lang="en-US" altLang="en-US" sz="9600" b="1" dirty="0">
                <a:latin typeface="Segoe Media Center Semibold" pitchFamily="34" charset="0"/>
              </a:rPr>
              <a:t>Features</a:t>
            </a:r>
          </a:p>
          <a:p>
            <a:pPr algn="ctr"/>
            <a:r>
              <a:rPr lang="en-US" altLang="en-US" sz="9600" b="1" dirty="0">
                <a:latin typeface="Segoe Media Center Semibold" pitchFamily="34" charset="0"/>
              </a:rPr>
              <a:t>Vocabulary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7D83B23-16DF-6A41-BF09-EC7823C06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99D0325E-9E4A-5B44-8B25-5B888512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9931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Desert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38A24784-BA96-AF42-A1D0-78C20C5C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20D8F0-4F23-7944-89F7-A764533FBC85}"/>
              </a:ext>
            </a:extLst>
          </p:cNvPr>
          <p:cNvSpPr txBox="1"/>
          <p:nvPr/>
        </p:nvSpPr>
        <p:spPr>
          <a:xfrm>
            <a:off x="1066515" y="1400581"/>
            <a:ext cx="6498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region that receives less than 10" of rain per year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CDAF4-7E7F-5142-821F-EE152F8B9C95}"/>
              </a:ext>
            </a:extLst>
          </p:cNvPr>
          <p:cNvSpPr txBox="1"/>
          <p:nvPr/>
        </p:nvSpPr>
        <p:spPr>
          <a:xfrm>
            <a:off x="3233716" y="6044932"/>
            <a:ext cx="25298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Sonoran_Desert</a:t>
            </a:r>
            <a:endParaRPr lang="en-US" sz="1000" dirty="0"/>
          </a:p>
        </p:txBody>
      </p:sp>
      <p:pic>
        <p:nvPicPr>
          <p:cNvPr id="5" name="Picture 4" descr="A cactus in front of a mountain&#10;&#10;Description automatically generated">
            <a:extLst>
              <a:ext uri="{FF2B5EF4-FFF2-40B4-BE49-F238E27FC236}">
                <a16:creationId xmlns:a16="http://schemas.microsoft.com/office/drawing/2014/main" id="{1354FD07-97AF-7140-8157-41CF92159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97" y="2209800"/>
            <a:ext cx="5600699" cy="37337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42172DD-722D-FD4E-8061-67E19F70B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D28393B8-97EE-DF4C-A3AF-9769109ED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241" y="223865"/>
            <a:ext cx="35775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Volcano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7C7D7BB-D06D-6444-8246-295E618A2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2586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224EACB5-EE78-C143-B377-5E331733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428817"/>
            <a:ext cx="5894284" cy="368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F441-CB83-9640-93CC-88D65205F70E}"/>
              </a:ext>
            </a:extLst>
          </p:cNvPr>
          <p:cNvSpPr txBox="1"/>
          <p:nvPr/>
        </p:nvSpPr>
        <p:spPr>
          <a:xfrm>
            <a:off x="1394412" y="1272316"/>
            <a:ext cx="683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(usually a hill or mountain) in the earth’s crust where gases, and molten (melted) rock pour out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extLst>
              <a:ext uri="{FF2B5EF4-FFF2-40B4-BE49-F238E27FC236}">
                <a16:creationId xmlns:a16="http://schemas.microsoft.com/office/drawing/2014/main" id="{47A6A52B-D0EB-A049-92DD-6CAE4F79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9863"/>
            <a:ext cx="52085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Mountain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4EF52AC-F806-3A45-B09B-EE9525AEC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538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0BD3E5-426F-244E-B6E1-2025FCAD0C44}"/>
              </a:ext>
            </a:extLst>
          </p:cNvPr>
          <p:cNvSpPr txBox="1"/>
          <p:nvPr/>
        </p:nvSpPr>
        <p:spPr>
          <a:xfrm>
            <a:off x="2012645" y="1336031"/>
            <a:ext cx="588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high, rounded or pointed elevated landform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5C76A-36D5-D044-A5E5-0BD3DAEF16E4}"/>
              </a:ext>
            </a:extLst>
          </p:cNvPr>
          <p:cNvSpPr txBox="1"/>
          <p:nvPr/>
        </p:nvSpPr>
        <p:spPr>
          <a:xfrm>
            <a:off x="3117113" y="6438603"/>
            <a:ext cx="29097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www.britannica.com</a:t>
            </a:r>
            <a:r>
              <a:rPr lang="en-US" sz="1000" dirty="0"/>
              <a:t>/place/Taurus-Mountains</a:t>
            </a:r>
          </a:p>
        </p:txBody>
      </p:sp>
      <p:pic>
        <p:nvPicPr>
          <p:cNvPr id="5" name="Picture 4" descr="A picture containing mountain, grass, outdoor, nature&#10;&#10;Description automatically generated">
            <a:extLst>
              <a:ext uri="{FF2B5EF4-FFF2-40B4-BE49-F238E27FC236}">
                <a16:creationId xmlns:a16="http://schemas.microsoft.com/office/drawing/2014/main" id="{874357E8-5DC8-E04D-AFF3-5BE784A0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09788"/>
            <a:ext cx="6026978" cy="40122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EFDAF53C-A5AA-E34C-9488-96F70CED7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88936"/>
            <a:ext cx="334187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Canyon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FA0AB61D-460C-144E-92C0-5BD59C473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088" y="2371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92F17-2C3B-AC48-95D1-E0FCB1B47439}"/>
              </a:ext>
            </a:extLst>
          </p:cNvPr>
          <p:cNvSpPr txBox="1"/>
          <p:nvPr/>
        </p:nvSpPr>
        <p:spPr>
          <a:xfrm>
            <a:off x="2590800" y="1479174"/>
            <a:ext cx="456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deep narrow valley with high cliffs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A canyon with a mountain in the background&#10;&#10;Description automatically generated">
            <a:extLst>
              <a:ext uri="{FF2B5EF4-FFF2-40B4-BE49-F238E27FC236}">
                <a16:creationId xmlns:a16="http://schemas.microsoft.com/office/drawing/2014/main" id="{11C18F97-776F-654F-BF2A-37AD2F5FF2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821" y="1940839"/>
            <a:ext cx="5753242" cy="4312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77B4D-CF63-C944-96D2-93102F61E298}"/>
              </a:ext>
            </a:extLst>
          </p:cNvPr>
          <p:cNvSpPr txBox="1"/>
          <p:nvPr/>
        </p:nvSpPr>
        <p:spPr>
          <a:xfrm>
            <a:off x="2986088" y="6322843"/>
            <a:ext cx="31967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www.nationalgeographic.org</a:t>
            </a:r>
            <a:r>
              <a:rPr lang="en-US" sz="1000" dirty="0"/>
              <a:t>/encyclopedia/canyon/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45D3EBE-9F8C-7B4B-9F4A-CBE4A0E36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FF22BC59-B636-6448-AA9D-A0ACC0785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6037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</a:t>
            </a:r>
            <a:r>
              <a:rPr lang="en-US" altLang="en-US" sz="8000" b="1" dirty="0">
                <a:latin typeface="Segoe Media Center Semibold" pitchFamily="34" charset="0"/>
              </a:rPr>
              <a:t>River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8193C98-F507-604F-A715-0ADD5E8AC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100" y="231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D018D042-0C0C-C841-8EDE-48EA1216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471774" cy="47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ABC49C-D53B-E54A-922D-561EDF20767E}"/>
              </a:ext>
            </a:extLst>
          </p:cNvPr>
          <p:cNvSpPr txBox="1"/>
          <p:nvPr/>
        </p:nvSpPr>
        <p:spPr>
          <a:xfrm>
            <a:off x="827994" y="1199386"/>
            <a:ext cx="7488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large natural stream of water emptying into a larger body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8F368EB-909C-0B49-B2B4-D6FE81B75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A90FEE2-5F56-2643-9563-3AB77322B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3903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  </a:t>
            </a:r>
            <a:r>
              <a:rPr lang="en-US" altLang="en-US" sz="8000" b="1" dirty="0">
                <a:latin typeface="Segoe Media Center Semibold" pitchFamily="34" charset="0"/>
              </a:rPr>
              <a:t>Sea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342F099B-34B8-9D45-B569-39AE1E2A7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2719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A9A11-CFC7-B54F-9704-77BE4FF1BBCF}"/>
              </a:ext>
            </a:extLst>
          </p:cNvPr>
          <p:cNvSpPr txBox="1"/>
          <p:nvPr/>
        </p:nvSpPr>
        <p:spPr>
          <a:xfrm>
            <a:off x="2286000" y="1388339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of an ocean located close to land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BDABD-1A3D-4A49-845A-91FC58403591}"/>
              </a:ext>
            </a:extLst>
          </p:cNvPr>
          <p:cNvSpPr txBox="1"/>
          <p:nvPr/>
        </p:nvSpPr>
        <p:spPr>
          <a:xfrm>
            <a:off x="3810000" y="6248400"/>
            <a:ext cx="12394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www.fpri.org</a:t>
            </a:r>
            <a:endParaRPr lang="en-US" sz="1000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902F9F8-E4BF-844D-8382-662E739D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133600"/>
            <a:ext cx="479945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FF7D8FD-A949-154F-9FFA-777802B3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5AF21EEB-C98C-6B4A-A0DF-73A5D0AAB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5707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 </a:t>
            </a:r>
            <a:r>
              <a:rPr lang="en-US" altLang="en-US" sz="8000" b="1" dirty="0">
                <a:latin typeface="Segoe Media Center Semibold" pitchFamily="34" charset="0"/>
              </a:rPr>
              <a:t>Lake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A4205019-FC5C-5349-B819-57F966098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3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60F51855-3DC1-D442-8574-69F85B6E7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107501"/>
            <a:ext cx="6705600" cy="436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57E449-3ADE-5448-9D07-F9B8A08952A5}"/>
              </a:ext>
            </a:extLst>
          </p:cNvPr>
          <p:cNvSpPr txBox="1"/>
          <p:nvPr/>
        </p:nvSpPr>
        <p:spPr>
          <a:xfrm>
            <a:off x="1907648" y="1379137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body of fresh water surrounded by land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2FD5361-A94A-BD44-A3FC-28DBAE5A2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588357AD-BEC7-064A-A595-281E786E5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38157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Foothills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485E32D7-5CDE-1C48-8ED1-A4261C090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 descr="A view of a mountain&#10;&#10;Description automatically generated">
            <a:extLst>
              <a:ext uri="{FF2B5EF4-FFF2-40B4-BE49-F238E27FC236}">
                <a16:creationId xmlns:a16="http://schemas.microsoft.com/office/drawing/2014/main" id="{662D4DBF-5302-7948-BC8A-D79179D05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43" y="2209800"/>
            <a:ext cx="5878276" cy="3809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BD3A96-8B6E-794C-84B5-2DCB14E38B48}"/>
              </a:ext>
            </a:extLst>
          </p:cNvPr>
          <p:cNvSpPr txBox="1"/>
          <p:nvPr/>
        </p:nvSpPr>
        <p:spPr>
          <a:xfrm>
            <a:off x="4267200" y="6106948"/>
            <a:ext cx="1537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fineartamerica.com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CC3E2-C299-DE47-B938-F52FA6570705}"/>
              </a:ext>
            </a:extLst>
          </p:cNvPr>
          <p:cNvSpPr txBox="1"/>
          <p:nvPr/>
        </p:nvSpPr>
        <p:spPr>
          <a:xfrm>
            <a:off x="2590800" y="1274376"/>
            <a:ext cx="454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hills at the foot of mountains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1965361-CA94-1A4E-8AD6-35073856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DD7201B4-8BF4-104D-8860-3A55604BC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40651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Tributary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56F34F8-4A54-2A4A-A8C9-E4DD70567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25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A4179-E7EE-8B4E-A0DE-21AB4AF9A71F}"/>
              </a:ext>
            </a:extLst>
          </p:cNvPr>
          <p:cNvSpPr txBox="1"/>
          <p:nvPr/>
        </p:nvSpPr>
        <p:spPr>
          <a:xfrm>
            <a:off x="2150400" y="1262469"/>
            <a:ext cx="5886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smaller stream that flows into a bigger stream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8E536AF4-F97A-894B-A0CF-FCC690D5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41785"/>
            <a:ext cx="4845050" cy="4431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262289-B7B4-9749-AFD1-DC73B5BFBFCF}"/>
              </a:ext>
            </a:extLst>
          </p:cNvPr>
          <p:cNvSpPr txBox="1"/>
          <p:nvPr/>
        </p:nvSpPr>
        <p:spPr>
          <a:xfrm>
            <a:off x="3315337" y="6283049"/>
            <a:ext cx="30732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en.wikipedia.org</a:t>
            </a:r>
            <a:r>
              <a:rPr lang="en-US" sz="1000" dirty="0"/>
              <a:t>/wiki/</a:t>
            </a:r>
            <a:r>
              <a:rPr lang="en-US" sz="1000" dirty="0" err="1"/>
              <a:t>Mississippi_River_System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1DCDCC-0AA3-9D49-A269-E84D27D00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ECBC7B6D-1B31-6A41-9032-EB897D8A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317106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Harbor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37472E31-C4F2-0247-8849-348EB521A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0850" y="2381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FCCC8D-7A46-ED49-B91B-9DE822CC0E70}"/>
              </a:ext>
            </a:extLst>
          </p:cNvPr>
          <p:cNvSpPr txBox="1"/>
          <p:nvPr/>
        </p:nvSpPr>
        <p:spPr>
          <a:xfrm>
            <a:off x="1752600" y="1317760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protected area where ships can dock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38C7F-8981-DC4C-8BE2-0150CCCC5C97}"/>
              </a:ext>
            </a:extLst>
          </p:cNvPr>
          <p:cNvSpPr txBox="1"/>
          <p:nvPr/>
        </p:nvSpPr>
        <p:spPr>
          <a:xfrm>
            <a:off x="3957889" y="6172200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gcaptain.com</a:t>
            </a:r>
            <a:endParaRPr lang="en-US" sz="1000" dirty="0"/>
          </a:p>
        </p:txBody>
      </p:sp>
      <p:pic>
        <p:nvPicPr>
          <p:cNvPr id="5" name="Picture 4" descr="A large body of water with buildings in the background&#10;&#10;Description automatically generated">
            <a:extLst>
              <a:ext uri="{FF2B5EF4-FFF2-40B4-BE49-F238E27FC236}">
                <a16:creationId xmlns:a16="http://schemas.microsoft.com/office/drawing/2014/main" id="{4971C33E-1543-3141-86CD-4D187E6D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36840"/>
            <a:ext cx="5344730" cy="40085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F6ED24-08A7-3349-9982-AAA9B031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E18D3BFC-19CB-6F41-B21B-FF10771F5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3555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Isthmus</a:t>
            </a:r>
          </a:p>
        </p:txBody>
      </p:sp>
      <p:pic>
        <p:nvPicPr>
          <p:cNvPr id="4" name="Picture 3" descr="A close up of an animal&#10;&#10;Description automatically generated">
            <a:extLst>
              <a:ext uri="{FF2B5EF4-FFF2-40B4-BE49-F238E27FC236}">
                <a16:creationId xmlns:a16="http://schemas.microsoft.com/office/drawing/2014/main" id="{99F36B8B-6059-9C4A-B001-5B5C8261F7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74" y="2057400"/>
            <a:ext cx="7913712" cy="39699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15111-3382-F140-9D49-15A02A658D0E}"/>
              </a:ext>
            </a:extLst>
          </p:cNvPr>
          <p:cNvSpPr txBox="1"/>
          <p:nvPr/>
        </p:nvSpPr>
        <p:spPr>
          <a:xfrm>
            <a:off x="4238415" y="6134271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Nasa.gov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4E58D1-5216-D14D-9CF3-8782FD6B6EF7}"/>
              </a:ext>
            </a:extLst>
          </p:cNvPr>
          <p:cNvSpPr txBox="1"/>
          <p:nvPr/>
        </p:nvSpPr>
        <p:spPr>
          <a:xfrm>
            <a:off x="603831" y="1333765"/>
            <a:ext cx="781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narrow piece of land that connects two larger pieces of land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E67F7E3-E52A-794E-BA94-5C7BB9EE5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279D8737-7BAC-B84E-B75D-9991177F1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8809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Ocean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887BCF1C-5218-964D-BEDD-ABFB18E4E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2314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ACA1B564-9FB1-DB4C-A564-D85D5DF8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832" y="2133600"/>
            <a:ext cx="6286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1AD12E-1FE0-7349-939C-8C39D48DE1A1}"/>
              </a:ext>
            </a:extLst>
          </p:cNvPr>
          <p:cNvSpPr txBox="1"/>
          <p:nvPr/>
        </p:nvSpPr>
        <p:spPr>
          <a:xfrm>
            <a:off x="2737394" y="1336858"/>
            <a:ext cx="3082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body of saltwater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EEFED22-65F2-E842-A851-40AC7346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DCBF04D-9DFC-EF4A-B6F5-18E9F6A87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9863"/>
            <a:ext cx="57927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Timberline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6197A687-BA2B-EF46-9D50-EDD4225E8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1350" y="2328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A05BB1-4335-0B46-9A88-75C208D61608}"/>
              </a:ext>
            </a:extLst>
          </p:cNvPr>
          <p:cNvSpPr txBox="1"/>
          <p:nvPr/>
        </p:nvSpPr>
        <p:spPr>
          <a:xfrm>
            <a:off x="3048000" y="6248400"/>
            <a:ext cx="36086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http://</a:t>
            </a:r>
            <a:r>
              <a:rPr lang="en-US" sz="1000" dirty="0" err="1"/>
              <a:t>www.sleeparoundnw.com</a:t>
            </a:r>
            <a:r>
              <a:rPr lang="en-US" sz="1000" dirty="0"/>
              <a:t>/destinations/</a:t>
            </a:r>
            <a:r>
              <a:rPr lang="en-US" sz="1000" dirty="0" err="1"/>
              <a:t>Mt_Hood_more.html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C3514-DD05-6E40-8F6C-DA8919C611B4}"/>
              </a:ext>
            </a:extLst>
          </p:cNvPr>
          <p:cNvSpPr txBox="1"/>
          <p:nvPr/>
        </p:nvSpPr>
        <p:spPr>
          <a:xfrm>
            <a:off x="1688310" y="1385090"/>
            <a:ext cx="607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area of a mountain where trees do not grow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lake with a mountain in the background&#10;&#10;Description automatically generated">
            <a:extLst>
              <a:ext uri="{FF2B5EF4-FFF2-40B4-BE49-F238E27FC236}">
                <a16:creationId xmlns:a16="http://schemas.microsoft.com/office/drawing/2014/main" id="{B6F92DC4-729F-0E48-8974-8BD47C01A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285452"/>
            <a:ext cx="46990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E299C9D-A2A0-5E46-B244-96552024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1B8616A2-8078-3145-8F38-56F00055E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7362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Valley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95F0014D-6959-A44C-A572-E3448D771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324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F66995-2B4A-0A4B-8086-DDA22BEF259F}"/>
              </a:ext>
            </a:extLst>
          </p:cNvPr>
          <p:cNvSpPr txBox="1"/>
          <p:nvPr/>
        </p:nvSpPr>
        <p:spPr>
          <a:xfrm>
            <a:off x="3463904" y="6413732"/>
            <a:ext cx="20649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en.wiktionary.org</a:t>
            </a:r>
            <a:r>
              <a:rPr lang="en-US" sz="1000" dirty="0"/>
              <a:t>/wiki/valley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85341-196C-AF46-9B5C-D3B93CA7BAFA}"/>
              </a:ext>
            </a:extLst>
          </p:cNvPr>
          <p:cNvSpPr txBox="1"/>
          <p:nvPr/>
        </p:nvSpPr>
        <p:spPr>
          <a:xfrm>
            <a:off x="2362200" y="1383913"/>
            <a:ext cx="3890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land between mountains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picture containing grass, mountain, outdoor, nature&#10;&#10;Description automatically generated">
            <a:extLst>
              <a:ext uri="{FF2B5EF4-FFF2-40B4-BE49-F238E27FC236}">
                <a16:creationId xmlns:a16="http://schemas.microsoft.com/office/drawing/2014/main" id="{D8A0CCE8-03F3-7C44-B1B2-78E6ABD88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5588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DE7C98C-FE89-9143-9723-29ACF6B83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F4EDDEBD-A57E-8A4B-A3A7-8C71EFA49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"/>
            <a:ext cx="41181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Waterfall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1DF7884-3872-0D46-B148-1F8D2F720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2771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6BACF-B72C-3942-9181-A7AC71D6B971}"/>
              </a:ext>
            </a:extLst>
          </p:cNvPr>
          <p:cNvSpPr txBox="1"/>
          <p:nvPr/>
        </p:nvSpPr>
        <p:spPr>
          <a:xfrm>
            <a:off x="2767155" y="1417526"/>
            <a:ext cx="3320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flowing over a cliff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19A957-3E5D-E544-A4C1-FCB0084C4E64}"/>
              </a:ext>
            </a:extLst>
          </p:cNvPr>
          <p:cNvSpPr txBox="1"/>
          <p:nvPr/>
        </p:nvSpPr>
        <p:spPr>
          <a:xfrm>
            <a:off x="3530709" y="6430089"/>
            <a:ext cx="2188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en.wikipedia.org</a:t>
            </a:r>
            <a:r>
              <a:rPr lang="en-US" sz="1000" dirty="0"/>
              <a:t>/wiki/Waterfall</a:t>
            </a:r>
          </a:p>
        </p:txBody>
      </p:sp>
      <p:pic>
        <p:nvPicPr>
          <p:cNvPr id="5" name="Picture 4" descr="A waterfall with a mountain in the background&#10;&#10;Description automatically generated">
            <a:extLst>
              <a:ext uri="{FF2B5EF4-FFF2-40B4-BE49-F238E27FC236}">
                <a16:creationId xmlns:a16="http://schemas.microsoft.com/office/drawing/2014/main" id="{472639B4-EE65-E84A-A4F8-18E6AAC45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55" y="1993900"/>
            <a:ext cx="3213100" cy="427153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056B1E1-DE79-4F4D-9C92-5DD8AE56A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009C952F-FE13-CF4D-8C51-54C9EB7C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5618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 </a:t>
            </a:r>
            <a:r>
              <a:rPr lang="en-US" altLang="en-US" sz="8000" b="1" dirty="0">
                <a:latin typeface="Segoe Media Center Semibold" pitchFamily="34" charset="0"/>
              </a:rPr>
              <a:t>Reef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B685F9ED-A3F3-5549-8A59-8D0CE907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E0A1E-A3C1-814D-B855-844EA1026DBD}"/>
              </a:ext>
            </a:extLst>
          </p:cNvPr>
          <p:cNvSpPr txBox="1"/>
          <p:nvPr/>
        </p:nvSpPr>
        <p:spPr>
          <a:xfrm>
            <a:off x="2004630" y="1308374"/>
            <a:ext cx="513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rock or coral ridge at or near sea level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81B204-2AFD-CA47-B542-D3FD0458F93C}"/>
              </a:ext>
            </a:extLst>
          </p:cNvPr>
          <p:cNvSpPr txBox="1"/>
          <p:nvPr/>
        </p:nvSpPr>
        <p:spPr>
          <a:xfrm>
            <a:off x="3806785" y="6096000"/>
            <a:ext cx="1574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www.barrons.com</a:t>
            </a:r>
            <a:r>
              <a:rPr lang="en-US" dirty="0"/>
              <a:t>/</a:t>
            </a:r>
          </a:p>
        </p:txBody>
      </p:sp>
      <p:pic>
        <p:nvPicPr>
          <p:cNvPr id="5" name="Picture 4" descr="Underwater view of a coral&#10;&#10;Description automatically generated">
            <a:extLst>
              <a:ext uri="{FF2B5EF4-FFF2-40B4-BE49-F238E27FC236}">
                <a16:creationId xmlns:a16="http://schemas.microsoft.com/office/drawing/2014/main" id="{689D7135-422B-EB45-ABCB-9BED030421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073" y="2102093"/>
            <a:ext cx="6057894" cy="40385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F67EAA-71E6-2A44-BFA3-3F20783BD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8B5807FE-A64E-9549-93CE-0C6494678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0343"/>
            <a:ext cx="2284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   Hill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21DEAA0B-8AD9-D949-B517-6C0206FCA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405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D2DE5-72C5-B948-8EA0-0F4458B9F3D6}"/>
              </a:ext>
            </a:extLst>
          </p:cNvPr>
          <p:cNvSpPr txBox="1"/>
          <p:nvPr/>
        </p:nvSpPr>
        <p:spPr>
          <a:xfrm>
            <a:off x="3024188" y="6096000"/>
            <a:ext cx="16161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www.thoughtco.com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92F973-0036-6041-AB24-F65F4984665B}"/>
              </a:ext>
            </a:extLst>
          </p:cNvPr>
          <p:cNvSpPr txBox="1"/>
          <p:nvPr/>
        </p:nvSpPr>
        <p:spPr>
          <a:xfrm>
            <a:off x="958671" y="1507757"/>
            <a:ext cx="7226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small, rounded elevated landform lower than a mountain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AD74544-7D38-E343-9BD0-5D5A10D178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2229714"/>
            <a:ext cx="4991100" cy="37470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3E10F6F-2845-7948-8350-7C4BC202F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BC0A50AC-4450-F743-A8D4-CB016C262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23471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 </a:t>
            </a:r>
            <a:r>
              <a:rPr lang="en-US" altLang="en-US" sz="8000" b="1" dirty="0">
                <a:latin typeface="Segoe Media Center Semibold" pitchFamily="34" charset="0"/>
              </a:rPr>
              <a:t>Cliff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DD7C2DF6-184C-4144-B17F-C8B9D195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AFBF7A-A7A5-7242-BDC8-D0290344FD85}"/>
              </a:ext>
            </a:extLst>
          </p:cNvPr>
          <p:cNvSpPr txBox="1"/>
          <p:nvPr/>
        </p:nvSpPr>
        <p:spPr>
          <a:xfrm>
            <a:off x="3447489" y="6248400"/>
            <a:ext cx="1943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en.wikipedia.org</a:t>
            </a:r>
            <a:r>
              <a:rPr lang="en-US" sz="1000" dirty="0"/>
              <a:t>/wiki/Cliff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6AA107-7523-AF4E-AE6E-78A2B1CEBB77}"/>
              </a:ext>
            </a:extLst>
          </p:cNvPr>
          <p:cNvSpPr txBox="1"/>
          <p:nvPr/>
        </p:nvSpPr>
        <p:spPr>
          <a:xfrm>
            <a:off x="1854749" y="1378355"/>
            <a:ext cx="5434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high, steep face of the mountain, or land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large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76D9423A-BF7D-8346-8910-456FD89B9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224" y="2076195"/>
            <a:ext cx="5057551" cy="37931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DA26100-DF93-E14A-B6D6-56636602D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EEB5487E-FA7B-8D48-9981-FC338B74A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"/>
            <a:ext cx="245451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Oasis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593B240-C035-C84B-8723-4D7EE9B89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48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E1D9F-1B78-DA41-A871-027BC1DC10F6}"/>
              </a:ext>
            </a:extLst>
          </p:cNvPr>
          <p:cNvSpPr txBox="1"/>
          <p:nvPr/>
        </p:nvSpPr>
        <p:spPr>
          <a:xfrm>
            <a:off x="2590800" y="1475839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fertile desert water hole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picture containing nature, dune, water, bed&#10;&#10;Description automatically generated">
            <a:extLst>
              <a:ext uri="{FF2B5EF4-FFF2-40B4-BE49-F238E27FC236}">
                <a16:creationId xmlns:a16="http://schemas.microsoft.com/office/drawing/2014/main" id="{BDFF48E8-EDAD-C240-9174-A9FAE68B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3600"/>
            <a:ext cx="7620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78829A-8A32-424B-867F-365D1A80C09D}"/>
              </a:ext>
            </a:extLst>
          </p:cNvPr>
          <p:cNvSpPr txBox="1"/>
          <p:nvPr/>
        </p:nvSpPr>
        <p:spPr>
          <a:xfrm>
            <a:off x="3873203" y="6053743"/>
            <a:ext cx="2101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www.crossroadsinitiative.com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>
            <a:extLst>
              <a:ext uri="{FF2B5EF4-FFF2-40B4-BE49-F238E27FC236}">
                <a16:creationId xmlns:a16="http://schemas.microsoft.com/office/drawing/2014/main" id="{1B85E262-0EBA-8A48-8714-18D348CD7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18282"/>
            <a:ext cx="26944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latin typeface="Segoe Media Center Semibold" pitchFamily="34" charset="0"/>
              </a:rPr>
              <a:t>  Peak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CE140B7-F5FE-E941-83D9-0681AE5DB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27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FB815-1155-F84B-99F1-85288CE4D5FE}"/>
              </a:ext>
            </a:extLst>
          </p:cNvPr>
          <p:cNvSpPr txBox="1"/>
          <p:nvPr/>
        </p:nvSpPr>
        <p:spPr>
          <a:xfrm>
            <a:off x="2819400" y="1509170"/>
            <a:ext cx="2890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pointed mountain top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snow covered mountain&#10;&#10;Description automatically generated">
            <a:extLst>
              <a:ext uri="{FF2B5EF4-FFF2-40B4-BE49-F238E27FC236}">
                <a16:creationId xmlns:a16="http://schemas.microsoft.com/office/drawing/2014/main" id="{A6609980-21B3-0549-B5CA-1CE3CBCF4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67" y="1970835"/>
            <a:ext cx="6429375" cy="428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9B090-AE34-D441-B3FE-3D5102658158}"/>
              </a:ext>
            </a:extLst>
          </p:cNvPr>
          <p:cNvSpPr txBox="1"/>
          <p:nvPr/>
        </p:nvSpPr>
        <p:spPr>
          <a:xfrm>
            <a:off x="3696557" y="6297408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thenewstack.io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5B6C2DC-F3AA-3744-A683-E0D031023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B783DD4E-2BFB-C648-9C2E-0C1D48CCA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7655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 </a:t>
            </a:r>
            <a:r>
              <a:rPr lang="en-US" altLang="en-US" sz="8000" b="1" dirty="0">
                <a:latin typeface="Segoe Media Center Semibold" pitchFamily="34" charset="0"/>
              </a:rPr>
              <a:t>Cape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4EAED3-51CB-1545-9733-535638834516}"/>
              </a:ext>
            </a:extLst>
          </p:cNvPr>
          <p:cNvSpPr txBox="1"/>
          <p:nvPr/>
        </p:nvSpPr>
        <p:spPr>
          <a:xfrm>
            <a:off x="1817079" y="1493302"/>
            <a:ext cx="550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piece of land extending into a lake or sea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57DE5-9328-2E4D-8423-E91F26F949CE}"/>
              </a:ext>
            </a:extLst>
          </p:cNvPr>
          <p:cNvSpPr txBox="1"/>
          <p:nvPr/>
        </p:nvSpPr>
        <p:spPr>
          <a:xfrm>
            <a:off x="2475111" y="6441916"/>
            <a:ext cx="4193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www.platinumpebble.com</a:t>
            </a:r>
            <a:r>
              <a:rPr lang="en-US" sz="1000" dirty="0"/>
              <a:t>/cape-cod-lighthouses/cape-cod-lighthouses/</a:t>
            </a:r>
          </a:p>
        </p:txBody>
      </p:sp>
      <p:pic>
        <p:nvPicPr>
          <p:cNvPr id="5" name="Picture 4" descr="A beach next to a body of water&#10;&#10;Description automatically generated">
            <a:extLst>
              <a:ext uri="{FF2B5EF4-FFF2-40B4-BE49-F238E27FC236}">
                <a16:creationId xmlns:a16="http://schemas.microsoft.com/office/drawing/2014/main" id="{AA8306F4-766F-C74B-ACA0-232A5726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9" y="2066842"/>
            <a:ext cx="63500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1F4FF5-C5EA-A54B-A1C6-D3BD17FD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1F43C9B0-F4D8-1C4B-ACD2-F15CC7B1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325403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Lagoon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1BA88946-C77E-1C42-8AA0-138DB667F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528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98456ABD-2FC9-6A4C-BA7C-688C47FB3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193" y="2209800"/>
            <a:ext cx="6719613" cy="375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F5DCFD-754F-0D41-BDEF-C2C9C04D699F}"/>
              </a:ext>
            </a:extLst>
          </p:cNvPr>
          <p:cNvSpPr txBox="1"/>
          <p:nvPr/>
        </p:nvSpPr>
        <p:spPr>
          <a:xfrm>
            <a:off x="2367962" y="1476420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enclosed shallow body of water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30A6465-E84E-6746-B4AA-B891155FE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AFAA7019-8EB2-6F4E-9342-BE530C59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339593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latin typeface="Segoe Media Center Semibold" pitchFamily="34" charset="0"/>
              </a:rPr>
              <a:t>Plateau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74EA0C1F-3C02-1443-808D-9806CA225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384DF-FC99-3241-A296-4D54EE4603E7}"/>
              </a:ext>
            </a:extLst>
          </p:cNvPr>
          <p:cNvSpPr txBox="1"/>
          <p:nvPr/>
        </p:nvSpPr>
        <p:spPr>
          <a:xfrm>
            <a:off x="2590800" y="6289452"/>
            <a:ext cx="2954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www.britannica.com</a:t>
            </a:r>
            <a:r>
              <a:rPr lang="en-US" sz="1000" dirty="0"/>
              <a:t>/science/plateau-landform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685AC-2B17-BC49-B6F0-018C33643191}"/>
              </a:ext>
            </a:extLst>
          </p:cNvPr>
          <p:cNvSpPr txBox="1"/>
          <p:nvPr/>
        </p:nvSpPr>
        <p:spPr>
          <a:xfrm>
            <a:off x="2923819" y="1358981"/>
            <a:ext cx="318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flat elevated landform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 descr="A view of a mountain&#10;&#10;Description automatically generated">
            <a:extLst>
              <a:ext uri="{FF2B5EF4-FFF2-40B4-BE49-F238E27FC236}">
                <a16:creationId xmlns:a16="http://schemas.microsoft.com/office/drawing/2014/main" id="{5C64AFFF-2939-2F48-8C08-EF10F438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731" y="2208370"/>
            <a:ext cx="6060538" cy="3999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C925B41-04DA-C442-BF9E-CE5A5A2DB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0901D509-AF19-2D4F-81BC-BB7A5C63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593" y="236780"/>
            <a:ext cx="291137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 </a:t>
            </a:r>
            <a:r>
              <a:rPr lang="en-US" altLang="en-US" sz="8000" b="1" dirty="0">
                <a:latin typeface="Segoe Media Center Semibold" pitchFamily="34" charset="0"/>
              </a:rPr>
              <a:t>Dune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ABB74FE-D971-1A4A-9D95-369611D09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233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 descr="A group of clouds in the sand&#10;&#10;Description automatically generated">
            <a:extLst>
              <a:ext uri="{FF2B5EF4-FFF2-40B4-BE49-F238E27FC236}">
                <a16:creationId xmlns:a16="http://schemas.microsoft.com/office/drawing/2014/main" id="{D2A48C2D-3AD8-D244-A688-56A933478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477" y="2365513"/>
            <a:ext cx="6169322" cy="3867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DB97ED-803B-BB44-9D24-DBD5D668F3A5}"/>
              </a:ext>
            </a:extLst>
          </p:cNvPr>
          <p:cNvSpPr txBox="1"/>
          <p:nvPr/>
        </p:nvSpPr>
        <p:spPr>
          <a:xfrm>
            <a:off x="3510377" y="6405708"/>
            <a:ext cx="2563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www.nps.gov</a:t>
            </a:r>
            <a:r>
              <a:rPr lang="en-US" sz="1000" dirty="0"/>
              <a:t>/places/eureka-</a:t>
            </a:r>
            <a:r>
              <a:rPr lang="en-US" sz="1000" dirty="0" err="1"/>
              <a:t>dunes.htm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EA184-7B9D-514E-BD97-B6BC9A532E71}"/>
              </a:ext>
            </a:extLst>
          </p:cNvPr>
          <p:cNvSpPr txBox="1"/>
          <p:nvPr/>
        </p:nvSpPr>
        <p:spPr>
          <a:xfrm>
            <a:off x="3652266" y="1446068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 drifts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2E15DC9-9340-8E4F-BFB2-4872C0A0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56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2C44F686-8B4C-6D4E-9A31-165266F1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9863"/>
            <a:ext cx="29947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 dirty="0">
                <a:solidFill>
                  <a:schemeClr val="bg1"/>
                </a:solidFill>
                <a:latin typeface="Segoe Media Center Semibold" pitchFamily="34" charset="0"/>
              </a:rPr>
              <a:t> </a:t>
            </a:r>
            <a:r>
              <a:rPr lang="en-US" altLang="en-US" sz="8000" b="1" dirty="0">
                <a:latin typeface="Segoe Media Center Semibold" pitchFamily="34" charset="0"/>
              </a:rPr>
              <a:t>Beach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80A90F02-93A0-BB49-B744-DD519F670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258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1436C639-8122-7649-A472-547ACB8D3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4813" y="2089676"/>
            <a:ext cx="6194374" cy="437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C18DE-348E-A444-9F27-EB7C1C507E66}"/>
              </a:ext>
            </a:extLst>
          </p:cNvPr>
          <p:cNvSpPr txBox="1"/>
          <p:nvPr/>
        </p:nvSpPr>
        <p:spPr>
          <a:xfrm>
            <a:off x="3454990" y="138221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sandy shore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417</Words>
  <Application>Microsoft Macintosh PowerPoint</Application>
  <PresentationFormat>On-screen Show (4:3)</PresentationFormat>
  <Paragraphs>73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Times New Roman</vt:lpstr>
      <vt:lpstr>Segoe Media Center Semibold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Gorillas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Guerrero</dc:creator>
  <cp:lastModifiedBy>Gale Ekiss</cp:lastModifiedBy>
  <cp:revision>23</cp:revision>
  <dcterms:created xsi:type="dcterms:W3CDTF">2006-08-01T22:39:42Z</dcterms:created>
  <dcterms:modified xsi:type="dcterms:W3CDTF">2020-05-01T20:49:20Z</dcterms:modified>
</cp:coreProperties>
</file>