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Tuesday, October 11,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7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Tuesday, October 11,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6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Tuesday, October 11,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1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Tuesday, October 11,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9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Tuesday, October 11,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70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Tuesday, October 11,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36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Tuesday, October 11, 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5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Tuesday, October 11,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68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Tuesday, October 11, 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88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Tuesday, October 11,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60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Tuesday, October 11,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99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Tuesday, October 11,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094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8" r:id="rId6"/>
    <p:sldLayoutId id="2147483703" r:id="rId7"/>
    <p:sldLayoutId id="2147483704" r:id="rId8"/>
    <p:sldLayoutId id="2147483705" r:id="rId9"/>
    <p:sldLayoutId id="2147483707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eedvu.com/fullbook/me-frida-and-the-secret-of-the-peacock-ring-pdf.html?page=4&amp;part=2" TargetMode="External"/><Relationship Id="rId2" Type="http://schemas.openxmlformats.org/officeDocument/2006/relationships/hyperlink" Target="https://feedvu.com/fullbook/me-frida-and-the-secret-of-the-peacock-ring-pdf.html?page=4&amp;part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qV_KGXUzKk&amp;t=57s" TargetMode="External"/><Relationship Id="rId2" Type="http://schemas.openxmlformats.org/officeDocument/2006/relationships/hyperlink" Target="https://www.youtube.com/watch?v=nZ7gKPLtvU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wresearch.org/fact-tank/2021/07/09/before-covid-19-more-mexicans-came-to-the-u-s-than-left-for-mexico-for-the-first-time-in-year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grationpolicy.org/article/mexican-immigrants-united-states-201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ola.org/2022/01/weekly-u-s-mexico-border-update-decembers-migration-data-dhs-secretary-hears-complaints-critical-incident-team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2DFF2D-EA41-4CBE-9659-C2917E488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E87226-298E-765A-779D-254740F6EA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720000"/>
            <a:ext cx="5015638" cy="280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b="1" dirty="0"/>
              <a:t>Connecting to Our Roots Using the Novel:</a:t>
            </a:r>
            <a:br>
              <a:rPr lang="en-US" sz="3100" dirty="0"/>
            </a:br>
            <a:r>
              <a:rPr lang="en-US" sz="3100" b="1" dirty="0"/>
              <a:t>Me, Frida and the Secret of the </a:t>
            </a:r>
            <a:br>
              <a:rPr lang="en-US" sz="3100" dirty="0"/>
            </a:br>
            <a:r>
              <a:rPr lang="en-US" sz="3100" b="1" dirty="0"/>
              <a:t>Beautiful Peacock Ring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E2C5F9-6318-AAE0-D4AE-F44590E8DB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830399"/>
            <a:ext cx="5015638" cy="1936800"/>
          </a:xfrm>
        </p:spPr>
        <p:txBody>
          <a:bodyPr>
            <a:normAutofit/>
          </a:bodyPr>
          <a:lstStyle/>
          <a:p>
            <a:r>
              <a:rPr lang="en-US" dirty="0"/>
              <a:t>by</a:t>
            </a:r>
          </a:p>
          <a:p>
            <a:r>
              <a:rPr lang="en-US" dirty="0"/>
              <a:t>Shalini Tripathi </a:t>
            </a:r>
          </a:p>
          <a:p>
            <a:r>
              <a:rPr lang="en-US" dirty="0"/>
              <a:t>Grade 6</a:t>
            </a:r>
          </a:p>
        </p:txBody>
      </p:sp>
      <p:pic>
        <p:nvPicPr>
          <p:cNvPr id="4" name="Picture 3" descr="Peacock with colourful feathers">
            <a:extLst>
              <a:ext uri="{FF2B5EF4-FFF2-40B4-BE49-F238E27FC236}">
                <a16:creationId xmlns:a16="http://schemas.microsoft.com/office/drawing/2014/main" id="{7E9D041F-B159-BFBC-5273-6B6DB030DB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25" r="30856" b="-1"/>
          <a:stretch/>
        </p:blipFill>
        <p:spPr>
          <a:xfrm>
            <a:off x="6529067" y="10"/>
            <a:ext cx="5662935" cy="6857990"/>
          </a:xfrm>
          <a:custGeom>
            <a:avLst/>
            <a:gdLst/>
            <a:ahLst/>
            <a:cxnLst/>
            <a:rect l="l" t="t" r="r" b="b"/>
            <a:pathLst>
              <a:path w="5662935" h="6858000">
                <a:moveTo>
                  <a:pt x="598332" y="0"/>
                </a:moveTo>
                <a:lnTo>
                  <a:pt x="5662935" y="0"/>
                </a:lnTo>
                <a:lnTo>
                  <a:pt x="5662935" y="6858000"/>
                </a:lnTo>
                <a:lnTo>
                  <a:pt x="0" y="6858000"/>
                </a:lnTo>
                <a:lnTo>
                  <a:pt x="78957" y="6777438"/>
                </a:lnTo>
                <a:cubicBezTo>
                  <a:pt x="291624" y="6544265"/>
                  <a:pt x="490445" y="6275955"/>
                  <a:pt x="672224" y="5969316"/>
                </a:cubicBezTo>
                <a:cubicBezTo>
                  <a:pt x="914597" y="5515036"/>
                  <a:pt x="1066080" y="5030470"/>
                  <a:pt x="1217563" y="4515619"/>
                </a:cubicBezTo>
                <a:cubicBezTo>
                  <a:pt x="1338748" y="3970483"/>
                  <a:pt x="1399341" y="3516203"/>
                  <a:pt x="1399341" y="3061922"/>
                </a:cubicBezTo>
                <a:cubicBezTo>
                  <a:pt x="1399341" y="1948936"/>
                  <a:pt x="1190580" y="1021447"/>
                  <a:pt x="773055" y="27945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1535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ED9E2D9-EE69-4775-8CE5-9EAC35AD2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D75B673-1FA7-415E-8B2E-7A0550C8BD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6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C8910080-F48B-CEA0-9BE0-B549B3A3EF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635" y="1278254"/>
            <a:ext cx="2608636" cy="3964305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9E4E36A-5D0F-1FB4-F0FE-662D0BF1789B}"/>
              </a:ext>
            </a:extLst>
          </p:cNvPr>
          <p:cNvSpPr txBox="1"/>
          <p:nvPr/>
        </p:nvSpPr>
        <p:spPr>
          <a:xfrm>
            <a:off x="4341840" y="305068"/>
            <a:ext cx="721617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Paloma Marquez is traveling to Mexico City, birthplace of </a:t>
            </a:r>
          </a:p>
          <a:p>
            <a:r>
              <a:rPr lang="en-US" sz="2000" dirty="0"/>
              <a:t>her deceased father, for the first time.  She is hoping that spending some time in Mexico will help her unlock memories of the too brief time they spent together.</a:t>
            </a:r>
          </a:p>
          <a:p>
            <a:endParaRPr lang="en-US" sz="2000" dirty="0"/>
          </a:p>
          <a:p>
            <a:r>
              <a:rPr lang="en-US" sz="2000" dirty="0"/>
              <a:t>While in Mexico, Paloma meets Lizzie and Gael who present </a:t>
            </a:r>
          </a:p>
          <a:p>
            <a:r>
              <a:rPr lang="en-US" sz="2000" dirty="0"/>
              <a:t>her with an irresistible challenge.  The twin siblings want her to help them find a valuable ring that once belonged to beloved, Mexican artist, Frida Kahlo.</a:t>
            </a:r>
          </a:p>
          <a:p>
            <a:endParaRPr lang="en-US" sz="2000" dirty="0"/>
          </a:p>
          <a:p>
            <a:r>
              <a:rPr lang="en-US" sz="2000" dirty="0"/>
              <a:t>What better way to honor her father than returning a priceless piece of jewelry that once belonged to his favorite artist? </a:t>
            </a:r>
          </a:p>
          <a:p>
            <a:endParaRPr lang="en-US" sz="2000" dirty="0"/>
          </a:p>
          <a:p>
            <a:r>
              <a:rPr lang="en-US" sz="2000" dirty="0"/>
              <a:t>But the twins have a secret.  Do they really want the ring or are they after something else entirely?</a:t>
            </a:r>
          </a:p>
          <a:p>
            <a:endParaRPr lang="en-US" sz="2000" dirty="0"/>
          </a:p>
          <a:p>
            <a:r>
              <a:rPr lang="en-US" sz="2000" dirty="0"/>
              <a:t>Look for the cultural traditions of Mexico as you read this mystery.   </a:t>
            </a:r>
          </a:p>
        </p:txBody>
      </p:sp>
    </p:spTree>
    <p:extLst>
      <p:ext uri="{BB962C8B-B14F-4D97-AF65-F5344CB8AC3E}">
        <p14:creationId xmlns:p14="http://schemas.microsoft.com/office/powerpoint/2010/main" val="1213067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2E63F-E41C-34A2-08EA-3E1BD8005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the Novel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42424-B308-E1BF-3B9A-1606D6214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Me, Frida, and the Secret of the Peacock Ring by Angela Cervantes</a:t>
            </a:r>
          </a:p>
          <a:p>
            <a:pPr marL="0" indent="0">
              <a:buNone/>
            </a:pPr>
            <a:r>
              <a:rPr lang="en-US" sz="24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https://feedvu.com/fullbook/me-frida-and-the-secret-of-the-peacock-ring-pdf.html?page=4&amp;part=1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en-US" sz="2400" dirty="0"/>
              <a:t>and </a:t>
            </a:r>
          </a:p>
          <a:p>
            <a:pPr marL="0" indent="0">
              <a:buNone/>
            </a:pPr>
            <a:r>
              <a:rPr lang="en-US" sz="24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https://feedvu.com/fullbook/me-frida-and-the-secret-of-the-peacock-ring-pdf.html?page=4&amp;part=2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580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2E63F-E41C-34A2-08EA-3E1BD8005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Listening to the novel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42424-B308-E1BF-3B9A-1606D6214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708" y="1891265"/>
            <a:ext cx="10728325" cy="1842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Me, Frida, and the Secret of the Peacock Ring by Angela Cervantes</a:t>
            </a:r>
          </a:p>
          <a:p>
            <a:pPr marL="0" indent="0" algn="ctr">
              <a:buNone/>
            </a:pPr>
            <a:r>
              <a:rPr lang="en-US" sz="2400" b="1" dirty="0"/>
              <a:t>First chapter (9.25 min) </a:t>
            </a:r>
          </a:p>
          <a:p>
            <a:pPr marL="0" indent="0" algn="ctr">
              <a:buNone/>
            </a:pPr>
            <a:r>
              <a:rPr lang="en-US" sz="2400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ourier" pitchFamily="2" charset="0"/>
                <a:cs typeface="Courier" pitchFamily="2" charset="0"/>
                <a:hlinkClick r:id="rId2"/>
              </a:rPr>
              <a:t>https://www.youtube.com/watch?v=nZ7gKPLtvUM</a:t>
            </a:r>
            <a:endParaRPr lang="en-US" sz="2400" b="1" dirty="0">
              <a:effectLst/>
              <a:latin typeface="Courier" pitchFamily="2" charset="0"/>
              <a:ea typeface="Courier" pitchFamily="2" charset="0"/>
              <a:cs typeface="Courier" pitchFamily="2" charset="0"/>
            </a:endParaRPr>
          </a:p>
          <a:p>
            <a:pPr marL="0" indent="0" algn="ctr">
              <a:buNone/>
            </a:pP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3FC73E-4517-E226-992F-ECB8CCB5C131}"/>
              </a:ext>
            </a:extLst>
          </p:cNvPr>
          <p:cNvSpPr txBox="1"/>
          <p:nvPr/>
        </p:nvSpPr>
        <p:spPr>
          <a:xfrm>
            <a:off x="1598196" y="4125685"/>
            <a:ext cx="87233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your school has a subscription to YouTube, you may be able to access</a:t>
            </a:r>
          </a:p>
          <a:p>
            <a:r>
              <a:rPr lang="en-US" dirty="0"/>
              <a:t>all of the chapters at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https://www.youtube.com/watch?v=cqV_KGXUzKk&amp;t=57s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376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EADA7-80BF-86D9-698D-E54364712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Before COVID-19, more Mexicans came to the U.S. than left for Mexico for the first time in years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F2C71-0079-FA2D-9380-1504886E0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sz="2400" b="1" dirty="0" err="1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www.pewresearch.org</a:t>
            </a:r>
            <a:r>
              <a:rPr lang="en-US" sz="2400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/fact-tank/2021/07/09/before-covid-19-more-mexicans-came-to-the-u-s-than-left-for-mexico-for-the-first-time-in-years/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450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7FB82-4039-F733-E459-F237AD37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Mexican Immigrants in the United States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BC256-8D3F-2C43-FAA6-D22E2121F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sz="2400" b="1" dirty="0" err="1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www.migrationpolicy.org</a:t>
            </a:r>
            <a:r>
              <a:rPr lang="en-US" sz="2400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/article/mexican-immigrants-united-states-2019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700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7FB82-4039-F733-E459-F237AD37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Weekly U.S.-Mexico Border Update: December’s migration data; DHS Secretary hears complaints; “Critical Incident Teams”</a:t>
            </a:r>
            <a:br>
              <a:rPr lang="en-US" b="1" dirty="0"/>
            </a:b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BC256-8D3F-2C43-FAA6-D22E2121F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https://www.wola.org/2022/01/weekly-u-s-mexico-border-update-decembers-migration-data-dhs-secretary-hears-complaints-critical-incident-teams/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273947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AnalogousFromLightSeedLeftStep">
      <a:dk1>
        <a:srgbClr val="000000"/>
      </a:dk1>
      <a:lt1>
        <a:srgbClr val="FFFFFF"/>
      </a:lt1>
      <a:dk2>
        <a:srgbClr val="243541"/>
      </a:dk2>
      <a:lt2>
        <a:srgbClr val="E7E8E2"/>
      </a:lt2>
      <a:accent1>
        <a:srgbClr val="8F7CE0"/>
      </a:accent1>
      <a:accent2>
        <a:srgbClr val="5F7BD9"/>
      </a:accent2>
      <a:accent3>
        <a:srgbClr val="5AACD8"/>
      </a:accent3>
      <a:accent4>
        <a:srgbClr val="4FB3AD"/>
      </a:accent4>
      <a:accent5>
        <a:srgbClr val="57B588"/>
      </a:accent5>
      <a:accent6>
        <a:srgbClr val="51B85B"/>
      </a:accent6>
      <a:hlink>
        <a:srgbClr val="7E8852"/>
      </a:hlink>
      <a:folHlink>
        <a:srgbClr val="7F7F7F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{5CB1D331-306E-4D41-86FA-197711C24115}tf10001067</Template>
  <TotalTime>210</TotalTime>
  <Words>390</Words>
  <Application>Microsoft Macintosh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 Next LT Pro</vt:lpstr>
      <vt:lpstr>Courier</vt:lpstr>
      <vt:lpstr>Sagona Book</vt:lpstr>
      <vt:lpstr>The Hand Extrablack</vt:lpstr>
      <vt:lpstr>BlobVTI</vt:lpstr>
      <vt:lpstr>Connecting to Our Roots Using the Novel: Me, Frida and the Secret of the  Beautiful Peacock Ring </vt:lpstr>
      <vt:lpstr>PowerPoint Presentation</vt:lpstr>
      <vt:lpstr>Reading the Novel</vt:lpstr>
      <vt:lpstr>Listening to the novel</vt:lpstr>
      <vt:lpstr>Before COVID-19, more Mexicans came to the U.S. than left for Mexico for the first time in years  </vt:lpstr>
      <vt:lpstr>Mexican Immigrants in the United States </vt:lpstr>
      <vt:lpstr>Weekly U.S.-Mexico Border Update: December’s migration data; DHS Secretary hears complaints; “Critical Incident Teams”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to Our Roots Using the Novel: Me, Frida and the Secret of the  Beautiful Peacock Ring </dc:title>
  <dc:creator>Gale Ekiss</dc:creator>
  <cp:lastModifiedBy>Gale Ekiss</cp:lastModifiedBy>
  <cp:revision>6</cp:revision>
  <dcterms:created xsi:type="dcterms:W3CDTF">2022-05-27T16:43:37Z</dcterms:created>
  <dcterms:modified xsi:type="dcterms:W3CDTF">2022-10-11T18:04:08Z</dcterms:modified>
</cp:coreProperties>
</file>