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7" r:id="rId9"/>
    <p:sldId id="264" r:id="rId10"/>
    <p:sldId id="263" r:id="rId11"/>
    <p:sldId id="265" r:id="rId12"/>
    <p:sldId id="266"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8"/>
    <p:restoredTop sz="94626"/>
  </p:normalViewPr>
  <p:slideViewPr>
    <p:cSldViewPr snapToGrid="0" snapToObjects="1">
      <p:cViewPr varScale="1">
        <p:scale>
          <a:sx n="98" d="100"/>
          <a:sy n="98" d="100"/>
        </p:scale>
        <p:origin x="208"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F5A1-D999-924C-BEFB-003731019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1DE5B5-AC4B-0F46-9C1C-DD838ACC8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26BE1E-DECA-6B42-9AD6-874F7F46B4F3}"/>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90C41A88-EBAC-424F-A6A3-F00D54065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7C2AC-2901-8945-84B6-F16AC1CFFAC5}"/>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29972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FACD-D643-164D-9939-E4B5241B44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8B5678-3579-A54F-B695-75996CFF9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43DF-218C-8C47-B6C0-C68347B55BFD}"/>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0D8BBE05-A759-9745-BC12-EA71ADA34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7BB76-9D01-3748-83C3-1566DF50E033}"/>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103581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0B3B4-7905-CF44-A7B5-39797F180C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72DF07-A945-9347-B1FA-107648D466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B7434-48B5-5540-8FAF-F05819358DF5}"/>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F69F42FA-B01F-864C-AEFE-222F85691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3E599-CBA4-A644-A1B6-CE51F9BF36E2}"/>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323387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3BC3-F047-904E-8AF2-0EFA98282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5ECFC-AE1E-574B-97DA-1C33A85C7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EBFF3-DEA9-C240-8F3F-6DE851251075}"/>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BD0F0D74-23B2-3446-95A1-F56687003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34FEA-FABA-7645-B1A3-DCF1E364B0A2}"/>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326429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3C2F-69DE-C84F-B4A4-8D94C878B7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30C9BF-A1D8-1542-B772-C8E6E8C44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6E28D-F3FA-D34B-89AF-6FD7F6A64455}"/>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6D9BC3FD-8C20-2845-BD4E-C44728F8A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D1A78-A282-AD45-9884-3C96ED2826AB}"/>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212948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A4AC-B6B0-FD49-A97C-823B73475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94A7E-408F-6047-8760-D395AE16E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59513-49B7-1F47-B539-BFE88FAB9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7F9B8-F052-1247-821A-054B9C9C1541}"/>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6" name="Footer Placeholder 5">
            <a:extLst>
              <a:ext uri="{FF2B5EF4-FFF2-40B4-BE49-F238E27FC236}">
                <a16:creationId xmlns:a16="http://schemas.microsoft.com/office/drawing/2014/main" id="{B0BD9F3F-8083-8448-9605-F91BCE3C2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368444-6DE1-8A43-9A79-B2296BD0FDD4}"/>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199612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BD3F-A259-2D42-88FB-CC1FDE3E78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677D0-D4ED-0442-BB52-93B830FDE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1B6D7-940E-9A47-9379-D45BEA152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37BD1-68DF-C742-9D03-196A7C28E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0C187-C59C-9142-B411-53D036A9E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9D9D15-55C2-8B46-BC6F-E71905E38D33}"/>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8" name="Footer Placeholder 7">
            <a:extLst>
              <a:ext uri="{FF2B5EF4-FFF2-40B4-BE49-F238E27FC236}">
                <a16:creationId xmlns:a16="http://schemas.microsoft.com/office/drawing/2014/main" id="{1B53B21E-FB07-A54B-BFC9-B13148129F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D5A70D-3637-4547-8CD3-A9E05F7C3106}"/>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329117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82BA-B37C-234C-A08C-F0730B94AB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350B41-9CF7-D14C-B49E-F0B1DA302C3A}"/>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4" name="Footer Placeholder 3">
            <a:extLst>
              <a:ext uri="{FF2B5EF4-FFF2-40B4-BE49-F238E27FC236}">
                <a16:creationId xmlns:a16="http://schemas.microsoft.com/office/drawing/2014/main" id="{E9E2DC8B-14E3-D640-9393-9B66D63F5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C0DBE4-706A-2941-AD5D-99F8DC5A0713}"/>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70073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443A2-C854-9B48-8231-8F0A25F838A5}"/>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3" name="Footer Placeholder 2">
            <a:extLst>
              <a:ext uri="{FF2B5EF4-FFF2-40B4-BE49-F238E27FC236}">
                <a16:creationId xmlns:a16="http://schemas.microsoft.com/office/drawing/2014/main" id="{66C17670-D955-4A47-9A6E-6A98833FE3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01A4C6-6404-4D46-913C-B4B0F3699E05}"/>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14818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9081-4AF2-F24B-9EED-8028279E4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46D47C-DC0A-E745-B3D7-EA6166982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8DC8B5-621C-1040-9C82-7F6F49E84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660D9-D144-464E-AA5A-18AEE5698178}"/>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6" name="Footer Placeholder 5">
            <a:extLst>
              <a:ext uri="{FF2B5EF4-FFF2-40B4-BE49-F238E27FC236}">
                <a16:creationId xmlns:a16="http://schemas.microsoft.com/office/drawing/2014/main" id="{C81BCCE4-3E8E-FE45-A953-024D46E95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C5C6A-E1BA-284E-862E-EBDEC9ADE71F}"/>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316139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AA6C-1DDF-9D49-A6A6-8CE97F500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F8F4C-FA11-BD49-83C2-9D1A992FA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575C8-9E70-524E-9E0C-4E13679ED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860DF-FD18-EF48-A383-79609AE33776}"/>
              </a:ext>
            </a:extLst>
          </p:cNvPr>
          <p:cNvSpPr>
            <a:spLocks noGrp="1"/>
          </p:cNvSpPr>
          <p:nvPr>
            <p:ph type="dt" sz="half" idx="10"/>
          </p:nvPr>
        </p:nvSpPr>
        <p:spPr/>
        <p:txBody>
          <a:bodyPr/>
          <a:lstStyle/>
          <a:p>
            <a:fld id="{65358DC8-ABBD-4447-ADB6-23B794177ED8}" type="datetimeFigureOut">
              <a:rPr lang="en-US" smtClean="0"/>
              <a:t>1/17/22</a:t>
            </a:fld>
            <a:endParaRPr lang="en-US"/>
          </a:p>
        </p:txBody>
      </p:sp>
      <p:sp>
        <p:nvSpPr>
          <p:cNvPr id="6" name="Footer Placeholder 5">
            <a:extLst>
              <a:ext uri="{FF2B5EF4-FFF2-40B4-BE49-F238E27FC236}">
                <a16:creationId xmlns:a16="http://schemas.microsoft.com/office/drawing/2014/main" id="{6E3A56F7-BC1B-4040-AA1E-6A113652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6AA5C-FC5B-EA4A-90D6-6F5A071954DB}"/>
              </a:ext>
            </a:extLst>
          </p:cNvPr>
          <p:cNvSpPr>
            <a:spLocks noGrp="1"/>
          </p:cNvSpPr>
          <p:nvPr>
            <p:ph type="sldNum" sz="quarter" idx="12"/>
          </p:nvPr>
        </p:nvSpPr>
        <p:spPr/>
        <p:txBody>
          <a:bodyPr/>
          <a:lstStyle/>
          <a:p>
            <a:fld id="{C1C53DE7-AD57-AF43-9064-DD15F6FD10CE}" type="slidenum">
              <a:rPr lang="en-US" smtClean="0"/>
              <a:t>‹#›</a:t>
            </a:fld>
            <a:endParaRPr lang="en-US"/>
          </a:p>
        </p:txBody>
      </p:sp>
    </p:spTree>
    <p:extLst>
      <p:ext uri="{BB962C8B-B14F-4D97-AF65-F5344CB8AC3E}">
        <p14:creationId xmlns:p14="http://schemas.microsoft.com/office/powerpoint/2010/main" val="281175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0542A-70E1-604B-91B0-5D2BD7B83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76AD3C-06C0-8246-927F-4E5061665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664A3-305C-5141-A7F0-C1E482882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58DC8-ABBD-4447-ADB6-23B794177ED8}" type="datetimeFigureOut">
              <a:rPr lang="en-US" smtClean="0"/>
              <a:t>1/17/22</a:t>
            </a:fld>
            <a:endParaRPr lang="en-US"/>
          </a:p>
        </p:txBody>
      </p:sp>
      <p:sp>
        <p:nvSpPr>
          <p:cNvPr id="5" name="Footer Placeholder 4">
            <a:extLst>
              <a:ext uri="{FF2B5EF4-FFF2-40B4-BE49-F238E27FC236}">
                <a16:creationId xmlns:a16="http://schemas.microsoft.com/office/drawing/2014/main" id="{86508844-5407-9744-A8B6-941EB14B1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28E6E-C955-0C4A-83D7-E208DAA4DE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53DE7-AD57-AF43-9064-DD15F6FD10CE}" type="slidenum">
              <a:rPr lang="en-US" smtClean="0"/>
              <a:t>‹#›</a:t>
            </a:fld>
            <a:endParaRPr lang="en-US"/>
          </a:p>
        </p:txBody>
      </p:sp>
    </p:spTree>
    <p:extLst>
      <p:ext uri="{BB962C8B-B14F-4D97-AF65-F5344CB8AC3E}">
        <p14:creationId xmlns:p14="http://schemas.microsoft.com/office/powerpoint/2010/main" val="211338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mhuddleston.com/uploads/3/5/8/9/35892337/greg_4_lesson_plan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19B4-0B52-DB4A-864A-21009B495FED}"/>
              </a:ext>
            </a:extLst>
          </p:cNvPr>
          <p:cNvSpPr>
            <a:spLocks noGrp="1"/>
          </p:cNvSpPr>
          <p:nvPr>
            <p:ph type="ctrTitle"/>
          </p:nvPr>
        </p:nvSpPr>
        <p:spPr>
          <a:xfrm>
            <a:off x="1310640" y="421323"/>
            <a:ext cx="9144000" cy="757237"/>
          </a:xfrm>
        </p:spPr>
        <p:txBody>
          <a:bodyPr>
            <a:normAutofit fontScale="90000"/>
          </a:bodyPr>
          <a:lstStyle/>
          <a:p>
            <a:r>
              <a:rPr lang="en-US" dirty="0"/>
              <a:t>Towards the West</a:t>
            </a:r>
          </a:p>
        </p:txBody>
      </p:sp>
      <p:sp>
        <p:nvSpPr>
          <p:cNvPr id="3" name="Subtitle 2">
            <a:extLst>
              <a:ext uri="{FF2B5EF4-FFF2-40B4-BE49-F238E27FC236}">
                <a16:creationId xmlns:a16="http://schemas.microsoft.com/office/drawing/2014/main" id="{DBD0A7F8-6E55-0E46-966C-A0B3F6BEB397}"/>
              </a:ext>
            </a:extLst>
          </p:cNvPr>
          <p:cNvSpPr>
            <a:spLocks noGrp="1"/>
          </p:cNvSpPr>
          <p:nvPr>
            <p:ph type="subTitle" idx="1"/>
          </p:nvPr>
        </p:nvSpPr>
        <p:spPr>
          <a:xfrm>
            <a:off x="8292353" y="1482983"/>
            <a:ext cx="3567953" cy="246221"/>
          </a:xfrm>
        </p:spPr>
        <p:txBody>
          <a:bodyPr>
            <a:normAutofit lnSpcReduction="10000"/>
          </a:bodyPr>
          <a:lstStyle/>
          <a:p>
            <a:r>
              <a:rPr lang="en-US" sz="1200" dirty="0"/>
              <a:t>The Oregon Trail by William Henry Jackson</a:t>
            </a:r>
          </a:p>
          <a:p>
            <a:endParaRPr lang="en-US" sz="1200" dirty="0"/>
          </a:p>
        </p:txBody>
      </p:sp>
      <p:sp>
        <p:nvSpPr>
          <p:cNvPr id="4" name="TextBox 3">
            <a:extLst>
              <a:ext uri="{FF2B5EF4-FFF2-40B4-BE49-F238E27FC236}">
                <a16:creationId xmlns:a16="http://schemas.microsoft.com/office/drawing/2014/main" id="{B83C7B2C-3181-9B41-B46D-CE15DF2135B8}"/>
              </a:ext>
            </a:extLst>
          </p:cNvPr>
          <p:cNvSpPr txBox="1"/>
          <p:nvPr/>
        </p:nvSpPr>
        <p:spPr>
          <a:xfrm>
            <a:off x="1930400" y="1330960"/>
            <a:ext cx="3795719" cy="369332"/>
          </a:xfrm>
          <a:prstGeom prst="rect">
            <a:avLst/>
          </a:prstGeom>
          <a:noFill/>
        </p:spPr>
        <p:txBody>
          <a:bodyPr wrap="none" rtlCol="0">
            <a:spAutoFit/>
          </a:bodyPr>
          <a:lstStyle/>
          <a:p>
            <a:r>
              <a:rPr lang="en-US" dirty="0"/>
              <a:t>Describe what you see in this painting.</a:t>
            </a:r>
          </a:p>
        </p:txBody>
      </p:sp>
      <p:pic>
        <p:nvPicPr>
          <p:cNvPr id="6" name="Picture 5" descr="A picture containing outdoor, grass, field, cattle&#10;&#10;Description automatically generated">
            <a:extLst>
              <a:ext uri="{FF2B5EF4-FFF2-40B4-BE49-F238E27FC236}">
                <a16:creationId xmlns:a16="http://schemas.microsoft.com/office/drawing/2014/main" id="{E30AE94A-D9B5-BD47-9BA6-16CAB3826B7D}"/>
              </a:ext>
            </a:extLst>
          </p:cNvPr>
          <p:cNvPicPr>
            <a:picLocks noChangeAspect="1"/>
          </p:cNvPicPr>
          <p:nvPr/>
        </p:nvPicPr>
        <p:blipFill>
          <a:blip r:embed="rId2"/>
          <a:stretch>
            <a:fillRect/>
          </a:stretch>
        </p:blipFill>
        <p:spPr>
          <a:xfrm>
            <a:off x="2200118" y="1861093"/>
            <a:ext cx="6711696" cy="4508022"/>
          </a:xfrm>
          <a:prstGeom prst="rect">
            <a:avLst/>
          </a:prstGeom>
        </p:spPr>
      </p:pic>
      <p:sp>
        <p:nvSpPr>
          <p:cNvPr id="7" name="TextBox 6">
            <a:extLst>
              <a:ext uri="{FF2B5EF4-FFF2-40B4-BE49-F238E27FC236}">
                <a16:creationId xmlns:a16="http://schemas.microsoft.com/office/drawing/2014/main" id="{A95A06FD-F6B2-084D-AFB6-DB5407F06DC4}"/>
              </a:ext>
            </a:extLst>
          </p:cNvPr>
          <p:cNvSpPr txBox="1"/>
          <p:nvPr/>
        </p:nvSpPr>
        <p:spPr>
          <a:xfrm>
            <a:off x="3828259" y="6369115"/>
            <a:ext cx="4187365" cy="246221"/>
          </a:xfrm>
          <a:prstGeom prst="rect">
            <a:avLst/>
          </a:prstGeom>
          <a:noFill/>
        </p:spPr>
        <p:txBody>
          <a:bodyPr wrap="none" rtlCol="0">
            <a:spAutoFit/>
          </a:bodyPr>
          <a:lstStyle/>
          <a:p>
            <a:r>
              <a:rPr lang="en-US" sz="1000" dirty="0"/>
              <a:t>https://</a:t>
            </a:r>
            <a:r>
              <a:rPr lang="en-US" sz="1000" dirty="0" err="1"/>
              <a:t>goldfieldsbooks.com</a:t>
            </a:r>
            <a:r>
              <a:rPr lang="en-US" sz="1000" dirty="0"/>
              <a:t>/2021/05/19/the-first-wagon-train-to-</a:t>
            </a:r>
            <a:r>
              <a:rPr lang="en-US" sz="1000" dirty="0" err="1"/>
              <a:t>california</a:t>
            </a:r>
            <a:r>
              <a:rPr lang="en-US" sz="1000" dirty="0"/>
              <a:t>/</a:t>
            </a:r>
          </a:p>
        </p:txBody>
      </p:sp>
    </p:spTree>
    <p:extLst>
      <p:ext uri="{BB962C8B-B14F-4D97-AF65-F5344CB8AC3E}">
        <p14:creationId xmlns:p14="http://schemas.microsoft.com/office/powerpoint/2010/main" val="293671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2</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fontScale="92500"/>
          </a:bodyPr>
          <a:lstStyle/>
          <a:p>
            <a:r>
              <a:rPr lang="en-US" dirty="0"/>
              <a:t>Recommended amount will only get you through part of the journey but buying most of your food while traveling will cost you much more for the same items.  Better to start with a lot of food. ($50) 5 Points</a:t>
            </a:r>
          </a:p>
          <a:p>
            <a:r>
              <a:rPr lang="en-US" dirty="0"/>
              <a:t>Buying less than the recommended amount of food.  See reasons above and people cannot travel well when hungry and tired. ($35 and 3 points)</a:t>
            </a:r>
          </a:p>
          <a:p>
            <a:r>
              <a:rPr lang="en-US" dirty="0"/>
              <a:t>Buying only beans, rice, and flour will make a very poor diet without many options of meals.  Shooting animals along the way may work some days but if you are traveling, who is going out hunting? ($20 and 1 point)</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390575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3</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a:xfrm>
            <a:off x="838200" y="1594271"/>
            <a:ext cx="10515600" cy="4351338"/>
          </a:xfrm>
        </p:spPr>
        <p:txBody>
          <a:bodyPr>
            <a:normAutofit/>
          </a:bodyPr>
          <a:lstStyle/>
          <a:p>
            <a:pPr marL="0" indent="0">
              <a:buNone/>
            </a:pPr>
            <a:r>
              <a:rPr lang="en-US" sz="3600" dirty="0"/>
              <a:t>You are approaching the Kansas River. The river is deep and has rapids.  Which will you choose?</a:t>
            </a:r>
          </a:p>
          <a:p>
            <a:pPr marL="0" indent="0">
              <a:buNone/>
            </a:pPr>
            <a:endParaRPr lang="en-US" sz="3600" dirty="0"/>
          </a:p>
          <a:p>
            <a:pPr marL="514350" indent="-514350">
              <a:buFont typeface="+mj-lt"/>
              <a:buAutoNum type="alphaUcPeriod"/>
            </a:pPr>
            <a:r>
              <a:rPr lang="en-US" sz="3000" dirty="0"/>
              <a:t>Build a raft from nearby trees and put the wagon on the raft and cross the river. ($0)</a:t>
            </a:r>
          </a:p>
          <a:p>
            <a:pPr marL="514350" indent="-514350">
              <a:buFont typeface="+mj-lt"/>
              <a:buAutoNum type="alphaUcPeriod"/>
            </a:pPr>
            <a:r>
              <a:rPr lang="en-US" dirty="0"/>
              <a:t>Cross the river by yourself--swimming the animals and floating the wagon. ($0)</a:t>
            </a:r>
          </a:p>
          <a:p>
            <a:pPr marL="514350" indent="-514350">
              <a:buFont typeface="+mj-lt"/>
              <a:buAutoNum type="alphaUcPeriod"/>
            </a:pPr>
            <a:r>
              <a:rPr lang="en-US" dirty="0"/>
              <a:t>Pay someone to take you across the river. ($5)</a:t>
            </a:r>
          </a:p>
          <a:p>
            <a:pPr marL="514350" indent="-514350">
              <a:buFont typeface="+mj-lt"/>
              <a:buAutoNum type="alphaUcPeriod"/>
            </a:pPr>
            <a:endParaRPr lang="en-US" dirty="0"/>
          </a:p>
        </p:txBody>
      </p:sp>
    </p:spTree>
    <p:extLst>
      <p:ext uri="{BB962C8B-B14F-4D97-AF65-F5344CB8AC3E}">
        <p14:creationId xmlns:p14="http://schemas.microsoft.com/office/powerpoint/2010/main" val="230329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3</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a:bodyPr>
          <a:lstStyle/>
          <a:p>
            <a:r>
              <a:rPr lang="en-US" dirty="0"/>
              <a:t>There are few trees at this location, and it would take much time and knowledge to build a raft. ($0 and 0 points)</a:t>
            </a:r>
          </a:p>
          <a:p>
            <a:r>
              <a:rPr lang="en-US" dirty="0"/>
              <a:t>Crossing the river by yourself would be very dangerous for your family   because the rapids might sweep the wagon or animals away.  ($0 and 0 points)</a:t>
            </a:r>
          </a:p>
          <a:p>
            <a:r>
              <a:rPr lang="en-US" dirty="0"/>
              <a:t>Paying an experienced person to ferry you across is the safest way. ($5 and 5 points)</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367058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4</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a:xfrm>
            <a:off x="838200" y="1594271"/>
            <a:ext cx="10515600" cy="4351338"/>
          </a:xfrm>
        </p:spPr>
        <p:txBody>
          <a:bodyPr>
            <a:normAutofit fontScale="92500"/>
          </a:bodyPr>
          <a:lstStyle/>
          <a:p>
            <a:pPr marL="0" indent="0">
              <a:buNone/>
            </a:pPr>
            <a:r>
              <a:rPr lang="en-US" sz="3600" dirty="0"/>
              <a:t>You are near Scotts Bluff, Nebraska.  As you reach the Platte River, you stop for the night. You need a fire to cook dinner. Which will you choose?</a:t>
            </a:r>
          </a:p>
          <a:p>
            <a:pPr marL="0" indent="0">
              <a:buNone/>
            </a:pPr>
            <a:endParaRPr lang="en-US" sz="3600" dirty="0"/>
          </a:p>
          <a:p>
            <a:pPr marL="514350" indent="-514350">
              <a:buFont typeface="+mj-lt"/>
              <a:buAutoNum type="alphaUcPeriod"/>
            </a:pPr>
            <a:r>
              <a:rPr lang="en-US" sz="3000" dirty="0"/>
              <a:t>Take a few boards from the side of the wagon and build a fire. ($0)</a:t>
            </a:r>
          </a:p>
          <a:p>
            <a:pPr marL="514350" indent="-514350">
              <a:buFont typeface="+mj-lt"/>
              <a:buAutoNum type="alphaUcPeriod"/>
            </a:pPr>
            <a:r>
              <a:rPr lang="en-US" dirty="0"/>
              <a:t>You decide to not eat dinner tonight and only have some cold food. ($0)</a:t>
            </a:r>
          </a:p>
          <a:p>
            <a:pPr marL="514350" indent="-514350">
              <a:buFont typeface="+mj-lt"/>
              <a:buAutoNum type="alphaUcPeriod"/>
            </a:pPr>
            <a:r>
              <a:rPr lang="en-US" dirty="0"/>
              <a:t>You send the children to gather dried buffalo chips (droppings) and burn them. ($0)</a:t>
            </a:r>
          </a:p>
          <a:p>
            <a:pPr marL="514350" indent="-514350">
              <a:buFont typeface="+mj-lt"/>
              <a:buAutoNum type="alphaUcPeriod"/>
            </a:pPr>
            <a:endParaRPr lang="en-US" dirty="0"/>
          </a:p>
        </p:txBody>
      </p:sp>
    </p:spTree>
    <p:extLst>
      <p:ext uri="{BB962C8B-B14F-4D97-AF65-F5344CB8AC3E}">
        <p14:creationId xmlns:p14="http://schemas.microsoft.com/office/powerpoint/2010/main" val="54494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4</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a:bodyPr>
          <a:lstStyle/>
          <a:p>
            <a:r>
              <a:rPr lang="en-US" dirty="0"/>
              <a:t>Taking boards from the wagon will weaken the structure. Eventually, you will not have a wagon. ($0 and 0 points)</a:t>
            </a:r>
          </a:p>
          <a:p>
            <a:r>
              <a:rPr lang="en-US" dirty="0"/>
              <a:t>Eating cold food is fine for an occasional dinner but after traveling all day, people need a good meal. ($0 and 3 points)</a:t>
            </a:r>
          </a:p>
          <a:p>
            <a:r>
              <a:rPr lang="en-US" dirty="0"/>
              <a:t>Dried buffalo chips are fine for fires and are plentiful where buffalo are found. ($0 and 5 points)</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278762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5</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a:xfrm>
            <a:off x="838200" y="1594271"/>
            <a:ext cx="10515600" cy="4351338"/>
          </a:xfrm>
        </p:spPr>
        <p:txBody>
          <a:bodyPr>
            <a:normAutofit/>
          </a:bodyPr>
          <a:lstStyle/>
          <a:p>
            <a:pPr marL="0" indent="0">
              <a:buNone/>
            </a:pPr>
            <a:r>
              <a:rPr lang="en-US" sz="3600" dirty="0"/>
              <a:t>You have crossed the Rocky Mountains, but your family needs new shoes.  Their only pairs of shoes are worn out. Which will you choose?</a:t>
            </a:r>
          </a:p>
          <a:p>
            <a:pPr marL="0" indent="0">
              <a:buNone/>
            </a:pPr>
            <a:endParaRPr lang="en-US" sz="3600" dirty="0"/>
          </a:p>
          <a:p>
            <a:pPr marL="514350" indent="-514350">
              <a:buFont typeface="+mj-lt"/>
              <a:buAutoNum type="alphaUcPeriod"/>
            </a:pPr>
            <a:r>
              <a:rPr lang="en-US" sz="3000" dirty="0"/>
              <a:t>Buy new shoes at a trading post for the whole family. ($16)</a:t>
            </a:r>
          </a:p>
          <a:p>
            <a:pPr marL="514350" indent="-514350">
              <a:buFont typeface="+mj-lt"/>
              <a:buAutoNum type="alphaUcPeriod"/>
            </a:pPr>
            <a:r>
              <a:rPr lang="en-US" dirty="0"/>
              <a:t>Buy only shoes for the adults. The children can go barefoot. ($10)</a:t>
            </a:r>
          </a:p>
          <a:p>
            <a:pPr marL="514350" indent="-514350">
              <a:buFont typeface="+mj-lt"/>
              <a:buAutoNum type="alphaUcPeriod"/>
            </a:pPr>
            <a:r>
              <a:rPr lang="en-US" dirty="0"/>
              <a:t>Buy moccasins from($0) Native Americans for the whole family. ($2)</a:t>
            </a:r>
          </a:p>
          <a:p>
            <a:pPr marL="514350" indent="-514350">
              <a:buFont typeface="+mj-lt"/>
              <a:buAutoNum type="alphaUcPeriod"/>
            </a:pPr>
            <a:endParaRPr lang="en-US" dirty="0"/>
          </a:p>
        </p:txBody>
      </p:sp>
    </p:spTree>
    <p:extLst>
      <p:ext uri="{BB962C8B-B14F-4D97-AF65-F5344CB8AC3E}">
        <p14:creationId xmlns:p14="http://schemas.microsoft.com/office/powerpoint/2010/main" val="300683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5</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a:bodyPr>
          <a:lstStyle/>
          <a:p>
            <a:r>
              <a:rPr lang="en-US" dirty="0"/>
              <a:t>Buying new shoes for everyone means everyone can walk and make the load on the wagon easier for the animals. ($16 and 5 points)</a:t>
            </a:r>
          </a:p>
          <a:p>
            <a:r>
              <a:rPr lang="en-US" dirty="0"/>
              <a:t>Buying only shoes for the adults means that the children will risk injury to their bare feet besides being cold at night. ($10 and 0 points)</a:t>
            </a:r>
          </a:p>
          <a:p>
            <a:r>
              <a:rPr lang="en-US" dirty="0"/>
              <a:t>Moccasins are fine but might take their feet getting used to a soft soled shoes when walking. ($2 and 3 points)</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246190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6</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a:xfrm>
            <a:off x="838200" y="1594271"/>
            <a:ext cx="10515600" cy="4351338"/>
          </a:xfrm>
        </p:spPr>
        <p:txBody>
          <a:bodyPr>
            <a:normAutofit/>
          </a:bodyPr>
          <a:lstStyle/>
          <a:p>
            <a:pPr marL="0" indent="0">
              <a:buNone/>
            </a:pPr>
            <a:r>
              <a:rPr lang="en-US" sz="3600" dirty="0"/>
              <a:t>You have reached Oregon and found some free land to settle and farm. Which will you choose?</a:t>
            </a:r>
          </a:p>
          <a:p>
            <a:pPr marL="0" indent="0">
              <a:buNone/>
            </a:pPr>
            <a:endParaRPr lang="en-US" sz="3600" dirty="0"/>
          </a:p>
          <a:p>
            <a:pPr marL="514350" indent="-514350">
              <a:buFont typeface="+mj-lt"/>
              <a:buAutoNum type="alphaUcPeriod"/>
            </a:pPr>
            <a:r>
              <a:rPr lang="en-US" sz="3000" dirty="0"/>
              <a:t>Move to California. ($200)</a:t>
            </a:r>
          </a:p>
          <a:p>
            <a:pPr marL="514350" indent="-514350">
              <a:buFont typeface="+mj-lt"/>
              <a:buAutoNum type="alphaUcPeriod"/>
            </a:pPr>
            <a:r>
              <a:rPr lang="en-US" dirty="0"/>
              <a:t>Stay in Oregon. ($0)</a:t>
            </a:r>
          </a:p>
          <a:p>
            <a:pPr marL="514350" indent="-514350">
              <a:buFont typeface="+mj-lt"/>
              <a:buAutoNum type="alphaUcPeriod"/>
            </a:pPr>
            <a:r>
              <a:rPr lang="en-US" dirty="0"/>
              <a:t>Return to the eastern part of the U.S. ($1000)</a:t>
            </a:r>
          </a:p>
          <a:p>
            <a:pPr marL="514350" indent="-514350">
              <a:buFont typeface="+mj-lt"/>
              <a:buAutoNum type="alphaUcPeriod"/>
            </a:pPr>
            <a:endParaRPr lang="en-US" dirty="0"/>
          </a:p>
        </p:txBody>
      </p:sp>
    </p:spTree>
    <p:extLst>
      <p:ext uri="{BB962C8B-B14F-4D97-AF65-F5344CB8AC3E}">
        <p14:creationId xmlns:p14="http://schemas.microsoft.com/office/powerpoint/2010/main" val="419977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6</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a:bodyPr>
          <a:lstStyle/>
          <a:p>
            <a:r>
              <a:rPr lang="en-US" dirty="0"/>
              <a:t>Moving to California is a problem in 1843. California belongs to Spain and won’t be part of the United States until 1850. ($200 and 3 points)</a:t>
            </a:r>
          </a:p>
          <a:p>
            <a:r>
              <a:rPr lang="en-US" dirty="0"/>
              <a:t>Staying in Oregon is a good choice. The land was free, and the climate is good for farming.  ($0 and 5 points)</a:t>
            </a:r>
          </a:p>
          <a:p>
            <a:r>
              <a:rPr lang="en-US" dirty="0"/>
              <a:t>Returning home on such a hard journey is not likely and expensive. ($1000 and 0 points)</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384314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19B4-0B52-DB4A-864A-21009B495FED}"/>
              </a:ext>
            </a:extLst>
          </p:cNvPr>
          <p:cNvSpPr>
            <a:spLocks noGrp="1"/>
          </p:cNvSpPr>
          <p:nvPr>
            <p:ph type="ctrTitle"/>
          </p:nvPr>
        </p:nvSpPr>
        <p:spPr>
          <a:xfrm>
            <a:off x="1310640" y="421323"/>
            <a:ext cx="9144000" cy="757237"/>
          </a:xfrm>
        </p:spPr>
        <p:txBody>
          <a:bodyPr>
            <a:normAutofit fontScale="90000"/>
          </a:bodyPr>
          <a:lstStyle/>
          <a:p>
            <a:r>
              <a:rPr lang="en-US" dirty="0"/>
              <a:t>Why Towards the West?</a:t>
            </a:r>
          </a:p>
        </p:txBody>
      </p:sp>
      <p:sp>
        <p:nvSpPr>
          <p:cNvPr id="4" name="TextBox 3">
            <a:extLst>
              <a:ext uri="{FF2B5EF4-FFF2-40B4-BE49-F238E27FC236}">
                <a16:creationId xmlns:a16="http://schemas.microsoft.com/office/drawing/2014/main" id="{B83C7B2C-3181-9B41-B46D-CE15DF2135B8}"/>
              </a:ext>
            </a:extLst>
          </p:cNvPr>
          <p:cNvSpPr txBox="1"/>
          <p:nvPr/>
        </p:nvSpPr>
        <p:spPr>
          <a:xfrm>
            <a:off x="1930400" y="1330960"/>
            <a:ext cx="3795719" cy="369332"/>
          </a:xfrm>
          <a:prstGeom prst="rect">
            <a:avLst/>
          </a:prstGeom>
          <a:noFill/>
        </p:spPr>
        <p:txBody>
          <a:bodyPr wrap="none" rtlCol="0">
            <a:spAutoFit/>
          </a:bodyPr>
          <a:lstStyle/>
          <a:p>
            <a:r>
              <a:rPr lang="en-US" dirty="0"/>
              <a:t>Describe what you see in this painting.</a:t>
            </a:r>
          </a:p>
        </p:txBody>
      </p:sp>
      <p:sp>
        <p:nvSpPr>
          <p:cNvPr id="8" name="TextBox 7">
            <a:extLst>
              <a:ext uri="{FF2B5EF4-FFF2-40B4-BE49-F238E27FC236}">
                <a16:creationId xmlns:a16="http://schemas.microsoft.com/office/drawing/2014/main" id="{DF489EA4-2D39-DC49-87F0-B044832DBE7F}"/>
              </a:ext>
            </a:extLst>
          </p:cNvPr>
          <p:cNvSpPr txBox="1"/>
          <p:nvPr/>
        </p:nvSpPr>
        <p:spPr>
          <a:xfrm>
            <a:off x="3657600" y="6094272"/>
            <a:ext cx="3246402" cy="246221"/>
          </a:xfrm>
          <a:prstGeom prst="rect">
            <a:avLst/>
          </a:prstGeom>
          <a:noFill/>
        </p:spPr>
        <p:txBody>
          <a:bodyPr wrap="none" rtlCol="0">
            <a:spAutoFit/>
          </a:bodyPr>
          <a:lstStyle/>
          <a:p>
            <a:r>
              <a:rPr lang="en-US" sz="1000" dirty="0"/>
              <a:t>https://</a:t>
            </a:r>
            <a:r>
              <a:rPr lang="en-US" sz="1000" dirty="0" err="1"/>
              <a:t>donnelly.lili.org</a:t>
            </a:r>
            <a:r>
              <a:rPr lang="en-US" sz="1000" dirty="0"/>
              <a:t>/</a:t>
            </a:r>
            <a:r>
              <a:rPr lang="en-US" sz="1000" dirty="0" err="1"/>
              <a:t>oregon</a:t>
            </a:r>
            <a:r>
              <a:rPr lang="en-US" sz="1000" dirty="0"/>
              <a:t>-countdown-to-the-census/</a:t>
            </a:r>
          </a:p>
        </p:txBody>
      </p:sp>
      <p:pic>
        <p:nvPicPr>
          <p:cNvPr id="11" name="Picture 10" descr="A picture containing outdoor, ground, mammal&#10;&#10;Description automatically generated">
            <a:extLst>
              <a:ext uri="{FF2B5EF4-FFF2-40B4-BE49-F238E27FC236}">
                <a16:creationId xmlns:a16="http://schemas.microsoft.com/office/drawing/2014/main" id="{7ACD53CA-45D6-1845-97C9-D51F1C8583F5}"/>
              </a:ext>
            </a:extLst>
          </p:cNvPr>
          <p:cNvPicPr>
            <a:picLocks noChangeAspect="1"/>
          </p:cNvPicPr>
          <p:nvPr/>
        </p:nvPicPr>
        <p:blipFill>
          <a:blip r:embed="rId2"/>
          <a:stretch>
            <a:fillRect/>
          </a:stretch>
        </p:blipFill>
        <p:spPr>
          <a:xfrm>
            <a:off x="1711261" y="1852692"/>
            <a:ext cx="7488517" cy="4212291"/>
          </a:xfrm>
          <a:prstGeom prst="rect">
            <a:avLst/>
          </a:prstGeom>
        </p:spPr>
      </p:pic>
    </p:spTree>
    <p:extLst>
      <p:ext uri="{BB962C8B-B14F-4D97-AF65-F5344CB8AC3E}">
        <p14:creationId xmlns:p14="http://schemas.microsoft.com/office/powerpoint/2010/main" val="383867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710CAC-84DD-F142-B506-B0DB3354B736}"/>
              </a:ext>
            </a:extLst>
          </p:cNvPr>
          <p:cNvPicPr>
            <a:picLocks noGrp="1" noChangeAspect="1"/>
          </p:cNvPicPr>
          <p:nvPr>
            <p:ph idx="1"/>
          </p:nvPr>
        </p:nvPicPr>
        <p:blipFill>
          <a:blip r:embed="rId2"/>
          <a:stretch>
            <a:fillRect/>
          </a:stretch>
        </p:blipFill>
        <p:spPr>
          <a:xfrm>
            <a:off x="302580" y="1388338"/>
            <a:ext cx="4968692" cy="3839444"/>
          </a:xfrm>
          <a:solidFill>
            <a:schemeClr val="bg1"/>
          </a:solidFill>
        </p:spPr>
      </p:pic>
      <p:pic>
        <p:nvPicPr>
          <p:cNvPr id="7" name="Picture 6">
            <a:extLst>
              <a:ext uri="{FF2B5EF4-FFF2-40B4-BE49-F238E27FC236}">
                <a16:creationId xmlns:a16="http://schemas.microsoft.com/office/drawing/2014/main" id="{60BB78C3-B873-5B4B-AC44-10A3B4A1DA1F}"/>
              </a:ext>
            </a:extLst>
          </p:cNvPr>
          <p:cNvPicPr>
            <a:picLocks noChangeAspect="1"/>
          </p:cNvPicPr>
          <p:nvPr/>
        </p:nvPicPr>
        <p:blipFill>
          <a:blip r:embed="rId3"/>
          <a:stretch>
            <a:fillRect/>
          </a:stretch>
        </p:blipFill>
        <p:spPr>
          <a:xfrm>
            <a:off x="5670842" y="914400"/>
            <a:ext cx="6254804" cy="4833257"/>
          </a:xfrm>
          <a:prstGeom prst="rect">
            <a:avLst/>
          </a:prstGeom>
          <a:solidFill>
            <a:schemeClr val="bg1">
              <a:lumMod val="95000"/>
            </a:schemeClr>
          </a:solidFill>
        </p:spPr>
      </p:pic>
    </p:spTree>
    <p:extLst>
      <p:ext uri="{BB962C8B-B14F-4D97-AF65-F5344CB8AC3E}">
        <p14:creationId xmlns:p14="http://schemas.microsoft.com/office/powerpoint/2010/main" val="234481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6135-08B4-114E-91DF-0151B24F911C}"/>
              </a:ext>
            </a:extLst>
          </p:cNvPr>
          <p:cNvSpPr>
            <a:spLocks noGrp="1"/>
          </p:cNvSpPr>
          <p:nvPr>
            <p:ph type="title"/>
          </p:nvPr>
        </p:nvSpPr>
        <p:spPr>
          <a:xfrm>
            <a:off x="838200" y="365125"/>
            <a:ext cx="10515600" cy="746045"/>
          </a:xfrm>
        </p:spPr>
        <p:txBody>
          <a:bodyPr>
            <a:normAutofit fontScale="90000"/>
          </a:bodyPr>
          <a:lstStyle/>
          <a:p>
            <a:br>
              <a:rPr lang="en-US" b="1" dirty="0"/>
            </a:br>
            <a:r>
              <a:rPr lang="en-US" b="1" dirty="0"/>
              <a:t>Why Travel to  the West?</a:t>
            </a:r>
            <a:br>
              <a:rPr lang="en-US" dirty="0"/>
            </a:br>
            <a:endParaRPr lang="en-US" dirty="0"/>
          </a:p>
        </p:txBody>
      </p:sp>
      <p:sp>
        <p:nvSpPr>
          <p:cNvPr id="3" name="Content Placeholder 2">
            <a:extLst>
              <a:ext uri="{FF2B5EF4-FFF2-40B4-BE49-F238E27FC236}">
                <a16:creationId xmlns:a16="http://schemas.microsoft.com/office/drawing/2014/main" id="{9F005EB6-09BF-C548-A5AD-9B26CC6E8C65}"/>
              </a:ext>
            </a:extLst>
          </p:cNvPr>
          <p:cNvSpPr>
            <a:spLocks noGrp="1"/>
          </p:cNvSpPr>
          <p:nvPr>
            <p:ph idx="1"/>
          </p:nvPr>
        </p:nvSpPr>
        <p:spPr>
          <a:xfrm>
            <a:off x="629856" y="1253330"/>
            <a:ext cx="10515600" cy="5390537"/>
          </a:xfrm>
        </p:spPr>
        <p:txBody>
          <a:bodyPr>
            <a:normAutofit/>
          </a:bodyPr>
          <a:lstStyle/>
          <a:p>
            <a:r>
              <a:rPr lang="en-US" dirty="0"/>
              <a:t>In the 1800s people living in the East were motivated by difficult economic times they were facing in the East, and they were inspired by dreams of gold and rich farmlands of the West. Diseases like yellow fever and malaria were another reason to leave the East Coast.</a:t>
            </a:r>
          </a:p>
          <a:p>
            <a:r>
              <a:rPr lang="en-US" dirty="0"/>
              <a:t>Taking a five- to six-month journey across 2000 miles of rugged terrain was no easy task and could take up to a year of research and planning.</a:t>
            </a:r>
          </a:p>
          <a:p>
            <a:r>
              <a:rPr lang="en-US" dirty="0"/>
              <a:t>First, it was critical for travelers to leave in April or May if they hoped to reach Oregon before the winter snows began.</a:t>
            </a:r>
          </a:p>
          <a:p>
            <a:r>
              <a:rPr lang="en-US" dirty="0"/>
              <a:t>They also needed enough money to pay for the journey as well as set up a new home in Oregon.  </a:t>
            </a:r>
          </a:p>
          <a:p>
            <a:endParaRPr lang="en-US" dirty="0"/>
          </a:p>
          <a:p>
            <a:endParaRPr lang="en-US" dirty="0"/>
          </a:p>
          <a:p>
            <a:endParaRPr lang="en-US" dirty="0"/>
          </a:p>
        </p:txBody>
      </p:sp>
    </p:spTree>
    <p:extLst>
      <p:ext uri="{BB962C8B-B14F-4D97-AF65-F5344CB8AC3E}">
        <p14:creationId xmlns:p14="http://schemas.microsoft.com/office/powerpoint/2010/main" val="91879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B220-7F9E-604D-B727-EE456CA0CF73}"/>
              </a:ext>
            </a:extLst>
          </p:cNvPr>
          <p:cNvSpPr>
            <a:spLocks noGrp="1"/>
          </p:cNvSpPr>
          <p:nvPr>
            <p:ph type="title"/>
          </p:nvPr>
        </p:nvSpPr>
        <p:spPr/>
        <p:txBody>
          <a:bodyPr/>
          <a:lstStyle/>
          <a:p>
            <a:r>
              <a:rPr lang="en-US" b="1" dirty="0"/>
              <a:t>Your Story</a:t>
            </a:r>
          </a:p>
        </p:txBody>
      </p:sp>
      <p:sp>
        <p:nvSpPr>
          <p:cNvPr id="3" name="Content Placeholder 2">
            <a:extLst>
              <a:ext uri="{FF2B5EF4-FFF2-40B4-BE49-F238E27FC236}">
                <a16:creationId xmlns:a16="http://schemas.microsoft.com/office/drawing/2014/main" id="{2DAAA8AA-AB89-7A4A-9840-CF8A6940B5CF}"/>
              </a:ext>
            </a:extLst>
          </p:cNvPr>
          <p:cNvSpPr>
            <a:spLocks noGrp="1"/>
          </p:cNvSpPr>
          <p:nvPr>
            <p:ph idx="1"/>
          </p:nvPr>
        </p:nvSpPr>
        <p:spPr/>
        <p:txBody>
          <a:bodyPr>
            <a:normAutofit fontScale="92500" lnSpcReduction="20000"/>
          </a:bodyPr>
          <a:lstStyle/>
          <a:p>
            <a:r>
              <a:rPr lang="en-US" dirty="0"/>
              <a:t>Your name is Bradley or Brad. The year is 1843, and you live in Massachusetts.  You are the fifth son in the family, and there is no room for you at the family farm.</a:t>
            </a:r>
          </a:p>
          <a:p>
            <a:r>
              <a:rPr lang="en-US" dirty="0"/>
              <a:t>You are married with two small children, ages 4 and 5.</a:t>
            </a:r>
          </a:p>
          <a:p>
            <a:r>
              <a:rPr lang="en-US" dirty="0"/>
              <a:t>You have saved $1000 by working at jobs that you hate.</a:t>
            </a:r>
          </a:p>
          <a:p>
            <a:r>
              <a:rPr lang="en-US" dirty="0"/>
              <a:t>You wish to move west where you can find good farmland and provide a better life for your family.  </a:t>
            </a:r>
          </a:p>
          <a:p>
            <a:r>
              <a:rPr lang="en-US" dirty="0"/>
              <a:t>You have researched the needs for the journey.  You have read the list found at: </a:t>
            </a:r>
            <a:r>
              <a:rPr lang="en-US" dirty="0">
                <a:hlinkClick r:id="rId2"/>
              </a:rPr>
              <a:t>https://cmhuddleston.com/uploads/3/5/8/9/35892337/greg_4_lesson_plans.pdf</a:t>
            </a:r>
            <a:r>
              <a:rPr lang="en-US" dirty="0"/>
              <a:t>    Read pages 2-4.</a:t>
            </a:r>
          </a:p>
          <a:p>
            <a:r>
              <a:rPr lang="en-US" dirty="0"/>
              <a:t>You are ready to go.  You have your wagon already.</a:t>
            </a:r>
          </a:p>
          <a:p>
            <a:endParaRPr lang="en-US" dirty="0"/>
          </a:p>
        </p:txBody>
      </p:sp>
    </p:spTree>
    <p:extLst>
      <p:ext uri="{BB962C8B-B14F-4D97-AF65-F5344CB8AC3E}">
        <p14:creationId xmlns:p14="http://schemas.microsoft.com/office/powerpoint/2010/main" val="275167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032C-051D-1542-A93B-870B1FD9D0DC}"/>
              </a:ext>
            </a:extLst>
          </p:cNvPr>
          <p:cNvSpPr>
            <a:spLocks noGrp="1"/>
          </p:cNvSpPr>
          <p:nvPr>
            <p:ph type="title"/>
          </p:nvPr>
        </p:nvSpPr>
        <p:spPr/>
        <p:txBody>
          <a:bodyPr/>
          <a:lstStyle/>
          <a:p>
            <a:r>
              <a:rPr lang="en-US" b="1" dirty="0"/>
              <a:t>Making Decisions</a:t>
            </a:r>
          </a:p>
        </p:txBody>
      </p:sp>
      <p:sp>
        <p:nvSpPr>
          <p:cNvPr id="3" name="Content Placeholder 2">
            <a:extLst>
              <a:ext uri="{FF2B5EF4-FFF2-40B4-BE49-F238E27FC236}">
                <a16:creationId xmlns:a16="http://schemas.microsoft.com/office/drawing/2014/main" id="{E3063031-557E-364E-85B8-38B1166C54DF}"/>
              </a:ext>
            </a:extLst>
          </p:cNvPr>
          <p:cNvSpPr>
            <a:spLocks noGrp="1"/>
          </p:cNvSpPr>
          <p:nvPr>
            <p:ph idx="1"/>
          </p:nvPr>
        </p:nvSpPr>
        <p:spPr>
          <a:xfrm>
            <a:off x="838200" y="1825625"/>
            <a:ext cx="4729223" cy="4351338"/>
          </a:xfrm>
        </p:spPr>
        <p:txBody>
          <a:bodyPr/>
          <a:lstStyle/>
          <a:p>
            <a:r>
              <a:rPr lang="en-US" dirty="0"/>
              <a:t>You will be making various decisions.  Your goal is to spend what you need to survive but have money when you reach Oregon.</a:t>
            </a:r>
          </a:p>
          <a:p>
            <a:r>
              <a:rPr lang="en-US" dirty="0"/>
              <a:t>You will receive points for making good decisions.  You want to end up with at least 24 points.</a:t>
            </a:r>
          </a:p>
        </p:txBody>
      </p:sp>
      <p:pic>
        <p:nvPicPr>
          <p:cNvPr id="5" name="Picture 4" descr="Table&#10;&#10;Description automatically generated">
            <a:extLst>
              <a:ext uri="{FF2B5EF4-FFF2-40B4-BE49-F238E27FC236}">
                <a16:creationId xmlns:a16="http://schemas.microsoft.com/office/drawing/2014/main" id="{CE3CD126-C7A6-8D40-9B04-E06D3D59F0AB}"/>
              </a:ext>
            </a:extLst>
          </p:cNvPr>
          <p:cNvPicPr>
            <a:picLocks noChangeAspect="1"/>
          </p:cNvPicPr>
          <p:nvPr/>
        </p:nvPicPr>
        <p:blipFill>
          <a:blip r:embed="rId2"/>
          <a:stretch>
            <a:fillRect/>
          </a:stretch>
        </p:blipFill>
        <p:spPr>
          <a:xfrm>
            <a:off x="6096000" y="270289"/>
            <a:ext cx="4585063" cy="6222586"/>
          </a:xfrm>
          <a:prstGeom prst="rect">
            <a:avLst/>
          </a:prstGeom>
        </p:spPr>
      </p:pic>
    </p:spTree>
    <p:extLst>
      <p:ext uri="{BB962C8B-B14F-4D97-AF65-F5344CB8AC3E}">
        <p14:creationId xmlns:p14="http://schemas.microsoft.com/office/powerpoint/2010/main" val="427894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1</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p:txBody>
          <a:bodyPr/>
          <a:lstStyle/>
          <a:p>
            <a:pPr marL="0" indent="0">
              <a:buNone/>
            </a:pPr>
            <a:r>
              <a:rPr lang="en-US" sz="3600" dirty="0"/>
              <a:t>You will need animals to pull your wagon. Which will you choose?</a:t>
            </a:r>
          </a:p>
          <a:p>
            <a:pPr marL="0" indent="0">
              <a:buNone/>
            </a:pPr>
            <a:endParaRPr lang="en-US" sz="3600" dirty="0"/>
          </a:p>
          <a:p>
            <a:pPr marL="514350" indent="-514350">
              <a:buFont typeface="+mj-lt"/>
              <a:buAutoNum type="alphaUcPeriod"/>
            </a:pPr>
            <a:r>
              <a:rPr lang="en-US" sz="3600" dirty="0"/>
              <a:t>4 Horses ($100)</a:t>
            </a:r>
          </a:p>
          <a:p>
            <a:pPr marL="514350" indent="-514350">
              <a:buFont typeface="+mj-lt"/>
              <a:buAutoNum type="alphaUcPeriod"/>
            </a:pPr>
            <a:r>
              <a:rPr lang="en-US" sz="3600" dirty="0"/>
              <a:t>4 Oxen ($120)</a:t>
            </a:r>
          </a:p>
          <a:p>
            <a:pPr marL="514350" indent="-514350">
              <a:buFont typeface="+mj-lt"/>
              <a:buAutoNum type="alphaUcPeriod"/>
            </a:pPr>
            <a:r>
              <a:rPr lang="en-US" sz="3600" dirty="0"/>
              <a:t>4 Mules ($40)</a:t>
            </a:r>
          </a:p>
          <a:p>
            <a:pPr marL="514350" indent="-514350">
              <a:buFont typeface="+mj-lt"/>
              <a:buAutoNum type="alphaUcPeriod"/>
            </a:pPr>
            <a:endParaRPr lang="en-US" dirty="0"/>
          </a:p>
        </p:txBody>
      </p:sp>
    </p:spTree>
    <p:extLst>
      <p:ext uri="{BB962C8B-B14F-4D97-AF65-F5344CB8AC3E}">
        <p14:creationId xmlns:p14="http://schemas.microsoft.com/office/powerpoint/2010/main" val="173502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3FFE-B3FE-874B-812E-E8DA6D55F9C8}"/>
              </a:ext>
            </a:extLst>
          </p:cNvPr>
          <p:cNvSpPr>
            <a:spLocks noGrp="1"/>
          </p:cNvSpPr>
          <p:nvPr>
            <p:ph type="title"/>
          </p:nvPr>
        </p:nvSpPr>
        <p:spPr/>
        <p:txBody>
          <a:bodyPr/>
          <a:lstStyle/>
          <a:p>
            <a:r>
              <a:rPr lang="en-US" b="1" dirty="0"/>
              <a:t>Rate Your Decision 1</a:t>
            </a:r>
          </a:p>
        </p:txBody>
      </p:sp>
      <p:sp>
        <p:nvSpPr>
          <p:cNvPr id="3" name="Content Placeholder 2">
            <a:extLst>
              <a:ext uri="{FF2B5EF4-FFF2-40B4-BE49-F238E27FC236}">
                <a16:creationId xmlns:a16="http://schemas.microsoft.com/office/drawing/2014/main" id="{B33AB321-3F17-2E45-8EDF-6513B059C236}"/>
              </a:ext>
            </a:extLst>
          </p:cNvPr>
          <p:cNvSpPr>
            <a:spLocks noGrp="1"/>
          </p:cNvSpPr>
          <p:nvPr>
            <p:ph idx="1"/>
          </p:nvPr>
        </p:nvSpPr>
        <p:spPr/>
        <p:txBody>
          <a:bodyPr>
            <a:normAutofit/>
          </a:bodyPr>
          <a:lstStyle/>
          <a:p>
            <a:r>
              <a:rPr lang="en-US" dirty="0"/>
              <a:t>Horses are fast but need more food and are not as strong as oxen. ($100 and 1 point)</a:t>
            </a:r>
          </a:p>
          <a:p>
            <a:r>
              <a:rPr lang="en-US" dirty="0"/>
              <a:t>Oxen are strong and will survive easily during the journey. ($120 and 5 points)</a:t>
            </a:r>
          </a:p>
          <a:p>
            <a:r>
              <a:rPr lang="en-US" dirty="0"/>
              <a:t>Mules are fast but stubborn.  They are hard to handle.  ($40 and 3 points)</a:t>
            </a:r>
          </a:p>
          <a:p>
            <a:endParaRPr lang="en-US" dirty="0"/>
          </a:p>
          <a:p>
            <a:pPr marL="0" indent="0">
              <a:buNone/>
            </a:pPr>
            <a:r>
              <a:rPr lang="en-US" dirty="0">
                <a:solidFill>
                  <a:srgbClr val="FF0000"/>
                </a:solidFill>
              </a:rPr>
              <a:t>Mark your Tracking Sheet with your points and costs.</a:t>
            </a:r>
          </a:p>
        </p:txBody>
      </p:sp>
    </p:spTree>
    <p:extLst>
      <p:ext uri="{BB962C8B-B14F-4D97-AF65-F5344CB8AC3E}">
        <p14:creationId xmlns:p14="http://schemas.microsoft.com/office/powerpoint/2010/main" val="420566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A0C9-B165-9540-B04F-AC412031D38C}"/>
              </a:ext>
            </a:extLst>
          </p:cNvPr>
          <p:cNvSpPr>
            <a:spLocks noGrp="1"/>
          </p:cNvSpPr>
          <p:nvPr>
            <p:ph type="title"/>
          </p:nvPr>
        </p:nvSpPr>
        <p:spPr/>
        <p:txBody>
          <a:bodyPr/>
          <a:lstStyle/>
          <a:p>
            <a:r>
              <a:rPr lang="en-US" b="1" dirty="0"/>
              <a:t>Decision 2</a:t>
            </a:r>
          </a:p>
        </p:txBody>
      </p:sp>
      <p:sp>
        <p:nvSpPr>
          <p:cNvPr id="3" name="Content Placeholder 2">
            <a:extLst>
              <a:ext uri="{FF2B5EF4-FFF2-40B4-BE49-F238E27FC236}">
                <a16:creationId xmlns:a16="http://schemas.microsoft.com/office/drawing/2014/main" id="{E4B50E34-3680-3A49-83FB-3899E1E9EEE3}"/>
              </a:ext>
            </a:extLst>
          </p:cNvPr>
          <p:cNvSpPr>
            <a:spLocks noGrp="1"/>
          </p:cNvSpPr>
          <p:nvPr>
            <p:ph idx="1"/>
          </p:nvPr>
        </p:nvSpPr>
        <p:spPr>
          <a:xfrm>
            <a:off x="838200" y="1594271"/>
            <a:ext cx="10515600" cy="4351338"/>
          </a:xfrm>
        </p:spPr>
        <p:txBody>
          <a:bodyPr>
            <a:normAutofit fontScale="92500"/>
          </a:bodyPr>
          <a:lstStyle/>
          <a:p>
            <a:pPr marL="0" indent="0">
              <a:buNone/>
            </a:pPr>
            <a:r>
              <a:rPr lang="en-US" sz="3600" dirty="0"/>
              <a:t>You will need food for the journey. The food will consist of flour, bacon, salt, lard, rice, corn meal, sugar, dried fruit, pepper, tea, coffee, and beans. Which will you choose?</a:t>
            </a:r>
          </a:p>
          <a:p>
            <a:pPr marL="0" indent="0">
              <a:buNone/>
            </a:pPr>
            <a:endParaRPr lang="en-US" sz="3600" dirty="0"/>
          </a:p>
          <a:p>
            <a:pPr marL="514350" indent="-514350">
              <a:buFont typeface="+mj-lt"/>
              <a:buAutoNum type="alphaUcPeriod"/>
            </a:pPr>
            <a:r>
              <a:rPr lang="en-US" sz="3000" dirty="0"/>
              <a:t>Buy the recommended amount of food for a family of 4 ($50)</a:t>
            </a:r>
          </a:p>
          <a:p>
            <a:pPr marL="514350" indent="-514350">
              <a:buFont typeface="+mj-lt"/>
              <a:buAutoNum type="alphaUcPeriod"/>
            </a:pPr>
            <a:r>
              <a:rPr lang="en-US" dirty="0"/>
              <a:t>Buy less than the recommended amount to make more room in the wagon for other things. ($35)</a:t>
            </a:r>
          </a:p>
          <a:p>
            <a:pPr marL="514350" indent="-514350">
              <a:buFont typeface="+mj-lt"/>
              <a:buAutoNum type="alphaUcPeriod"/>
            </a:pPr>
            <a:r>
              <a:rPr lang="en-US" dirty="0"/>
              <a:t>Buy only beans, flour and rice and count on shooting animals for food.</a:t>
            </a:r>
          </a:p>
          <a:p>
            <a:pPr marL="514350" indent="0">
              <a:buNone/>
            </a:pPr>
            <a:r>
              <a:rPr lang="en-US" dirty="0"/>
              <a:t>($20)</a:t>
            </a:r>
          </a:p>
          <a:p>
            <a:pPr marL="514350" indent="-514350">
              <a:buFont typeface="+mj-lt"/>
              <a:buAutoNum type="alphaUcPeriod"/>
            </a:pPr>
            <a:endParaRPr lang="en-US" dirty="0"/>
          </a:p>
        </p:txBody>
      </p:sp>
    </p:spTree>
    <p:extLst>
      <p:ext uri="{BB962C8B-B14F-4D97-AF65-F5344CB8AC3E}">
        <p14:creationId xmlns:p14="http://schemas.microsoft.com/office/powerpoint/2010/main" val="310735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1350</Words>
  <Application>Microsoft Macintosh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Towards the West</vt:lpstr>
      <vt:lpstr>Why Towards the West?</vt:lpstr>
      <vt:lpstr>PowerPoint Presentation</vt:lpstr>
      <vt:lpstr> Why Travel to  the West? </vt:lpstr>
      <vt:lpstr>Your Story</vt:lpstr>
      <vt:lpstr>Making Decisions</vt:lpstr>
      <vt:lpstr>Decision 1</vt:lpstr>
      <vt:lpstr>Rate Your Decision 1</vt:lpstr>
      <vt:lpstr>Decision 2</vt:lpstr>
      <vt:lpstr>Rate Your Decision 2</vt:lpstr>
      <vt:lpstr>Decision 3</vt:lpstr>
      <vt:lpstr>Rate Your Decision 3</vt:lpstr>
      <vt:lpstr>Decision 4</vt:lpstr>
      <vt:lpstr>Rate Your Decision 4</vt:lpstr>
      <vt:lpstr>Decision 5</vt:lpstr>
      <vt:lpstr>Rate Your Decision 5</vt:lpstr>
      <vt:lpstr>Decision 6</vt:lpstr>
      <vt:lpstr>Rate Your Decision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Towards the West?</dc:title>
  <dc:creator>Gale Ekiss</dc:creator>
  <cp:lastModifiedBy>Gale Ekiss</cp:lastModifiedBy>
  <cp:revision>16</cp:revision>
  <dcterms:created xsi:type="dcterms:W3CDTF">2022-01-13T17:03:16Z</dcterms:created>
  <dcterms:modified xsi:type="dcterms:W3CDTF">2022-01-17T16:28:18Z</dcterms:modified>
</cp:coreProperties>
</file>