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8" r:id="rId3"/>
    <p:sldId id="259" r:id="rId4"/>
    <p:sldId id="257" r:id="rId5"/>
    <p:sldId id="262" r:id="rId6"/>
    <p:sldId id="263" r:id="rId7"/>
    <p:sldId id="264" r:id="rId8"/>
    <p:sldId id="267" r:id="rId9"/>
    <p:sldId id="265" r:id="rId10"/>
    <p:sldId id="266" r:id="rId11"/>
    <p:sldId id="268" r:id="rId12"/>
    <p:sldId id="261"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4F47A9-1BEA-8845-9DC3-9031C2F8C7F1}" type="datetimeFigureOut">
              <a:rPr lang="en-US" smtClean="0"/>
              <a:t>2/15/19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323A2-DC61-4446-AA69-FBF6FB6126B2}" type="slidenum">
              <a:rPr lang="en-US" smtClean="0"/>
              <a:t>‹#›</a:t>
            </a:fld>
            <a:endParaRPr lang="en-US"/>
          </a:p>
        </p:txBody>
      </p:sp>
    </p:spTree>
    <p:extLst>
      <p:ext uri="{BB962C8B-B14F-4D97-AF65-F5344CB8AC3E}">
        <p14:creationId xmlns:p14="http://schemas.microsoft.com/office/powerpoint/2010/main" val="1161792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AD9F8-4DF9-9D47-AB12-3D8528B48490}" type="datetimeFigureOut">
              <a:rPr lang="en-US" smtClean="0"/>
              <a:t>2/15/19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E7560-FF58-D94E-B5D1-E4F2D65C606C}" type="slidenum">
              <a:rPr lang="en-US" smtClean="0"/>
              <a:t>‹#›</a:t>
            </a:fld>
            <a:endParaRPr lang="en-US"/>
          </a:p>
        </p:txBody>
      </p:sp>
    </p:spTree>
    <p:extLst>
      <p:ext uri="{BB962C8B-B14F-4D97-AF65-F5344CB8AC3E}">
        <p14:creationId xmlns:p14="http://schemas.microsoft.com/office/powerpoint/2010/main" val="6321466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7BE169C-0FB6-D148-BDDB-615FF55FDE7B}"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C220C-5068-2E48-938F-3C48B628DA10}" type="datetime1">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9496331A-DA73-F04B-93DE-BA523065899E}" type="datetime1">
              <a:rPr lang="en-US" smtClean="0"/>
              <a:t>2/15/19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0089C2C-B7B6-A64B-8C09-90E3E9BE00AE}"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CCF21E4-046B-3540-AFBA-56D47CD36B4F}"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4CC8B8B-7DEE-964D-ADEA-BAB888C8A1A8}"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E7E5636-CC31-9143-BD0F-F15D1E014F46}"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D0648-E681-2743-9BA3-0FBBB454E2B5}" type="datetime1">
              <a:rPr lang="en-US" smtClean="0"/>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B7E17E0-75ED-FB4D-9260-65856FDF1028}" type="datetime1">
              <a:rPr lang="en-US" smtClean="0"/>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4006A2B-39BC-EF4B-B629-F30E78CEFCD0}" type="datetime1">
              <a:rPr lang="en-US" smtClean="0"/>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C7C5C1E-DB65-9B4F-B58E-ADC797F1F580}" type="datetime1">
              <a:rPr lang="en-US" smtClean="0"/>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A7FDE-9AC4-0F42-9C9F-8CDC8431BA64}" type="datetime1">
              <a:rPr lang="en-US" smtClean="0"/>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3FB9795-0598-9141-A719-0FF1C0EA0841}" type="datetime1">
              <a:rPr lang="en-US" smtClean="0"/>
              <a:t>2/15/19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A65A0DB-F32C-B246-BDD1-41D29471747F}" type="datetime1">
              <a:rPr lang="en-US" smtClean="0"/>
              <a:t>2/15/19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it.ly/29HleP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rcg.is/2dGmtz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ucson.com/news/state-and-regional/photos-rodeo-chediski-fire-in/collection_63dfa93e-b761-11e2-9f80-001a4bcf887a.html#12" TargetMode="External"/><Relationship Id="rId2" Type="http://schemas.openxmlformats.org/officeDocument/2006/relationships/hyperlink" Target="http://tucson.com/news/local/photos-rodeo-chediski-fire-in/collection_63dfa93e-b761-11e2-9f80-001a4bcf887a.html%238"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Inferno Arizona	</a:t>
            </a:r>
          </a:p>
        </p:txBody>
      </p:sp>
      <p:sp>
        <p:nvSpPr>
          <p:cNvPr id="3" name="Subtitle 2"/>
          <p:cNvSpPr>
            <a:spLocks noGrp="1"/>
          </p:cNvSpPr>
          <p:nvPr>
            <p:ph type="subTitle" idx="1"/>
          </p:nvPr>
        </p:nvSpPr>
        <p:spPr/>
        <p:txBody>
          <a:bodyPr/>
          <a:lstStyle/>
          <a:p>
            <a:r>
              <a:rPr lang="en-US" dirty="0"/>
              <a:t>Community Responses to the Rodeo-</a:t>
            </a:r>
            <a:r>
              <a:rPr lang="en-US" dirty="0" err="1"/>
              <a:t>Chediski</a:t>
            </a:r>
            <a:r>
              <a:rPr lang="en-US" dirty="0"/>
              <a:t> Fire of 2002</a:t>
            </a:r>
          </a:p>
        </p:txBody>
      </p:sp>
      <p:pic>
        <p:nvPicPr>
          <p:cNvPr id="4" name="Picture 3" descr="0628fire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518" y="1012341"/>
            <a:ext cx="4617703" cy="3013051"/>
          </a:xfrm>
          <a:prstGeom prst="rect">
            <a:avLst/>
          </a:prstGeom>
        </p:spPr>
      </p:pic>
    </p:spTree>
    <p:extLst>
      <p:ext uri="{BB962C8B-B14F-4D97-AF65-F5344CB8AC3E}">
        <p14:creationId xmlns:p14="http://schemas.microsoft.com/office/powerpoint/2010/main" val="177934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Actual Inferno</a:t>
            </a:r>
          </a:p>
        </p:txBody>
      </p:sp>
      <p:sp>
        <p:nvSpPr>
          <p:cNvPr id="3" name="Content Placeholder 2"/>
          <p:cNvSpPr>
            <a:spLocks noGrp="1"/>
          </p:cNvSpPr>
          <p:nvPr>
            <p:ph idx="1"/>
          </p:nvPr>
        </p:nvSpPr>
        <p:spPr>
          <a:xfrm>
            <a:off x="-1" y="6448146"/>
            <a:ext cx="8904941" cy="403876"/>
          </a:xfrm>
        </p:spPr>
        <p:txBody>
          <a:bodyPr>
            <a:normAutofit fontScale="62500" lnSpcReduction="20000"/>
          </a:bodyPr>
          <a:lstStyle/>
          <a:p>
            <a:r>
              <a:rPr lang="en-US" dirty="0"/>
              <a:t>http://</a:t>
            </a:r>
            <a:r>
              <a:rPr lang="en-US" dirty="0" err="1"/>
              <a:t>archive.azcentral.com</a:t>
            </a:r>
            <a:r>
              <a:rPr lang="en-US" dirty="0"/>
              <a:t>/news/articles/2012/06/18/20120618rodeo-chediski-numbers.html</a:t>
            </a:r>
          </a:p>
        </p:txBody>
      </p:sp>
      <p:sp>
        <p:nvSpPr>
          <p:cNvPr id="4" name="TextBox 3"/>
          <p:cNvSpPr txBox="1"/>
          <p:nvPr/>
        </p:nvSpPr>
        <p:spPr>
          <a:xfrm>
            <a:off x="448235" y="1889813"/>
            <a:ext cx="8262471" cy="4401205"/>
          </a:xfrm>
          <a:prstGeom prst="rect">
            <a:avLst/>
          </a:prstGeom>
          <a:noFill/>
        </p:spPr>
        <p:txBody>
          <a:bodyPr wrap="square" rtlCol="0">
            <a:spAutoFit/>
          </a:bodyPr>
          <a:lstStyle/>
          <a:p>
            <a:pPr marL="457200" indent="-457200">
              <a:buFont typeface="Arial"/>
              <a:buChar char="•"/>
            </a:pPr>
            <a:r>
              <a:rPr lang="en-US" sz="2800" dirty="0">
                <a:solidFill>
                  <a:schemeClr val="bg1"/>
                </a:solidFill>
              </a:rPr>
              <a:t>468,638: Acres burned</a:t>
            </a:r>
          </a:p>
          <a:p>
            <a:pPr marL="457200" indent="-457200">
              <a:buFont typeface="Arial"/>
              <a:buChar char="•"/>
            </a:pPr>
            <a:r>
              <a:rPr lang="en-US" sz="2800" dirty="0">
                <a:solidFill>
                  <a:schemeClr val="bg1"/>
                </a:solidFill>
              </a:rPr>
              <a:t>60: Days before the fire was declared out</a:t>
            </a:r>
          </a:p>
          <a:p>
            <a:pPr marL="457200" indent="-457200">
              <a:buFont typeface="Arial"/>
              <a:buChar char="•"/>
            </a:pPr>
            <a:r>
              <a:rPr lang="en-US" sz="2800" dirty="0">
                <a:solidFill>
                  <a:schemeClr val="bg1"/>
                </a:solidFill>
              </a:rPr>
              <a:t>481: Structures destroyed (465 homes)</a:t>
            </a:r>
          </a:p>
          <a:p>
            <a:pPr marL="457200" indent="-457200">
              <a:buFont typeface="Arial"/>
              <a:buChar char="•"/>
            </a:pPr>
            <a:r>
              <a:rPr lang="en-US" sz="2800" dirty="0">
                <a:solidFill>
                  <a:schemeClr val="bg1"/>
                </a:solidFill>
              </a:rPr>
              <a:t>43: Millions of dollars in firefighting costs</a:t>
            </a:r>
          </a:p>
          <a:p>
            <a:pPr marL="457200" indent="-457200">
              <a:buFont typeface="Arial"/>
              <a:buChar char="•"/>
            </a:pPr>
            <a:r>
              <a:rPr lang="en-US" sz="2800" dirty="0">
                <a:solidFill>
                  <a:schemeClr val="bg1"/>
                </a:solidFill>
              </a:rPr>
              <a:t>50,000: People evacuated</a:t>
            </a:r>
          </a:p>
          <a:p>
            <a:pPr marL="457200" indent="-457200">
              <a:buFont typeface="Arial"/>
              <a:buChar char="•"/>
            </a:pPr>
            <a:r>
              <a:rPr lang="en-US" sz="2800" dirty="0">
                <a:solidFill>
                  <a:schemeClr val="bg1"/>
                </a:solidFill>
              </a:rPr>
              <a:t>6,600: Total firefighters and support</a:t>
            </a:r>
          </a:p>
          <a:p>
            <a:pPr marL="457200" indent="-457200">
              <a:buFont typeface="Arial"/>
              <a:buChar char="•"/>
            </a:pPr>
            <a:r>
              <a:rPr lang="en-US" sz="2800" dirty="0">
                <a:solidFill>
                  <a:schemeClr val="bg1"/>
                </a:solidFill>
              </a:rPr>
              <a:t>44: Aerial tankers and helicopters used</a:t>
            </a:r>
          </a:p>
          <a:p>
            <a:pPr marL="457200" indent="-457200">
              <a:buFont typeface="Arial"/>
              <a:buChar char="•"/>
            </a:pPr>
            <a:r>
              <a:rPr lang="en-US" sz="2800" dirty="0">
                <a:solidFill>
                  <a:schemeClr val="bg1"/>
                </a:solidFill>
              </a:rPr>
              <a:t>345: Fire engines used</a:t>
            </a:r>
          </a:p>
          <a:p>
            <a:pPr marL="457200" indent="-457200">
              <a:buFont typeface="Arial"/>
              <a:buChar char="•"/>
            </a:pPr>
            <a:r>
              <a:rPr lang="en-US" sz="2800" dirty="0">
                <a:solidFill>
                  <a:schemeClr val="bg1"/>
                </a:solidFill>
              </a:rPr>
              <a:t>81: Bulldozers used</a:t>
            </a:r>
          </a:p>
          <a:p>
            <a:pPr marL="457200" indent="-457200">
              <a:buFont typeface="Arial"/>
              <a:buChar char="•"/>
            </a:pPr>
            <a:r>
              <a:rPr lang="en-US" sz="2800" dirty="0">
                <a:solidFill>
                  <a:schemeClr val="bg1"/>
                </a:solidFill>
              </a:rPr>
              <a:t>300-500: Estimates in feet of highest flames</a:t>
            </a:r>
          </a:p>
        </p:txBody>
      </p:sp>
      <p:sp>
        <p:nvSpPr>
          <p:cNvPr id="5" name="Slide Number Placeholder 4"/>
          <p:cNvSpPr>
            <a:spLocks noGrp="1"/>
          </p:cNvSpPr>
          <p:nvPr>
            <p:ph type="sldNum" sz="quarter" idx="12"/>
          </p:nvPr>
        </p:nvSpPr>
        <p:spPr/>
        <p:txBody>
          <a:bodyPr/>
          <a:lstStyle/>
          <a:p>
            <a:fld id="{459A5F39-4CE7-434C-A5CB-50A363451602}" type="slidenum">
              <a:rPr lang="en-US" smtClean="0"/>
              <a:t>10</a:t>
            </a:fld>
            <a:endParaRPr lang="en-US"/>
          </a:p>
        </p:txBody>
      </p:sp>
    </p:spTree>
    <p:extLst>
      <p:ext uri="{BB962C8B-B14F-4D97-AF65-F5344CB8AC3E}">
        <p14:creationId xmlns:p14="http://schemas.microsoft.com/office/powerpoint/2010/main" val="199705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p:tgtEl>
                                          <p:spTgt spid="4">
                                            <p:txEl>
                                              <p:pRg st="7" end="7"/>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p:tgtEl>
                                          <p:spTgt spid="4">
                                            <p:txEl>
                                              <p:pRg st="8" end="8"/>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4">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p:tgtEl>
                                          <p:spTgt spid="4">
                                            <p:txEl>
                                              <p:pRg st="9" end="9"/>
                                            </p:txEl>
                                          </p:spTgt>
                                        </p:tgtEl>
                                        <p:attrNameLst>
                                          <p:attrName>ppt_x</p:attrName>
                                        </p:attrNameLst>
                                      </p:cBhvr>
                                      <p:tavLst>
                                        <p:tav tm="0">
                                          <p:val>
                                            <p:strVal val="#ppt_x-#ppt_w*1.125000"/>
                                          </p:val>
                                        </p:tav>
                                        <p:tav tm="100000">
                                          <p:val>
                                            <p:strVal val="#ppt_x"/>
                                          </p:val>
                                        </p:tav>
                                      </p:tavLst>
                                    </p:anim>
                                    <p:animEffect transition="in" filter="wipe(right)">
                                      <p:cBhvr>
                                        <p:cTn id="6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Actual Inferno</a:t>
            </a:r>
          </a:p>
        </p:txBody>
      </p:sp>
      <p:sp>
        <p:nvSpPr>
          <p:cNvPr id="3" name="Content Placeholder 2"/>
          <p:cNvSpPr>
            <a:spLocks noGrp="1"/>
          </p:cNvSpPr>
          <p:nvPr>
            <p:ph idx="1"/>
          </p:nvPr>
        </p:nvSpPr>
        <p:spPr/>
        <p:txBody>
          <a:bodyPr/>
          <a:lstStyle/>
          <a:p>
            <a:endParaRPr lang="en-US" dirty="0"/>
          </a:p>
          <a:p>
            <a:r>
              <a:rPr lang="en-US" dirty="0"/>
              <a:t>Until the Wallow fire in 2011, the Rodeo-</a:t>
            </a:r>
            <a:r>
              <a:rPr lang="en-US" dirty="0" err="1"/>
              <a:t>Chediski</a:t>
            </a:r>
            <a:r>
              <a:rPr lang="en-US" dirty="0"/>
              <a:t> fire was the largest wildfire in Arizona history.</a:t>
            </a:r>
          </a:p>
          <a:p>
            <a:r>
              <a:rPr lang="en-US" dirty="0"/>
              <a:t>The lessons learned in the Rodeo-</a:t>
            </a:r>
            <a:r>
              <a:rPr lang="en-US" dirty="0" err="1"/>
              <a:t>Chediski</a:t>
            </a:r>
            <a:r>
              <a:rPr lang="en-US" dirty="0"/>
              <a:t> fire were used to fight the Wallow fire and other large fires all across the country.</a:t>
            </a:r>
          </a:p>
        </p:txBody>
      </p:sp>
      <p:pic>
        <p:nvPicPr>
          <p:cNvPr id="4" name="Picture Placeholder 5" descr="ponderosas on fire.jpg"/>
          <p:cNvPicPr>
            <a:picLocks noChangeAspect="1"/>
          </p:cNvPicPr>
          <p:nvPr/>
        </p:nvPicPr>
        <p:blipFill>
          <a:blip r:embed="rId2">
            <a:extLst>
              <a:ext uri="{28A0092B-C50C-407E-A947-70E740481C1C}">
                <a14:useLocalDpi xmlns:a14="http://schemas.microsoft.com/office/drawing/2010/main" val="0"/>
              </a:ext>
            </a:extLst>
          </a:blip>
          <a:srcRect l="5908" r="5908"/>
          <a:stretch>
            <a:fillRect/>
          </a:stretch>
        </p:blipFill>
        <p:spPr>
          <a:xfrm rot="504148">
            <a:off x="6117465" y="382709"/>
            <a:ext cx="2540367" cy="1892123"/>
          </a:xfrm>
          <a:prstGeom prst="rect">
            <a:avLst/>
          </a:prstGeom>
        </p:spPr>
      </p:pic>
      <p:sp>
        <p:nvSpPr>
          <p:cNvPr id="5" name="TextBox 4"/>
          <p:cNvSpPr txBox="1"/>
          <p:nvPr/>
        </p:nvSpPr>
        <p:spPr>
          <a:xfrm rot="536061">
            <a:off x="5891186" y="2212828"/>
            <a:ext cx="2268724" cy="430887"/>
          </a:xfrm>
          <a:prstGeom prst="rect">
            <a:avLst/>
          </a:prstGeom>
          <a:noFill/>
        </p:spPr>
        <p:txBody>
          <a:bodyPr wrap="square" rtlCol="0">
            <a:spAutoFit/>
          </a:bodyPr>
          <a:lstStyle/>
          <a:p>
            <a:r>
              <a:rPr lang="en-US" sz="1100" dirty="0"/>
              <a:t>Photo Source: </a:t>
            </a:r>
            <a:r>
              <a:rPr lang="en-US" sz="1100" i="1" dirty="0"/>
              <a:t>National Park Service (2010)</a:t>
            </a:r>
            <a:endParaRPr lang="en-US" sz="1100" dirty="0"/>
          </a:p>
        </p:txBody>
      </p:sp>
      <p:sp>
        <p:nvSpPr>
          <p:cNvPr id="6" name="Slide Number Placeholder 5"/>
          <p:cNvSpPr>
            <a:spLocks noGrp="1"/>
          </p:cNvSpPr>
          <p:nvPr>
            <p:ph type="sldNum" sz="quarter" idx="12"/>
          </p:nvPr>
        </p:nvSpPr>
        <p:spPr/>
        <p:txBody>
          <a:bodyPr/>
          <a:lstStyle/>
          <a:p>
            <a:fld id="{459A5F39-4CE7-434C-A5CB-50A363451602}" type="slidenum">
              <a:rPr lang="en-US" smtClean="0"/>
              <a:t>11</a:t>
            </a:fld>
            <a:endParaRPr lang="en-US"/>
          </a:p>
        </p:txBody>
      </p:sp>
    </p:spTree>
    <p:extLst>
      <p:ext uri="{BB962C8B-B14F-4D97-AF65-F5344CB8AC3E}">
        <p14:creationId xmlns:p14="http://schemas.microsoft.com/office/powerpoint/2010/main" val="311597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Preparation</a:t>
            </a:r>
          </a:p>
        </p:txBody>
      </p:sp>
      <p:sp>
        <p:nvSpPr>
          <p:cNvPr id="3" name="Content Placeholder 2"/>
          <p:cNvSpPr>
            <a:spLocks noGrp="1"/>
          </p:cNvSpPr>
          <p:nvPr>
            <p:ph idx="1"/>
          </p:nvPr>
        </p:nvSpPr>
        <p:spPr/>
        <p:txBody>
          <a:bodyPr>
            <a:normAutofit/>
          </a:bodyPr>
          <a:lstStyle/>
          <a:p>
            <a:r>
              <a:rPr lang="en-US" dirty="0"/>
              <a:t>Look back at your ideas from the discussion we had earlier.  What else would you add?</a:t>
            </a:r>
          </a:p>
          <a:p>
            <a:pPr lvl="1"/>
            <a:r>
              <a:rPr lang="en-US" dirty="0"/>
              <a:t>What types of extreme natural events could happen where you live?</a:t>
            </a:r>
          </a:p>
          <a:p>
            <a:pPr lvl="1"/>
            <a:r>
              <a:rPr lang="en-US" dirty="0"/>
              <a:t>What could your community do to prepare for this type of emergency?</a:t>
            </a:r>
          </a:p>
          <a:p>
            <a:pPr lvl="1"/>
            <a:endParaRPr lang="en-US" dirty="0"/>
          </a:p>
          <a:p>
            <a:r>
              <a:rPr lang="en-US" dirty="0"/>
              <a:t>Do a little research.  Can you find information about your community’s emergency preparedness plan?</a:t>
            </a:r>
          </a:p>
        </p:txBody>
      </p:sp>
      <p:sp>
        <p:nvSpPr>
          <p:cNvPr id="4" name="Slide Number Placeholder 3"/>
          <p:cNvSpPr>
            <a:spLocks noGrp="1"/>
          </p:cNvSpPr>
          <p:nvPr>
            <p:ph type="sldNum" sz="quarter" idx="12"/>
          </p:nvPr>
        </p:nvSpPr>
        <p:spPr/>
        <p:txBody>
          <a:bodyPr/>
          <a:lstStyle/>
          <a:p>
            <a:fld id="{459A5F39-4CE7-434C-A5CB-50A363451602}" type="slidenum">
              <a:rPr lang="en-US" smtClean="0"/>
              <a:t>12</a:t>
            </a:fld>
            <a:endParaRPr lang="en-US"/>
          </a:p>
        </p:txBody>
      </p:sp>
    </p:spTree>
    <p:extLst>
      <p:ext uri="{BB962C8B-B14F-4D97-AF65-F5344CB8AC3E}">
        <p14:creationId xmlns:p14="http://schemas.microsoft.com/office/powerpoint/2010/main" val="117921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Assignment</a:t>
            </a:r>
          </a:p>
        </p:txBody>
      </p:sp>
      <p:sp>
        <p:nvSpPr>
          <p:cNvPr id="3" name="Content Placeholder 2"/>
          <p:cNvSpPr>
            <a:spLocks noGrp="1"/>
          </p:cNvSpPr>
          <p:nvPr>
            <p:ph idx="1"/>
          </p:nvPr>
        </p:nvSpPr>
        <p:spPr>
          <a:xfrm>
            <a:off x="584200" y="2070846"/>
            <a:ext cx="7793039" cy="4182035"/>
          </a:xfrm>
        </p:spPr>
        <p:txBody>
          <a:bodyPr>
            <a:normAutofit fontScale="85000" lnSpcReduction="20000"/>
          </a:bodyPr>
          <a:lstStyle/>
          <a:p>
            <a:r>
              <a:rPr lang="en-US" sz="2800" dirty="0">
                <a:effectLst/>
              </a:rPr>
              <a:t>Think about the scenarios faced by communities during the Rodeo-</a:t>
            </a:r>
            <a:r>
              <a:rPr lang="en-US" sz="2800" dirty="0" err="1">
                <a:effectLst/>
              </a:rPr>
              <a:t>Chediski</a:t>
            </a:r>
            <a:r>
              <a:rPr lang="en-US" sz="2800" dirty="0">
                <a:effectLst/>
              </a:rPr>
              <a:t> Fire in 2002.  </a:t>
            </a:r>
          </a:p>
          <a:p>
            <a:r>
              <a:rPr lang="en-US" sz="2800" dirty="0">
                <a:effectLst/>
              </a:rPr>
              <a:t>Propose one strategy that one of the communities could use to prepare for the next fire. </a:t>
            </a:r>
          </a:p>
          <a:p>
            <a:r>
              <a:rPr lang="en-US" sz="2800" dirty="0">
                <a:effectLst/>
              </a:rPr>
              <a:t>Make sure to support your idea with relevant facts from your notes.  </a:t>
            </a:r>
          </a:p>
          <a:p>
            <a:r>
              <a:rPr lang="en-US" sz="2800" dirty="0">
                <a:effectLst/>
              </a:rPr>
              <a:t>Write an organized paragraph to make your proposal. </a:t>
            </a:r>
            <a:endParaRPr lang="en-US" sz="2800"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13</a:t>
            </a:fld>
            <a:endParaRPr lang="en-US"/>
          </a:p>
        </p:txBody>
      </p:sp>
    </p:spTree>
    <p:extLst>
      <p:ext uri="{BB962C8B-B14F-4D97-AF65-F5344CB8AC3E}">
        <p14:creationId xmlns:p14="http://schemas.microsoft.com/office/powerpoint/2010/main" val="129976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Assignment</a:t>
            </a:r>
          </a:p>
        </p:txBody>
      </p:sp>
      <p:sp>
        <p:nvSpPr>
          <p:cNvPr id="3" name="Content Placeholder 2"/>
          <p:cNvSpPr>
            <a:spLocks noGrp="1"/>
          </p:cNvSpPr>
          <p:nvPr>
            <p:ph idx="1"/>
          </p:nvPr>
        </p:nvSpPr>
        <p:spPr>
          <a:xfrm>
            <a:off x="584200" y="2070846"/>
            <a:ext cx="7793039" cy="4182035"/>
          </a:xfrm>
        </p:spPr>
        <p:txBody>
          <a:bodyPr>
            <a:normAutofit/>
          </a:bodyPr>
          <a:lstStyle/>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14</a:t>
            </a:fld>
            <a:endParaRPr lang="en-US"/>
          </a:p>
        </p:txBody>
      </p:sp>
      <p:pic>
        <p:nvPicPr>
          <p:cNvPr id="7" name="Picture 6"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07" y="1943101"/>
            <a:ext cx="8241140" cy="4309780"/>
          </a:xfrm>
          <a:prstGeom prst="rect">
            <a:avLst/>
          </a:prstGeom>
        </p:spPr>
      </p:pic>
    </p:spTree>
    <p:extLst>
      <p:ext uri="{BB962C8B-B14F-4D97-AF65-F5344CB8AC3E}">
        <p14:creationId xmlns:p14="http://schemas.microsoft.com/office/powerpoint/2010/main" val="22433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Natural Events</a:t>
            </a:r>
          </a:p>
        </p:txBody>
      </p:sp>
      <p:sp>
        <p:nvSpPr>
          <p:cNvPr id="3" name="Content Placeholder 2"/>
          <p:cNvSpPr>
            <a:spLocks noGrp="1"/>
          </p:cNvSpPr>
          <p:nvPr>
            <p:ph idx="1"/>
          </p:nvPr>
        </p:nvSpPr>
        <p:spPr/>
        <p:txBody>
          <a:bodyPr>
            <a:normAutofit/>
          </a:bodyPr>
          <a:lstStyle/>
          <a:p>
            <a:r>
              <a:rPr lang="en-US" dirty="0"/>
              <a:t>What is an Extreme Natural Event?</a:t>
            </a:r>
          </a:p>
          <a:p>
            <a:pPr marL="349250" lvl="1" indent="0">
              <a:buNone/>
            </a:pPr>
            <a:r>
              <a:rPr lang="en-US" sz="2800" i="1" dirty="0"/>
              <a:t>Short term change in the weather or environment that can have long term effects.</a:t>
            </a:r>
            <a:endParaRPr lang="en-US" dirty="0">
              <a:hlinkClick r:id="rId2"/>
            </a:endParaRPr>
          </a:p>
          <a:p>
            <a:r>
              <a:rPr lang="en-US" dirty="0">
                <a:hlinkClick r:id="rId2"/>
              </a:rPr>
              <a:t>Slideshow from National Geographic.</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2</a:t>
            </a:fld>
            <a:endParaRPr lang="en-US"/>
          </a:p>
        </p:txBody>
      </p:sp>
    </p:spTree>
    <p:extLst>
      <p:ext uri="{BB962C8B-B14F-4D97-AF65-F5344CB8AC3E}">
        <p14:creationId xmlns:p14="http://schemas.microsoft.com/office/powerpoint/2010/main" val="49972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Natural Events</a:t>
            </a:r>
          </a:p>
        </p:txBody>
      </p:sp>
      <p:sp>
        <p:nvSpPr>
          <p:cNvPr id="3" name="Content Placeholder 2"/>
          <p:cNvSpPr>
            <a:spLocks noGrp="1"/>
          </p:cNvSpPr>
          <p:nvPr>
            <p:ph idx="1"/>
          </p:nvPr>
        </p:nvSpPr>
        <p:spPr/>
        <p:txBody>
          <a:bodyPr>
            <a:normAutofit/>
          </a:bodyPr>
          <a:lstStyle/>
          <a:p>
            <a:r>
              <a:rPr lang="en-US" dirty="0"/>
              <a:t>What types of extreme natural events could happen where you live?</a:t>
            </a:r>
          </a:p>
          <a:p>
            <a:r>
              <a:rPr lang="en-US" dirty="0"/>
              <a:t>What could your community do to prepare for this type of emergency?</a:t>
            </a:r>
          </a:p>
        </p:txBody>
      </p:sp>
      <p:sp>
        <p:nvSpPr>
          <p:cNvPr id="4" name="Slide Number Placeholder 3"/>
          <p:cNvSpPr>
            <a:spLocks noGrp="1"/>
          </p:cNvSpPr>
          <p:nvPr>
            <p:ph type="sldNum" sz="quarter" idx="12"/>
          </p:nvPr>
        </p:nvSpPr>
        <p:spPr/>
        <p:txBody>
          <a:bodyPr/>
          <a:lstStyle/>
          <a:p>
            <a:fld id="{459A5F39-4CE7-434C-A5CB-50A363451602}" type="slidenum">
              <a:rPr lang="en-US" smtClean="0"/>
              <a:t>3</a:t>
            </a:fld>
            <a:endParaRPr lang="en-US"/>
          </a:p>
        </p:txBody>
      </p:sp>
    </p:spTree>
    <p:extLst>
      <p:ext uri="{BB962C8B-B14F-4D97-AF65-F5344CB8AC3E}">
        <p14:creationId xmlns:p14="http://schemas.microsoft.com/office/powerpoint/2010/main" val="330758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in the World?</a:t>
            </a:r>
          </a:p>
        </p:txBody>
      </p:sp>
      <p:sp>
        <p:nvSpPr>
          <p:cNvPr id="3" name="Content Placeholder 2"/>
          <p:cNvSpPr>
            <a:spLocks noGrp="1"/>
          </p:cNvSpPr>
          <p:nvPr>
            <p:ph idx="1"/>
          </p:nvPr>
        </p:nvSpPr>
        <p:spPr/>
        <p:txBody>
          <a:bodyPr/>
          <a:lstStyle/>
          <a:p>
            <a:r>
              <a:rPr lang="en-US" dirty="0"/>
              <a:t>We will be learning about an extreme natural event that happened in Arizona in 2002.</a:t>
            </a:r>
          </a:p>
          <a:p>
            <a:r>
              <a:rPr lang="en-US" dirty="0"/>
              <a:t>You can find information about the parts of Arizona we will be studying on this story map:</a:t>
            </a:r>
          </a:p>
          <a:p>
            <a:pPr marL="0" indent="0">
              <a:buNone/>
            </a:pPr>
            <a:r>
              <a:rPr lang="en-US" dirty="0"/>
              <a:t>	</a:t>
            </a:r>
            <a:r>
              <a:rPr lang="en-US" dirty="0">
                <a:hlinkClick r:id="rId2"/>
              </a:rPr>
              <a:t>http://</a:t>
            </a:r>
            <a:r>
              <a:rPr lang="en-US" dirty="0" err="1">
                <a:hlinkClick r:id="rId2"/>
              </a:rPr>
              <a:t>arcg.is</a:t>
            </a:r>
            <a:r>
              <a:rPr lang="en-US" dirty="0">
                <a:hlinkClick r:id="rId2"/>
              </a:rPr>
              <a:t>/2dGmtzf</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4</a:t>
            </a:fld>
            <a:endParaRPr lang="en-US"/>
          </a:p>
        </p:txBody>
      </p:sp>
    </p:spTree>
    <p:extLst>
      <p:ext uri="{BB962C8B-B14F-4D97-AF65-F5344CB8AC3E}">
        <p14:creationId xmlns:p14="http://schemas.microsoft.com/office/powerpoint/2010/main" val="243145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Take notes on each pass-around card.</a:t>
            </a:r>
          </a:p>
          <a:p>
            <a:r>
              <a:rPr lang="en-US" dirty="0"/>
              <a:t>Use the numbered boxes on your notes sheet.</a:t>
            </a:r>
          </a:p>
          <a:p>
            <a:r>
              <a:rPr lang="en-US" dirty="0"/>
              <a:t>Create a visual representation for each card.  Just something quick to remind you of the topic.</a:t>
            </a:r>
          </a:p>
        </p:txBody>
      </p:sp>
      <p:sp>
        <p:nvSpPr>
          <p:cNvPr id="4" name="Slide Number Placeholder 3"/>
          <p:cNvSpPr>
            <a:spLocks noGrp="1"/>
          </p:cNvSpPr>
          <p:nvPr>
            <p:ph type="sldNum" sz="quarter" idx="12"/>
          </p:nvPr>
        </p:nvSpPr>
        <p:spPr/>
        <p:txBody>
          <a:bodyPr/>
          <a:lstStyle/>
          <a:p>
            <a:fld id="{459A5F39-4CE7-434C-A5CB-50A363451602}" type="slidenum">
              <a:rPr lang="en-US" smtClean="0"/>
              <a:t>5</a:t>
            </a:fld>
            <a:endParaRPr lang="en-US"/>
          </a:p>
        </p:txBody>
      </p:sp>
    </p:spTree>
    <p:extLst>
      <p:ext uri="{BB962C8B-B14F-4D97-AF65-F5344CB8AC3E}">
        <p14:creationId xmlns:p14="http://schemas.microsoft.com/office/powerpoint/2010/main" val="261639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Phase 1</a:t>
            </a:r>
          </a:p>
        </p:txBody>
      </p:sp>
      <p:sp>
        <p:nvSpPr>
          <p:cNvPr id="3" name="Content Placeholder 2"/>
          <p:cNvSpPr>
            <a:spLocks noGrp="1"/>
          </p:cNvSpPr>
          <p:nvPr>
            <p:ph idx="1"/>
          </p:nvPr>
        </p:nvSpPr>
        <p:spPr>
          <a:xfrm>
            <a:off x="765175" y="2070846"/>
            <a:ext cx="7612064" cy="4383742"/>
          </a:xfrm>
        </p:spPr>
        <p:txBody>
          <a:bodyPr/>
          <a:lstStyle/>
          <a:p>
            <a:r>
              <a:rPr lang="en-US" dirty="0"/>
              <a:t>Read your role card. Introduce yourself to the group.</a:t>
            </a:r>
          </a:p>
          <a:p>
            <a:r>
              <a:rPr lang="en-US" dirty="0"/>
              <a:t>Lay all the resource cards out so all students can see.  Individually, make predictions about which resources will be most important and which your group could discard.  Write your ideas in your notes.</a:t>
            </a:r>
          </a:p>
          <a:p>
            <a:r>
              <a:rPr lang="en-US" dirty="0"/>
              <a:t>Your budget only allows for ten cards. As a group, decide on ten resources to discard.</a:t>
            </a:r>
          </a:p>
        </p:txBody>
      </p:sp>
      <p:sp>
        <p:nvSpPr>
          <p:cNvPr id="4" name="Slide Number Placeholder 3"/>
          <p:cNvSpPr>
            <a:spLocks noGrp="1"/>
          </p:cNvSpPr>
          <p:nvPr>
            <p:ph type="sldNum" sz="quarter" idx="12"/>
          </p:nvPr>
        </p:nvSpPr>
        <p:spPr/>
        <p:txBody>
          <a:bodyPr/>
          <a:lstStyle/>
          <a:p>
            <a:fld id="{459A5F39-4CE7-434C-A5CB-50A363451602}" type="slidenum">
              <a:rPr lang="en-US" smtClean="0"/>
              <a:t>6</a:t>
            </a:fld>
            <a:endParaRPr lang="en-US"/>
          </a:p>
        </p:txBody>
      </p:sp>
    </p:spTree>
    <p:extLst>
      <p:ext uri="{BB962C8B-B14F-4D97-AF65-F5344CB8AC3E}">
        <p14:creationId xmlns:p14="http://schemas.microsoft.com/office/powerpoint/2010/main" val="335182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Phase 2</a:t>
            </a:r>
          </a:p>
        </p:txBody>
      </p:sp>
      <p:sp>
        <p:nvSpPr>
          <p:cNvPr id="3" name="Content Placeholder 2"/>
          <p:cNvSpPr>
            <a:spLocks noGrp="1"/>
          </p:cNvSpPr>
          <p:nvPr>
            <p:ph idx="1"/>
          </p:nvPr>
        </p:nvSpPr>
        <p:spPr/>
        <p:txBody>
          <a:bodyPr/>
          <a:lstStyle/>
          <a:p>
            <a:r>
              <a:rPr lang="en-US" dirty="0"/>
              <a:t>Introduce yourselves to your community group using your role.</a:t>
            </a:r>
          </a:p>
          <a:p>
            <a:r>
              <a:rPr lang="en-US" dirty="0"/>
              <a:t>Read the community scenario cards.  </a:t>
            </a:r>
          </a:p>
          <a:p>
            <a:r>
              <a:rPr lang="en-US" dirty="0"/>
              <a:t>Gather everyone’s resources and decide which scenario to try to complete.</a:t>
            </a:r>
          </a:p>
          <a:p>
            <a:r>
              <a:rPr lang="en-US" dirty="0"/>
              <a:t>Get the resources you need by trading with other communities.  You can trade or gift resources. No stealing resources.</a:t>
            </a:r>
          </a:p>
        </p:txBody>
      </p:sp>
      <p:sp>
        <p:nvSpPr>
          <p:cNvPr id="4" name="Slide Number Placeholder 3"/>
          <p:cNvSpPr>
            <a:spLocks noGrp="1"/>
          </p:cNvSpPr>
          <p:nvPr>
            <p:ph type="sldNum" sz="quarter" idx="12"/>
          </p:nvPr>
        </p:nvSpPr>
        <p:spPr/>
        <p:txBody>
          <a:bodyPr/>
          <a:lstStyle/>
          <a:p>
            <a:fld id="{459A5F39-4CE7-434C-A5CB-50A363451602}" type="slidenum">
              <a:rPr lang="en-US" smtClean="0"/>
              <a:t>7</a:t>
            </a:fld>
            <a:endParaRPr lang="en-US"/>
          </a:p>
        </p:txBody>
      </p:sp>
    </p:spTree>
    <p:extLst>
      <p:ext uri="{BB962C8B-B14F-4D97-AF65-F5344CB8AC3E}">
        <p14:creationId xmlns:p14="http://schemas.microsoft.com/office/powerpoint/2010/main" val="152191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35" y="79468"/>
            <a:ext cx="8596267" cy="1417638"/>
          </a:xfrm>
        </p:spPr>
        <p:txBody>
          <a:bodyPr/>
          <a:lstStyle/>
          <a:p>
            <a:r>
              <a:rPr lang="en-US" dirty="0"/>
              <a:t>Competition and Cooperation</a:t>
            </a:r>
          </a:p>
        </p:txBody>
      </p:sp>
      <p:sp>
        <p:nvSpPr>
          <p:cNvPr id="3" name="Content Placeholder 2"/>
          <p:cNvSpPr>
            <a:spLocks noGrp="1"/>
          </p:cNvSpPr>
          <p:nvPr>
            <p:ph idx="1"/>
          </p:nvPr>
        </p:nvSpPr>
        <p:spPr/>
        <p:txBody>
          <a:bodyPr/>
          <a:lstStyle/>
          <a:p>
            <a:r>
              <a:rPr lang="en-US" dirty="0"/>
              <a:t>Competition:  a struggle by two or more groups that want to own or control the same thing</a:t>
            </a:r>
          </a:p>
          <a:p>
            <a:pPr marL="0" indent="0">
              <a:buNone/>
            </a:pPr>
            <a:endParaRPr lang="en-US" dirty="0"/>
          </a:p>
          <a:p>
            <a:pPr marL="0" indent="0">
              <a:buNone/>
            </a:pPr>
            <a:endParaRPr lang="en-US" dirty="0"/>
          </a:p>
          <a:p>
            <a:r>
              <a:rPr lang="en-US" dirty="0"/>
              <a:t>Cooperation:  people working together</a:t>
            </a:r>
          </a:p>
        </p:txBody>
      </p:sp>
      <p:pic>
        <p:nvPicPr>
          <p:cNvPr id="4" name="Picture 3" descr="ls0127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373" y="4896569"/>
            <a:ext cx="2011866" cy="1459781"/>
          </a:xfrm>
          <a:prstGeom prst="rect">
            <a:avLst/>
          </a:prstGeom>
        </p:spPr>
      </p:pic>
      <p:pic>
        <p:nvPicPr>
          <p:cNvPr id="5" name="Picture 4" descr="competit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3071073"/>
            <a:ext cx="1997910" cy="1066758"/>
          </a:xfrm>
          <a:prstGeom prst="rect">
            <a:avLst/>
          </a:prstGeom>
        </p:spPr>
      </p:pic>
      <p:sp>
        <p:nvSpPr>
          <p:cNvPr id="6" name="Slide Number Placeholder 5"/>
          <p:cNvSpPr>
            <a:spLocks noGrp="1"/>
          </p:cNvSpPr>
          <p:nvPr>
            <p:ph type="sldNum" sz="quarter" idx="12"/>
          </p:nvPr>
        </p:nvSpPr>
        <p:spPr/>
        <p:txBody>
          <a:bodyPr/>
          <a:lstStyle/>
          <a:p>
            <a:fld id="{459A5F39-4CE7-434C-A5CB-50A363451602}" type="slidenum">
              <a:rPr lang="en-US" smtClean="0"/>
              <a:t>8</a:t>
            </a:fld>
            <a:endParaRPr lang="en-US"/>
          </a:p>
        </p:txBody>
      </p:sp>
    </p:spTree>
    <p:extLst>
      <p:ext uri="{BB962C8B-B14F-4D97-AF65-F5344CB8AC3E}">
        <p14:creationId xmlns:p14="http://schemas.microsoft.com/office/powerpoint/2010/main" val="367230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Actual Inferno</a:t>
            </a:r>
          </a:p>
        </p:txBody>
      </p:sp>
      <p:sp>
        <p:nvSpPr>
          <p:cNvPr id="3" name="Content Placeholder 2"/>
          <p:cNvSpPr>
            <a:spLocks noGrp="1"/>
          </p:cNvSpPr>
          <p:nvPr>
            <p:ph idx="1"/>
          </p:nvPr>
        </p:nvSpPr>
        <p:spPr/>
        <p:txBody>
          <a:bodyPr/>
          <a:lstStyle/>
          <a:p>
            <a:endParaRPr lang="en-US" dirty="0"/>
          </a:p>
          <a:p>
            <a:r>
              <a:rPr lang="en-US" dirty="0"/>
              <a:t>The fire burned from June 18-July 6, 2002.</a:t>
            </a:r>
          </a:p>
          <a:p>
            <a:r>
              <a:rPr lang="en-US" dirty="0"/>
              <a:t>It started as two separate fires which joined to create one fire.</a:t>
            </a:r>
          </a:p>
          <a:p>
            <a:r>
              <a:rPr lang="en-US" dirty="0"/>
              <a:t>Communities throughout Arizona and from many other states sent firefighters and resources.</a:t>
            </a:r>
            <a:endParaRPr lang="en-US" dirty="0">
              <a:hlinkClick r:id="rId2"/>
            </a:endParaRPr>
          </a:p>
          <a:p>
            <a:r>
              <a:rPr lang="en-US" dirty="0">
                <a:hlinkClick r:id="rId3"/>
              </a:rPr>
              <a:t>See this slideshow of photos from the fire.</a:t>
            </a:r>
            <a:endParaRPr lang="en-US" dirty="0"/>
          </a:p>
        </p:txBody>
      </p:sp>
      <p:pic>
        <p:nvPicPr>
          <p:cNvPr id="4" name="Picture Placeholder 5" descr="ponderosas on fire.jpg"/>
          <p:cNvPicPr>
            <a:picLocks noChangeAspect="1"/>
          </p:cNvPicPr>
          <p:nvPr/>
        </p:nvPicPr>
        <p:blipFill>
          <a:blip r:embed="rId4">
            <a:extLst>
              <a:ext uri="{28A0092B-C50C-407E-A947-70E740481C1C}">
                <a14:useLocalDpi xmlns:a14="http://schemas.microsoft.com/office/drawing/2010/main" val="0"/>
              </a:ext>
            </a:extLst>
          </a:blip>
          <a:srcRect l="5908" r="5908"/>
          <a:stretch>
            <a:fillRect/>
          </a:stretch>
        </p:blipFill>
        <p:spPr>
          <a:xfrm rot="504148">
            <a:off x="6117465" y="382709"/>
            <a:ext cx="2540367" cy="1892123"/>
          </a:xfrm>
          <a:prstGeom prst="rect">
            <a:avLst/>
          </a:prstGeom>
        </p:spPr>
      </p:pic>
      <p:sp>
        <p:nvSpPr>
          <p:cNvPr id="5" name="TextBox 4"/>
          <p:cNvSpPr txBox="1"/>
          <p:nvPr/>
        </p:nvSpPr>
        <p:spPr>
          <a:xfrm rot="536061">
            <a:off x="5891186" y="2212828"/>
            <a:ext cx="2268724" cy="430887"/>
          </a:xfrm>
          <a:prstGeom prst="rect">
            <a:avLst/>
          </a:prstGeom>
          <a:noFill/>
        </p:spPr>
        <p:txBody>
          <a:bodyPr wrap="square" rtlCol="0">
            <a:spAutoFit/>
          </a:bodyPr>
          <a:lstStyle/>
          <a:p>
            <a:r>
              <a:rPr lang="en-US" sz="1100" dirty="0"/>
              <a:t>Photo Source: </a:t>
            </a:r>
            <a:r>
              <a:rPr lang="en-US" sz="1100" i="1" dirty="0"/>
              <a:t>National Park Service (2010)</a:t>
            </a:r>
            <a:endParaRPr lang="en-US" sz="1100" dirty="0"/>
          </a:p>
        </p:txBody>
      </p:sp>
      <p:sp>
        <p:nvSpPr>
          <p:cNvPr id="6" name="Slide Number Placeholder 5"/>
          <p:cNvSpPr>
            <a:spLocks noGrp="1"/>
          </p:cNvSpPr>
          <p:nvPr>
            <p:ph type="sldNum" sz="quarter" idx="12"/>
          </p:nvPr>
        </p:nvSpPr>
        <p:spPr/>
        <p:txBody>
          <a:bodyPr/>
          <a:lstStyle/>
          <a:p>
            <a:fld id="{459A5F39-4CE7-434C-A5CB-50A363451602}" type="slidenum">
              <a:rPr lang="en-US" smtClean="0"/>
              <a:t>9</a:t>
            </a:fld>
            <a:endParaRPr lang="en-US"/>
          </a:p>
        </p:txBody>
      </p:sp>
    </p:spTree>
    <p:extLst>
      <p:ext uri="{BB962C8B-B14F-4D97-AF65-F5344CB8AC3E}">
        <p14:creationId xmlns:p14="http://schemas.microsoft.com/office/powerpoint/2010/main" val="59433771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185</TotalTime>
  <Words>574</Words>
  <Application>Microsoft Macintosh PowerPoint</Application>
  <PresentationFormat>On-screen Show (4:3)</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Wingdings 2</vt:lpstr>
      <vt:lpstr>Habitat</vt:lpstr>
      <vt:lpstr>Inferno Arizona </vt:lpstr>
      <vt:lpstr>Extreme Natural Events</vt:lpstr>
      <vt:lpstr>Extreme Natural Events</vt:lpstr>
      <vt:lpstr>Where in the World?</vt:lpstr>
      <vt:lpstr>Background</vt:lpstr>
      <vt:lpstr>Simulation Phase 1</vt:lpstr>
      <vt:lpstr>Simulation Phase 2</vt:lpstr>
      <vt:lpstr>Competition and Cooperation</vt:lpstr>
      <vt:lpstr>The Actual Inferno</vt:lpstr>
      <vt:lpstr>The Actual Inferno</vt:lpstr>
      <vt:lpstr>The Actual Inferno</vt:lpstr>
      <vt:lpstr>Emergency Preparation</vt:lpstr>
      <vt:lpstr>Writing Assignment</vt:lpstr>
      <vt:lpstr>Writing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Inferno Arizona </dc:title>
  <dc:creator>Amethyst Hinton Sainz</dc:creator>
  <cp:lastModifiedBy>Microsoft Office User</cp:lastModifiedBy>
  <cp:revision>30</cp:revision>
  <dcterms:created xsi:type="dcterms:W3CDTF">2016-10-10T17:23:36Z</dcterms:created>
  <dcterms:modified xsi:type="dcterms:W3CDTF">2019-02-15T23:22:52Z</dcterms:modified>
</cp:coreProperties>
</file>