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260" r:id="rId4"/>
    <p:sldId id="264" r:id="rId5"/>
    <p:sldId id="267" r:id="rId6"/>
    <p:sldId id="265" r:id="rId7"/>
    <p:sldId id="268" r:id="rId8"/>
    <p:sldId id="273" r:id="rId9"/>
    <p:sldId id="269" r:id="rId10"/>
    <p:sldId id="266" r:id="rId11"/>
    <p:sldId id="270" r:id="rId12"/>
    <p:sldId id="274" r:id="rId13"/>
    <p:sldId id="271" r:id="rId14"/>
    <p:sldId id="263" r:id="rId15"/>
    <p:sldId id="275" r:id="rId16"/>
    <p:sldId id="276" r:id="rId17"/>
    <p:sldId id="262" r:id="rId18"/>
    <p:sldId id="272" r:id="rId19"/>
    <p:sldId id="284" r:id="rId20"/>
    <p:sldId id="286" r:id="rId21"/>
    <p:sldId id="278" r:id="rId22"/>
    <p:sldId id="292" r:id="rId23"/>
    <p:sldId id="281" r:id="rId24"/>
    <p:sldId id="279" r:id="rId25"/>
    <p:sldId id="280" r:id="rId26"/>
    <p:sldId id="282" r:id="rId27"/>
    <p:sldId id="283" r:id="rId28"/>
    <p:sldId id="277" r:id="rId29"/>
    <p:sldId id="261" r:id="rId30"/>
    <p:sldId id="287" r:id="rId31"/>
    <p:sldId id="288" r:id="rId32"/>
    <p:sldId id="290" r:id="rId33"/>
    <p:sldId id="289" r:id="rId34"/>
    <p:sldId id="294"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07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6BA8D-C041-414F-B17E-02F8D3F791EC}" type="datetimeFigureOut">
              <a:rPr lang="en-US" smtClean="0"/>
              <a:t>5/12/16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D659C-FEFA-45BD-A88D-114451CCBC2C}" type="slidenum">
              <a:rPr lang="en-US" smtClean="0"/>
              <a:t>‹#›</a:t>
            </a:fld>
            <a:endParaRPr lang="en-US"/>
          </a:p>
        </p:txBody>
      </p:sp>
    </p:spTree>
    <p:extLst>
      <p:ext uri="{BB962C8B-B14F-4D97-AF65-F5344CB8AC3E}">
        <p14:creationId xmlns:p14="http://schemas.microsoft.com/office/powerpoint/2010/main" val="161070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Lebanon’s Hezbollah is a Shiite Islamist militia, political party, social welfare organization, and</a:t>
            </a:r>
          </a:p>
          <a:p>
            <a:r>
              <a:rPr lang="en-US" sz="1200" b="0" i="0" u="none" strike="noStrike" kern="1200" baseline="0" dirty="0" smtClean="0">
                <a:solidFill>
                  <a:schemeClr val="tx1"/>
                </a:solidFill>
                <a:latin typeface="+mn-lt"/>
                <a:ea typeface="+mn-ea"/>
                <a:cs typeface="+mn-cs"/>
              </a:rPr>
              <a:t>U.S. State Department-designated terrorist organization. Its armed element receives support from</a:t>
            </a:r>
          </a:p>
          <a:p>
            <a:r>
              <a:rPr lang="en-US" sz="1200" b="0" i="0" u="none" strike="noStrike" kern="1200" baseline="0" dirty="0" smtClean="0">
                <a:solidFill>
                  <a:schemeClr val="tx1"/>
                </a:solidFill>
                <a:latin typeface="+mn-lt"/>
                <a:ea typeface="+mn-ea"/>
                <a:cs typeface="+mn-cs"/>
              </a:rPr>
              <a:t>Iran and Syria and possesses significant paramilitary and unconventional warfare capabilities. In</a:t>
            </a:r>
          </a:p>
          <a:p>
            <a:r>
              <a:rPr lang="en-US" sz="1200" b="0" i="0" u="none" strike="noStrike" kern="1200" baseline="0" dirty="0" smtClean="0">
                <a:solidFill>
                  <a:schemeClr val="tx1"/>
                </a:solidFill>
                <a:latin typeface="+mn-lt"/>
                <a:ea typeface="+mn-ea"/>
                <a:cs typeface="+mn-cs"/>
              </a:rPr>
              <a:t>the wake of the summer 2006 war between Israel and Hezbollah and an armed domestic</a:t>
            </a:r>
          </a:p>
          <a:p>
            <a:r>
              <a:rPr lang="en-US" sz="1200" b="0" i="0" u="none" strike="noStrike" kern="1200" baseline="0" dirty="0" smtClean="0">
                <a:solidFill>
                  <a:schemeClr val="tx1"/>
                </a:solidFill>
                <a:latin typeface="+mn-lt"/>
                <a:ea typeface="+mn-ea"/>
                <a:cs typeface="+mn-cs"/>
              </a:rPr>
              <a:t>confrontation between Hezbollah and rival Lebanese groups in May 2008, Lebanon’s political</a:t>
            </a:r>
          </a:p>
          <a:p>
            <a:r>
              <a:rPr lang="en-US" sz="1200" b="0" i="0" u="none" strike="noStrike" kern="1200" baseline="0" dirty="0" smtClean="0">
                <a:solidFill>
                  <a:schemeClr val="tx1"/>
                </a:solidFill>
                <a:latin typeface="+mn-lt"/>
                <a:ea typeface="+mn-ea"/>
                <a:cs typeface="+mn-cs"/>
              </a:rPr>
              <a:t>process is now intensely focused on Hezbollah’s future role in the country. Lebanese factions are</a:t>
            </a:r>
          </a:p>
          <a:p>
            <a:r>
              <a:rPr lang="en-US" sz="1200" b="0" i="0" u="none" strike="noStrike" kern="1200" baseline="0" dirty="0" smtClean="0">
                <a:solidFill>
                  <a:schemeClr val="tx1"/>
                </a:solidFill>
                <a:latin typeface="+mn-lt"/>
                <a:ea typeface="+mn-ea"/>
                <a:cs typeface="+mn-cs"/>
              </a:rPr>
              <a:t>working to define Hezbollah’s role through a series of “National Dialogue” discussions.</a:t>
            </a:r>
          </a:p>
          <a:p>
            <a:r>
              <a:rPr lang="en-US" sz="1200" b="0" i="0" u="none" strike="noStrike" kern="1200" baseline="0" dirty="0" smtClean="0">
                <a:solidFill>
                  <a:schemeClr val="tx1"/>
                </a:solidFill>
                <a:latin typeface="+mn-lt"/>
                <a:ea typeface="+mn-ea"/>
                <a:cs typeface="+mn-cs"/>
              </a:rPr>
              <a:t>Hezbollah and other Lebanese political parties have long emphasized the need to assert control</a:t>
            </a:r>
          </a:p>
          <a:p>
            <a:r>
              <a:rPr lang="en-US" sz="1200" b="0" i="0" u="none" strike="noStrike" kern="1200" baseline="0" dirty="0" smtClean="0">
                <a:solidFill>
                  <a:schemeClr val="tx1"/>
                </a:solidFill>
                <a:latin typeface="+mn-lt"/>
                <a:ea typeface="+mn-ea"/>
                <a:cs typeface="+mn-cs"/>
              </a:rPr>
              <a:t>over remaining disputed areas with Israel. However, current Hezbollah policy statements suggest</a:t>
            </a:r>
          </a:p>
          <a:p>
            <a:r>
              <a:rPr lang="en-US" sz="1200" b="0" i="0" u="none" strike="noStrike" kern="1200" baseline="0" dirty="0" smtClean="0">
                <a:solidFill>
                  <a:schemeClr val="tx1"/>
                </a:solidFill>
                <a:latin typeface="+mn-lt"/>
                <a:ea typeface="+mn-ea"/>
                <a:cs typeface="+mn-cs"/>
              </a:rPr>
              <a:t>that, even if disputed areas were secured, the group would seek to maintain a role for “the</a:t>
            </a:r>
          </a:p>
          <a:p>
            <a:r>
              <a:rPr lang="en-US" sz="1200" b="0" i="0" u="none" strike="noStrike" kern="1200" baseline="0" dirty="0" smtClean="0">
                <a:solidFill>
                  <a:schemeClr val="tx1"/>
                </a:solidFill>
                <a:latin typeface="+mn-lt"/>
                <a:ea typeface="+mn-ea"/>
                <a:cs typeface="+mn-cs"/>
              </a:rPr>
              <a:t>resistance” in providing for Lebanon’s national defense and would resist any Lebanese or</a:t>
            </a:r>
          </a:p>
          <a:p>
            <a:r>
              <a:rPr lang="en-US" sz="1200" b="0" i="0" u="none" strike="noStrike" kern="1200" baseline="0" dirty="0" smtClean="0">
                <a:solidFill>
                  <a:schemeClr val="tx1"/>
                </a:solidFill>
                <a:latin typeface="+mn-lt"/>
                <a:ea typeface="+mn-ea"/>
                <a:cs typeface="+mn-cs"/>
              </a:rPr>
              <a:t>international efforts to disarm it. Hezbollah continues to define itself primarily as a resistance</a:t>
            </a:r>
          </a:p>
          <a:p>
            <a:r>
              <a:rPr lang="en-US" sz="1200" b="0" i="0" u="none" strike="noStrike" kern="1200" baseline="0" dirty="0" smtClean="0">
                <a:solidFill>
                  <a:schemeClr val="tx1"/>
                </a:solidFill>
                <a:latin typeface="+mn-lt"/>
                <a:ea typeface="+mn-ea"/>
                <a:cs typeface="+mn-cs"/>
              </a:rPr>
              <a:t>movement and remains viscerally opposed to what it views as illegitimate U.S. and Israeli</a:t>
            </a:r>
          </a:p>
          <a:p>
            <a:r>
              <a:rPr lang="en-US" sz="1200" b="0" i="0" u="none" strike="noStrike" kern="1200" baseline="0" dirty="0" smtClean="0">
                <a:solidFill>
                  <a:schemeClr val="tx1"/>
                </a:solidFill>
                <a:latin typeface="+mn-lt"/>
                <a:ea typeface="+mn-ea"/>
                <a:cs typeface="+mn-cs"/>
              </a:rPr>
              <a:t>intervention in Lebanese and regional affairs. It categorically refuses to recognize Israel’s right to</a:t>
            </a:r>
          </a:p>
          <a:p>
            <a:r>
              <a:rPr lang="en-US" sz="1200" b="0" i="0" u="none" strike="noStrike" kern="1200" baseline="0" dirty="0" smtClean="0">
                <a:solidFill>
                  <a:schemeClr val="tx1"/>
                </a:solidFill>
                <a:latin typeface="+mn-lt"/>
                <a:ea typeface="+mn-ea"/>
                <a:cs typeface="+mn-cs"/>
              </a:rPr>
              <a:t>exist and opposes all concluded and pending efforts to negotiate resolutions to Arab-Israeli</a:t>
            </a:r>
          </a:p>
          <a:p>
            <a:r>
              <a:rPr lang="en-US" sz="1200" b="0" i="0" u="none" strike="noStrike" kern="1200" baseline="0" dirty="0" smtClean="0">
                <a:solidFill>
                  <a:schemeClr val="tx1"/>
                </a:solidFill>
                <a:latin typeface="+mn-lt"/>
                <a:ea typeface="+mn-ea"/>
                <a:cs typeface="+mn-cs"/>
              </a:rPr>
              <a:t>disputes on the basis of mutual recognition, including the Israeli-Palestinian conflict.</a:t>
            </a:r>
            <a:endParaRPr lang="en-US" dirty="0"/>
          </a:p>
        </p:txBody>
      </p:sp>
      <p:sp>
        <p:nvSpPr>
          <p:cNvPr id="4" name="Slide Number Placeholder 3"/>
          <p:cNvSpPr>
            <a:spLocks noGrp="1"/>
          </p:cNvSpPr>
          <p:nvPr>
            <p:ph type="sldNum" sz="quarter" idx="10"/>
          </p:nvPr>
        </p:nvSpPr>
        <p:spPr/>
        <p:txBody>
          <a:bodyPr/>
          <a:lstStyle/>
          <a:p>
            <a:fld id="{704D659C-FEFA-45BD-A88D-114451CCBC2C}" type="slidenum">
              <a:rPr lang="en-US" smtClean="0"/>
              <a:t>23</a:t>
            </a:fld>
            <a:endParaRPr lang="en-US"/>
          </a:p>
        </p:txBody>
      </p:sp>
    </p:spTree>
    <p:extLst>
      <p:ext uri="{BB962C8B-B14F-4D97-AF65-F5344CB8AC3E}">
        <p14:creationId xmlns:p14="http://schemas.microsoft.com/office/powerpoint/2010/main" val="326635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18ED986-0803-48CA-A00D-0DA0E1767936}" type="datetimeFigureOut">
              <a:rPr lang="en-US" smtClean="0"/>
              <a:t>5/12/16</a:t>
            </a:fld>
            <a:endParaRPr lang="en-US"/>
          </a:p>
        </p:txBody>
      </p:sp>
      <p:sp>
        <p:nvSpPr>
          <p:cNvPr id="8" name="Slide Number Placeholder 7"/>
          <p:cNvSpPr>
            <a:spLocks noGrp="1"/>
          </p:cNvSpPr>
          <p:nvPr>
            <p:ph type="sldNum" sz="quarter" idx="11"/>
          </p:nvPr>
        </p:nvSpPr>
        <p:spPr/>
        <p:txBody>
          <a:bodyPr/>
          <a:lstStyle/>
          <a:p>
            <a:fld id="{BB4983C1-A0AC-426D-B371-39C1B306DB8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ED986-0803-48CA-A00D-0DA0E1767936}"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983C1-A0AC-426D-B371-39C1B306DB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ED986-0803-48CA-A00D-0DA0E1767936}"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983C1-A0AC-426D-B371-39C1B306DB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8ED986-0803-48CA-A00D-0DA0E1767936}"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983C1-A0AC-426D-B371-39C1B306DB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ED986-0803-48CA-A00D-0DA0E1767936}"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983C1-A0AC-426D-B371-39C1B306DB8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18ED986-0803-48CA-A00D-0DA0E1767936}"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983C1-A0AC-426D-B371-39C1B306DB8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18ED986-0803-48CA-A00D-0DA0E1767936}" type="datetimeFigureOut">
              <a:rPr lang="en-US" smtClean="0"/>
              <a:t>5/12/16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983C1-A0AC-426D-B371-39C1B306DB8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8ED986-0803-48CA-A00D-0DA0E1767936}" type="datetimeFigureOut">
              <a:rPr lang="en-US" smtClean="0"/>
              <a:t>5/12/16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983C1-A0AC-426D-B371-39C1B306DB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ED986-0803-48CA-A00D-0DA0E1767936}" type="datetimeFigureOut">
              <a:rPr lang="en-US" smtClean="0"/>
              <a:t>5/12/16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983C1-A0AC-426D-B371-39C1B306DB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ED986-0803-48CA-A00D-0DA0E1767936}"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983C1-A0AC-426D-B371-39C1B306DB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ED986-0803-48CA-A00D-0DA0E1767936}"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983C1-A0AC-426D-B371-39C1B306DB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18ED986-0803-48CA-A00D-0DA0E1767936}" type="datetimeFigureOut">
              <a:rPr lang="en-US" smtClean="0"/>
              <a:t>5/12/16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B4983C1-A0AC-426D-B371-39C1B306DB8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File:Mohammad_Mosaddeq,_Ahmadabad_1965.jpg" TargetMode="Externa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ntent.time.com/time/photogallery/0,29307,1872024_1826091,00.html" TargetMode="Externa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Iran-Contra Affair</a:t>
            </a:r>
            <a:endParaRPr lang="en-US" dirty="0"/>
          </a:p>
        </p:txBody>
      </p:sp>
    </p:spTree>
    <p:extLst>
      <p:ext uri="{BB962C8B-B14F-4D97-AF65-F5344CB8AC3E}">
        <p14:creationId xmlns:p14="http://schemas.microsoft.com/office/powerpoint/2010/main" val="2996004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err="1" smtClean="0">
                <a:effectLst/>
              </a:rPr>
              <a:t>Mossadegh</a:t>
            </a:r>
            <a:r>
              <a:rPr lang="en-US" dirty="0" smtClean="0">
                <a:effectLst/>
              </a:rPr>
              <a:t> </a:t>
            </a:r>
            <a:r>
              <a:rPr lang="en-US" dirty="0">
                <a:effectLst/>
              </a:rPr>
              <a:t>under house arrest in Ahmadabad</a:t>
            </a:r>
            <a:endParaRPr lang="en-US" dirty="0"/>
          </a:p>
        </p:txBody>
      </p:sp>
      <p:sp>
        <p:nvSpPr>
          <p:cNvPr id="3" name="Content Placeholder 2"/>
          <p:cNvSpPr>
            <a:spLocks noGrp="1"/>
          </p:cNvSpPr>
          <p:nvPr>
            <p:ph idx="1"/>
          </p:nvPr>
        </p:nvSpPr>
        <p:spPr>
          <a:xfrm>
            <a:off x="457200" y="2667000"/>
            <a:ext cx="4114800" cy="4525963"/>
          </a:xfrm>
        </p:spPr>
        <p:txBody>
          <a:bodyPr/>
          <a:lstStyle/>
          <a:p>
            <a:pPr marL="0" indent="0">
              <a:buNone/>
            </a:pPr>
            <a:r>
              <a:rPr lang="en-US" dirty="0" smtClean="0">
                <a:solidFill>
                  <a:schemeClr val="tx1"/>
                </a:solidFill>
              </a:rPr>
              <a:t>On December 21, </a:t>
            </a:r>
            <a:r>
              <a:rPr lang="en-US" dirty="0">
                <a:solidFill>
                  <a:schemeClr val="tx1"/>
                </a:solidFill>
              </a:rPr>
              <a:t>1953, he was sentenced to three years' solitary </a:t>
            </a:r>
            <a:r>
              <a:rPr lang="en-US" dirty="0" smtClean="0">
                <a:solidFill>
                  <a:schemeClr val="tx1"/>
                </a:solidFill>
              </a:rPr>
              <a:t>confinement </a:t>
            </a:r>
            <a:r>
              <a:rPr lang="en-US" dirty="0">
                <a:solidFill>
                  <a:schemeClr val="tx1"/>
                </a:solidFill>
              </a:rPr>
              <a:t>in a military </a:t>
            </a:r>
            <a:r>
              <a:rPr lang="en-US" dirty="0" smtClean="0">
                <a:solidFill>
                  <a:schemeClr val="tx1"/>
                </a:solidFill>
              </a:rPr>
              <a:t>prison.</a:t>
            </a:r>
            <a:endParaRPr lang="en-US" dirty="0">
              <a:solidFill>
                <a:schemeClr val="tx1"/>
              </a:solidFill>
            </a:endParaRPr>
          </a:p>
        </p:txBody>
      </p:sp>
      <p:pic>
        <p:nvPicPr>
          <p:cNvPr id="3074" name="Picture 2" descr="https://upload.wikimedia.org/wikipedia/commons/thumb/a/a1/Mohammad_Mosaddeq%2C_Ahmadabad_1965.jpg/170px-Mohammad_Mosaddeq%2C_Ahmadabad_1965.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2286000"/>
            <a:ext cx="270299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118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Absolute </a:t>
            </a:r>
            <a:r>
              <a:rPr lang="en-US" b="1" dirty="0" smtClean="0"/>
              <a:t>Monarch</a:t>
            </a:r>
            <a:endParaRPr lang="en-US" dirty="0"/>
          </a:p>
        </p:txBody>
      </p:sp>
      <p:sp>
        <p:nvSpPr>
          <p:cNvPr id="3" name="Content Placeholder 2"/>
          <p:cNvSpPr>
            <a:spLocks noGrp="1"/>
          </p:cNvSpPr>
          <p:nvPr>
            <p:ph idx="1"/>
          </p:nvPr>
        </p:nvSpPr>
        <p:spPr>
          <a:xfrm>
            <a:off x="457200" y="1905000"/>
            <a:ext cx="4876800" cy="4221163"/>
          </a:xfrm>
        </p:spPr>
        <p:txBody>
          <a:bodyPr>
            <a:normAutofit lnSpcReduction="10000"/>
          </a:bodyPr>
          <a:lstStyle/>
          <a:p>
            <a:pPr marL="0" indent="0">
              <a:buNone/>
            </a:pPr>
            <a:r>
              <a:rPr lang="en-US" dirty="0">
                <a:solidFill>
                  <a:srgbClr val="000000"/>
                </a:solidFill>
              </a:rPr>
              <a:t>T</a:t>
            </a:r>
            <a:r>
              <a:rPr lang="en-US" dirty="0" smtClean="0">
                <a:solidFill>
                  <a:srgbClr val="000000"/>
                </a:solidFill>
              </a:rPr>
              <a:t>he </a:t>
            </a:r>
            <a:r>
              <a:rPr lang="en-US" dirty="0">
                <a:solidFill>
                  <a:srgbClr val="000000"/>
                </a:solidFill>
              </a:rPr>
              <a:t>Shah used the revenues from </a:t>
            </a:r>
            <a:r>
              <a:rPr lang="en-US" dirty="0" smtClean="0">
                <a:solidFill>
                  <a:srgbClr val="000000"/>
                </a:solidFill>
              </a:rPr>
              <a:t>the </a:t>
            </a:r>
            <a:r>
              <a:rPr lang="en-US" dirty="0">
                <a:solidFill>
                  <a:srgbClr val="000000"/>
                </a:solidFill>
              </a:rPr>
              <a:t>agreement between Iran and Western oil companies to solidify his authority. </a:t>
            </a:r>
            <a:endParaRPr lang="en-US" dirty="0" smtClean="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Though </a:t>
            </a:r>
            <a:r>
              <a:rPr lang="en-US" dirty="0">
                <a:solidFill>
                  <a:srgbClr val="000000"/>
                </a:solidFill>
              </a:rPr>
              <a:t>he maintained t</a:t>
            </a:r>
            <a:r>
              <a:rPr lang="en-US" dirty="0" smtClean="0">
                <a:solidFill>
                  <a:srgbClr val="000000"/>
                </a:solidFill>
              </a:rPr>
              <a:t>he appearance of </a:t>
            </a:r>
            <a:r>
              <a:rPr lang="en-US" dirty="0">
                <a:solidFill>
                  <a:srgbClr val="000000"/>
                </a:solidFill>
              </a:rPr>
              <a:t>a constitutional monarchy, he </a:t>
            </a:r>
            <a:r>
              <a:rPr lang="en-US" dirty="0" smtClean="0">
                <a:solidFill>
                  <a:srgbClr val="000000"/>
                </a:solidFill>
              </a:rPr>
              <a:t>ruled with a hard fist, using his secret police and suppressing all </a:t>
            </a:r>
            <a:r>
              <a:rPr lang="en-US" dirty="0">
                <a:solidFill>
                  <a:srgbClr val="000000"/>
                </a:solidFill>
              </a:rPr>
              <a:t>forms of opposition.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2286000"/>
            <a:ext cx="33051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4002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2133600"/>
          </a:xfrm>
        </p:spPr>
        <p:txBody>
          <a:bodyPr/>
          <a:lstStyle/>
          <a:p>
            <a:r>
              <a:rPr lang="en-US" dirty="0" smtClean="0"/>
              <a:t>He crowned himself monarch of Iran in 1967</a:t>
            </a:r>
            <a:br>
              <a:rPr lang="en-US" dirty="0" smtClean="0"/>
            </a:br>
            <a:r>
              <a:rPr lang="en-US" dirty="0" smtClean="0"/>
              <a:t>in a lavish ceremony </a:t>
            </a:r>
            <a:endParaRPr lang="en-US" dirty="0"/>
          </a:p>
        </p:txBody>
      </p:sp>
      <p:pic>
        <p:nvPicPr>
          <p:cNvPr id="9220" name="Picture 4" descr="Rise and Fall of the Shah of Iran  exile and supreme power, Mohammad Reza Pahlavi iranian revolution Ayatollah Ruhollah Khomeini">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2819400"/>
            <a:ext cx="6858000" cy="340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402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1143000"/>
            <a:ext cx="5029200" cy="520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5600" y="453529"/>
            <a:ext cx="4505891" cy="461665"/>
          </a:xfrm>
          <a:prstGeom prst="rect">
            <a:avLst/>
          </a:prstGeom>
          <a:noFill/>
        </p:spPr>
        <p:txBody>
          <a:bodyPr wrap="square" rtlCol="0">
            <a:spAutoFit/>
          </a:bodyPr>
          <a:lstStyle/>
          <a:p>
            <a:r>
              <a:rPr lang="en-US" sz="2400" dirty="0" smtClean="0"/>
              <a:t>Opposition Views of the Shah</a:t>
            </a:r>
            <a:endParaRPr lang="en-US" sz="2400" dirty="0"/>
          </a:p>
        </p:txBody>
      </p:sp>
    </p:spTree>
    <p:extLst>
      <p:ext uri="{BB962C8B-B14F-4D97-AF65-F5344CB8AC3E}">
        <p14:creationId xmlns:p14="http://schemas.microsoft.com/office/powerpoint/2010/main" val="31567536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Iran Revolution 1979</a:t>
            </a:r>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en-US" dirty="0">
                <a:solidFill>
                  <a:srgbClr val="000000"/>
                </a:solidFill>
              </a:rPr>
              <a:t>By the 1970s, many Iranians were fed up with the Shah’s government</a:t>
            </a:r>
            <a:r>
              <a:rPr lang="en-US" dirty="0" smtClean="0">
                <a:solidFill>
                  <a:srgbClr val="000000"/>
                </a:solidFill>
              </a:rPr>
              <a:t>.</a:t>
            </a:r>
          </a:p>
          <a:p>
            <a:endParaRPr lang="en-US" dirty="0" smtClean="0">
              <a:solidFill>
                <a:srgbClr val="000000"/>
              </a:solidFill>
            </a:endParaRPr>
          </a:p>
          <a:p>
            <a:r>
              <a:rPr lang="en-US" dirty="0">
                <a:solidFill>
                  <a:srgbClr val="000000"/>
                </a:solidFill>
              </a:rPr>
              <a:t>In July 1979, the revolutionaries forced the Shah to disband his government and flee to Egypt. The Ayatollah installed a militant </a:t>
            </a:r>
            <a:r>
              <a:rPr lang="en-US" dirty="0" smtClean="0">
                <a:solidFill>
                  <a:srgbClr val="000000"/>
                </a:solidFill>
              </a:rPr>
              <a:t>Islamic </a:t>
            </a:r>
            <a:r>
              <a:rPr lang="en-US" dirty="0">
                <a:solidFill>
                  <a:srgbClr val="000000"/>
                </a:solidFill>
              </a:rPr>
              <a:t>government in its place</a:t>
            </a:r>
            <a:r>
              <a:rPr lang="en-US" dirty="0" smtClean="0">
                <a:solidFill>
                  <a:srgbClr val="000000"/>
                </a:solidFill>
              </a:rPr>
              <a:t>.</a:t>
            </a:r>
          </a:p>
          <a:p>
            <a:endParaRPr lang="en-US" dirty="0" smtClean="0">
              <a:solidFill>
                <a:srgbClr val="000000"/>
              </a:solidFill>
            </a:endParaRPr>
          </a:p>
          <a:p>
            <a:r>
              <a:rPr lang="en-US" dirty="0" smtClean="0">
                <a:solidFill>
                  <a:srgbClr val="000000"/>
                </a:solidFill>
              </a:rPr>
              <a:t>In </a:t>
            </a:r>
            <a:r>
              <a:rPr lang="en-US" dirty="0">
                <a:solidFill>
                  <a:srgbClr val="000000"/>
                </a:solidFill>
              </a:rPr>
              <a:t>October </a:t>
            </a:r>
            <a:r>
              <a:rPr lang="en-US" dirty="0" smtClean="0">
                <a:solidFill>
                  <a:srgbClr val="000000"/>
                </a:solidFill>
              </a:rPr>
              <a:t>1979, </a:t>
            </a:r>
            <a:r>
              <a:rPr lang="en-US" dirty="0">
                <a:solidFill>
                  <a:srgbClr val="000000"/>
                </a:solidFill>
              </a:rPr>
              <a:t>President Carter agreed to allow the exiled leader to enter the U.S. for treatment of an advanced malignant lymphoma</a:t>
            </a:r>
            <a:r>
              <a:rPr lang="en-US" dirty="0" smtClean="0">
                <a:solidFill>
                  <a:srgbClr val="000000"/>
                </a:solidFill>
              </a:rPr>
              <a:t>.</a:t>
            </a:r>
          </a:p>
          <a:p>
            <a:endParaRPr lang="en-US" dirty="0"/>
          </a:p>
        </p:txBody>
      </p:sp>
    </p:spTree>
    <p:extLst>
      <p:ext uri="{BB962C8B-B14F-4D97-AF65-F5344CB8AC3E}">
        <p14:creationId xmlns:p14="http://schemas.microsoft.com/office/powerpoint/2010/main" val="3334022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8229600" cy="1524000"/>
          </a:xfrm>
        </p:spPr>
        <p:txBody>
          <a:bodyPr/>
          <a:lstStyle/>
          <a:p>
            <a:r>
              <a:rPr lang="en-US" dirty="0">
                <a:solidFill>
                  <a:srgbClr val="000000"/>
                </a:solidFill>
              </a:rPr>
              <a:t>On November 4, 1979, a group of Iranian students stormed the U.S. Embassy in </a:t>
            </a:r>
            <a:r>
              <a:rPr lang="en-US" dirty="0" smtClean="0">
                <a:solidFill>
                  <a:srgbClr val="000000"/>
                </a:solidFill>
              </a:rPr>
              <a:t>Tehran</a:t>
            </a:r>
            <a:r>
              <a:rPr lang="en-US" dirty="0">
                <a:solidFill>
                  <a:srgbClr val="000000"/>
                </a:solidFill>
              </a:rPr>
              <a:t> </a:t>
            </a:r>
            <a:r>
              <a:rPr lang="en-US" dirty="0" smtClean="0">
                <a:solidFill>
                  <a:srgbClr val="000000"/>
                </a:solidFill>
              </a:rPr>
              <a:t>taking </a:t>
            </a:r>
            <a:r>
              <a:rPr lang="en-US" dirty="0">
                <a:solidFill>
                  <a:srgbClr val="000000"/>
                </a:solidFill>
              </a:rPr>
              <a:t>more than 60 American hostages. </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2209800"/>
            <a:ext cx="521772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4922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assets.nydailynews.com/polopoly_fs/1.2476567.1451014736!/img/httpImage/image.jpg_gen/derivatives/article_635/iran-hostages-reax.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533400"/>
            <a:ext cx="5257800" cy="4562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2819400"/>
            <a:ext cx="3976255" cy="342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5215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00200"/>
          </a:xfrm>
        </p:spPr>
        <p:txBody>
          <a:bodyPr/>
          <a:lstStyle/>
          <a:p>
            <a:r>
              <a:rPr lang="en-US" sz="4800" dirty="0" smtClean="0"/>
              <a:t>Embargo placed on Iran 1979</a:t>
            </a:r>
            <a:endParaRPr lang="en-US" sz="4800" dirty="0"/>
          </a:p>
        </p:txBody>
      </p:sp>
      <p:sp>
        <p:nvSpPr>
          <p:cNvPr id="3" name="Content Placeholder 2"/>
          <p:cNvSpPr>
            <a:spLocks noGrp="1"/>
          </p:cNvSpPr>
          <p:nvPr>
            <p:ph idx="1"/>
          </p:nvPr>
        </p:nvSpPr>
        <p:spPr>
          <a:xfrm>
            <a:off x="4419600" y="1600200"/>
            <a:ext cx="4267200" cy="4525963"/>
          </a:xfrm>
        </p:spPr>
        <p:txBody>
          <a:bodyPr>
            <a:normAutofit/>
          </a:bodyPr>
          <a:lstStyle/>
          <a:p>
            <a:pPr marL="0" indent="0">
              <a:buNone/>
            </a:pPr>
            <a:r>
              <a:rPr lang="en-US" b="1" dirty="0" smtClean="0">
                <a:solidFill>
                  <a:schemeClr val="tx1"/>
                </a:solidFill>
              </a:rPr>
              <a:t>As a result:</a:t>
            </a:r>
          </a:p>
          <a:p>
            <a:pPr marL="0" indent="0">
              <a:buNone/>
            </a:pPr>
            <a:endParaRPr lang="en-US" b="1" dirty="0">
              <a:solidFill>
                <a:srgbClr val="000000"/>
              </a:solidFill>
            </a:endParaRPr>
          </a:p>
          <a:p>
            <a:r>
              <a:rPr lang="en-US" sz="2200" dirty="0">
                <a:solidFill>
                  <a:srgbClr val="000000"/>
                </a:solidFill>
              </a:rPr>
              <a:t>The United States </a:t>
            </a:r>
            <a:r>
              <a:rPr lang="en-US" sz="2200" dirty="0" smtClean="0">
                <a:solidFill>
                  <a:srgbClr val="000000"/>
                </a:solidFill>
              </a:rPr>
              <a:t>imposed </a:t>
            </a:r>
            <a:r>
              <a:rPr lang="en-US" sz="2200" dirty="0">
                <a:solidFill>
                  <a:srgbClr val="000000"/>
                </a:solidFill>
              </a:rPr>
              <a:t>restrictions on </a:t>
            </a:r>
            <a:r>
              <a:rPr lang="en-US" sz="2200" dirty="0" smtClean="0">
                <a:solidFill>
                  <a:srgbClr val="000000"/>
                </a:solidFill>
              </a:rPr>
              <a:t>Iran under </a:t>
            </a:r>
            <a:r>
              <a:rPr lang="en-US" sz="2200" dirty="0">
                <a:solidFill>
                  <a:srgbClr val="000000"/>
                </a:solidFill>
              </a:rPr>
              <a:t>various legal </a:t>
            </a:r>
            <a:r>
              <a:rPr lang="en-US" sz="2200" dirty="0" smtClean="0">
                <a:solidFill>
                  <a:srgbClr val="000000"/>
                </a:solidFill>
              </a:rPr>
              <a:t>authorities </a:t>
            </a:r>
            <a:r>
              <a:rPr lang="en-US" sz="2200" dirty="0">
                <a:solidFill>
                  <a:srgbClr val="000000"/>
                </a:solidFill>
              </a:rPr>
              <a:t>following the seizure of the U.S. Embassy </a:t>
            </a:r>
            <a:r>
              <a:rPr lang="en-US" sz="2200" dirty="0" smtClean="0">
                <a:solidFill>
                  <a:srgbClr val="000000"/>
                </a:solidFill>
              </a:rPr>
              <a:t>in Tehran</a:t>
            </a:r>
            <a:r>
              <a:rPr lang="en-US" sz="2200" dirty="0">
                <a:solidFill>
                  <a:srgbClr val="000000"/>
                </a:solidFill>
              </a:rPr>
              <a:t>,</a:t>
            </a:r>
            <a:r>
              <a:rPr lang="en-US" sz="2200" dirty="0" smtClean="0">
                <a:solidFill>
                  <a:srgbClr val="000000"/>
                </a:solidFill>
              </a:rPr>
              <a:t> </a:t>
            </a:r>
            <a:r>
              <a:rPr lang="en-US" sz="2200" dirty="0">
                <a:solidFill>
                  <a:srgbClr val="000000"/>
                </a:solidFill>
              </a:rPr>
              <a:t>the capital of </a:t>
            </a:r>
            <a:r>
              <a:rPr lang="en-US" sz="2200" dirty="0" smtClean="0">
                <a:solidFill>
                  <a:srgbClr val="000000"/>
                </a:solidFill>
              </a:rPr>
              <a:t>Iran.</a:t>
            </a:r>
          </a:p>
          <a:p>
            <a:pPr marL="0" indent="0">
              <a:buNone/>
            </a:pPr>
            <a:endParaRPr lang="en-US" sz="2200" dirty="0" smtClean="0">
              <a:solidFill>
                <a:srgbClr val="000000"/>
              </a:solidFill>
            </a:endParaRPr>
          </a:p>
          <a:p>
            <a:r>
              <a:rPr lang="en-US" sz="2200" dirty="0">
                <a:solidFill>
                  <a:srgbClr val="000000"/>
                </a:solidFill>
              </a:rPr>
              <a:t>United States imposed </a:t>
            </a:r>
            <a:r>
              <a:rPr lang="en-US" sz="2200" dirty="0" smtClean="0">
                <a:solidFill>
                  <a:srgbClr val="000000"/>
                </a:solidFill>
              </a:rPr>
              <a:t>economic </a:t>
            </a:r>
            <a:r>
              <a:rPr lang="en-US" sz="2200" dirty="0">
                <a:solidFill>
                  <a:srgbClr val="000000"/>
                </a:solidFill>
              </a:rPr>
              <a:t>sanctions against </a:t>
            </a:r>
            <a:r>
              <a:rPr lang="en-US" sz="2200" dirty="0" smtClean="0">
                <a:solidFill>
                  <a:srgbClr val="000000"/>
                </a:solidFill>
              </a:rPr>
              <a:t>Iran. (embargo)</a:t>
            </a:r>
            <a:endParaRPr lang="en-US" sz="2200" dirty="0">
              <a:solidFill>
                <a:srgbClr val="000000"/>
              </a:solidFill>
            </a:endParaRPr>
          </a:p>
        </p:txBody>
      </p:sp>
      <p:pic>
        <p:nvPicPr>
          <p:cNvPr id="1028" name="Picture 4" descr="Iranian Revolution in Shahyad Squar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1905000"/>
            <a:ext cx="2362200" cy="21971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ran-sanctions-e142873528726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4267200"/>
            <a:ext cx="3025759" cy="1892300"/>
          </a:xfrm>
          <a:prstGeom prst="rect">
            <a:avLst/>
          </a:prstGeom>
        </p:spPr>
      </p:pic>
    </p:spTree>
    <p:extLst>
      <p:ext uri="{BB962C8B-B14F-4D97-AF65-F5344CB8AC3E}">
        <p14:creationId xmlns:p14="http://schemas.microsoft.com/office/powerpoint/2010/main" val="29424203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Hostages release</a:t>
            </a:r>
            <a:endParaRPr lang="en-US" dirty="0"/>
          </a:p>
        </p:txBody>
      </p:sp>
      <p:sp>
        <p:nvSpPr>
          <p:cNvPr id="3" name="Content Placeholder 2"/>
          <p:cNvSpPr>
            <a:spLocks noGrp="1"/>
          </p:cNvSpPr>
          <p:nvPr>
            <p:ph idx="1"/>
          </p:nvPr>
        </p:nvSpPr>
        <p:spPr>
          <a:xfrm>
            <a:off x="457200" y="1600200"/>
            <a:ext cx="5181600" cy="4525963"/>
          </a:xfrm>
        </p:spPr>
        <p:txBody>
          <a:bodyPr>
            <a:normAutofit fontScale="85000" lnSpcReduction="10000"/>
          </a:bodyPr>
          <a:lstStyle/>
          <a:p>
            <a:r>
              <a:rPr lang="en-US" dirty="0">
                <a:solidFill>
                  <a:srgbClr val="000000"/>
                </a:solidFill>
              </a:rPr>
              <a:t>The constant media coverage of the hostage crisis in the U.S. served as a demoralizing backdrop for the 1980 presidential race. </a:t>
            </a:r>
            <a:endParaRPr lang="en-US" dirty="0" smtClean="0">
              <a:solidFill>
                <a:srgbClr val="000000"/>
              </a:solidFill>
            </a:endParaRPr>
          </a:p>
          <a:p>
            <a:endParaRPr lang="en-US" dirty="0">
              <a:solidFill>
                <a:srgbClr val="000000"/>
              </a:solidFill>
            </a:endParaRPr>
          </a:p>
          <a:p>
            <a:r>
              <a:rPr lang="en-US" dirty="0" smtClean="0">
                <a:solidFill>
                  <a:srgbClr val="000000"/>
                </a:solidFill>
              </a:rPr>
              <a:t>President </a:t>
            </a:r>
            <a:r>
              <a:rPr lang="en-US" dirty="0">
                <a:solidFill>
                  <a:srgbClr val="000000"/>
                </a:solidFill>
              </a:rPr>
              <a:t>Carter’s inability to resolve the problem made him look like a weak and ineffectual leader. At the same time, his intense focus on bringing the hostages home kept him away from the campaign trail</a:t>
            </a:r>
            <a:r>
              <a:rPr lang="en-US" dirty="0" smtClean="0">
                <a:solidFill>
                  <a:srgbClr val="000000"/>
                </a:solidFill>
              </a:rPr>
              <a:t>.</a:t>
            </a:r>
          </a:p>
          <a:p>
            <a:pPr marL="0" indent="0">
              <a:buNone/>
            </a:pPr>
            <a:endParaRPr lang="en-US" dirty="0" smtClean="0">
              <a:solidFill>
                <a:srgbClr val="000000"/>
              </a:solidFill>
            </a:endParaRPr>
          </a:p>
          <a:p>
            <a:r>
              <a:rPr lang="en-US" dirty="0" smtClean="0">
                <a:solidFill>
                  <a:srgbClr val="000000"/>
                </a:solidFill>
              </a:rPr>
              <a:t>Hostages were releases after 444 days just prior to Ronald Reagans inauguration in 1981.  </a:t>
            </a:r>
            <a:endParaRPr lang="en-US" dirty="0">
              <a:solidFill>
                <a:srgbClr val="000000"/>
              </a:solidFill>
            </a:endParaRPr>
          </a:p>
        </p:txBody>
      </p:sp>
      <p:pic>
        <p:nvPicPr>
          <p:cNvPr id="5" name="Picture 4" descr="JimmyCarterPortrait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91200" y="1676400"/>
            <a:ext cx="3142733" cy="3860800"/>
          </a:xfrm>
          <a:prstGeom prst="rect">
            <a:avLst/>
          </a:prstGeom>
        </p:spPr>
      </p:pic>
    </p:spTree>
    <p:extLst>
      <p:ext uri="{BB962C8B-B14F-4D97-AF65-F5344CB8AC3E}">
        <p14:creationId xmlns:p14="http://schemas.microsoft.com/office/powerpoint/2010/main" val="6022463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1"/>
            <a:ext cx="7620000" cy="2286000"/>
          </a:xfrm>
        </p:spPr>
        <p:txBody>
          <a:bodyPr>
            <a:normAutofit/>
          </a:bodyPr>
          <a:lstStyle/>
          <a:p>
            <a:pPr marL="0" indent="0">
              <a:buNone/>
            </a:pPr>
            <a:r>
              <a:rPr lang="en-US" dirty="0">
                <a:solidFill>
                  <a:srgbClr val="000000"/>
                </a:solidFill>
              </a:rPr>
              <a:t>In the early 1970s, tension along the Israel-Lebanon border </a:t>
            </a:r>
            <a:r>
              <a:rPr lang="en-US" dirty="0" smtClean="0">
                <a:solidFill>
                  <a:srgbClr val="000000"/>
                </a:solidFill>
              </a:rPr>
              <a:t>increased </a:t>
            </a:r>
            <a:r>
              <a:rPr lang="en-US" dirty="0">
                <a:solidFill>
                  <a:srgbClr val="000000"/>
                </a:solidFill>
              </a:rPr>
              <a:t>especially after the relocation of </a:t>
            </a:r>
            <a:r>
              <a:rPr lang="en-US" dirty="0" smtClean="0">
                <a:solidFill>
                  <a:srgbClr val="000000"/>
                </a:solidFill>
              </a:rPr>
              <a:t>armed Palestinian </a:t>
            </a:r>
            <a:r>
              <a:rPr lang="en-US" dirty="0">
                <a:solidFill>
                  <a:srgbClr val="000000"/>
                </a:solidFill>
              </a:rPr>
              <a:t>elements </a:t>
            </a:r>
            <a:r>
              <a:rPr lang="en-US" dirty="0" smtClean="0">
                <a:solidFill>
                  <a:srgbClr val="000000"/>
                </a:solidFill>
              </a:rPr>
              <a:t>to </a:t>
            </a:r>
            <a:r>
              <a:rPr lang="en-US" dirty="0">
                <a:solidFill>
                  <a:srgbClr val="000000"/>
                </a:solidFill>
              </a:rPr>
              <a:t>Lebanon</a:t>
            </a:r>
            <a:r>
              <a:rPr lang="en-US" dirty="0" smtClean="0">
                <a:solidFill>
                  <a:srgbClr val="000000"/>
                </a:solidFill>
              </a:rPr>
              <a:t>.</a:t>
            </a:r>
          </a:p>
          <a:p>
            <a:pPr marL="0" indent="0">
              <a:buNone/>
            </a:pPr>
            <a:endParaRPr 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2514600"/>
            <a:ext cx="4892216"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608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990600"/>
            <a:ext cx="805695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320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914400"/>
            <a:ext cx="7239000" cy="4823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5943600"/>
            <a:ext cx="6705600" cy="646331"/>
          </a:xfrm>
          <a:prstGeom prst="rect">
            <a:avLst/>
          </a:prstGeom>
        </p:spPr>
        <p:txBody>
          <a:bodyPr wrap="square">
            <a:spAutoFit/>
          </a:bodyPr>
          <a:lstStyle/>
          <a:p>
            <a:r>
              <a:rPr lang="en-US" dirty="0"/>
              <a:t>Palestine Liberation Organization (PLO) </a:t>
            </a:r>
            <a:r>
              <a:rPr lang="en-US" dirty="0" smtClean="0"/>
              <a:t>wanted their land back from Israel.  PLO leadership took refuge in Lebanon.  </a:t>
            </a:r>
            <a:endParaRPr lang="en-US" dirty="0"/>
          </a:p>
        </p:txBody>
      </p:sp>
      <p:sp>
        <p:nvSpPr>
          <p:cNvPr id="5" name="Right Arrow 4"/>
          <p:cNvSpPr/>
          <p:nvPr/>
        </p:nvSpPr>
        <p:spPr>
          <a:xfrm rot="17338747">
            <a:off x="7246608" y="1344818"/>
            <a:ext cx="1828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99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PLO attacks Israel</a:t>
            </a:r>
            <a:endParaRPr lang="en-US" dirty="0"/>
          </a:p>
        </p:txBody>
      </p:sp>
      <p:sp>
        <p:nvSpPr>
          <p:cNvPr id="3" name="Content Placeholder 2"/>
          <p:cNvSpPr>
            <a:spLocks noGrp="1"/>
          </p:cNvSpPr>
          <p:nvPr>
            <p:ph idx="1"/>
          </p:nvPr>
        </p:nvSpPr>
        <p:spPr>
          <a:xfrm>
            <a:off x="533400" y="1676400"/>
            <a:ext cx="4191000" cy="4525963"/>
          </a:xfrm>
        </p:spPr>
        <p:txBody>
          <a:bodyPr>
            <a:normAutofit/>
          </a:bodyPr>
          <a:lstStyle/>
          <a:p>
            <a:r>
              <a:rPr lang="en-US" sz="2200" dirty="0">
                <a:solidFill>
                  <a:schemeClr val="tx1"/>
                </a:solidFill>
              </a:rPr>
              <a:t>On </a:t>
            </a:r>
            <a:r>
              <a:rPr lang="en-US" sz="2200" dirty="0" smtClean="0">
                <a:solidFill>
                  <a:schemeClr val="tx1"/>
                </a:solidFill>
              </a:rPr>
              <a:t>March 11, </a:t>
            </a:r>
            <a:r>
              <a:rPr lang="en-US" sz="2200" dirty="0">
                <a:solidFill>
                  <a:schemeClr val="tx1"/>
                </a:solidFill>
              </a:rPr>
              <a:t>1978, </a:t>
            </a:r>
            <a:r>
              <a:rPr lang="en-US" sz="2200" dirty="0" smtClean="0">
                <a:solidFill>
                  <a:schemeClr val="tx1"/>
                </a:solidFill>
              </a:rPr>
              <a:t>an attack </a:t>
            </a:r>
            <a:r>
              <a:rPr lang="en-US" sz="2200" dirty="0">
                <a:solidFill>
                  <a:schemeClr val="tx1"/>
                </a:solidFill>
              </a:rPr>
              <a:t>in Israel resulted in many dead and </a:t>
            </a:r>
            <a:r>
              <a:rPr lang="en-US" sz="2200" dirty="0" smtClean="0">
                <a:solidFill>
                  <a:schemeClr val="tx1"/>
                </a:solidFill>
              </a:rPr>
              <a:t>wounded; </a:t>
            </a:r>
            <a:r>
              <a:rPr lang="en-US" sz="2200" dirty="0">
                <a:solidFill>
                  <a:schemeClr val="tx1"/>
                </a:solidFill>
              </a:rPr>
              <a:t>the Palestine Liberation Organization (PLO) claimed responsibility for that raid. </a:t>
            </a:r>
            <a:endParaRPr lang="en-US" sz="2200" dirty="0" smtClean="0">
              <a:solidFill>
                <a:schemeClr val="tx1"/>
              </a:solidFill>
            </a:endParaRPr>
          </a:p>
          <a:p>
            <a:pPr marL="0" indent="0">
              <a:buNone/>
            </a:pPr>
            <a:endParaRPr lang="en-US" sz="2200" dirty="0">
              <a:solidFill>
                <a:schemeClr val="tx1"/>
              </a:solidFill>
            </a:endParaRPr>
          </a:p>
          <a:p>
            <a:pPr marL="0" indent="0">
              <a:buNone/>
            </a:pPr>
            <a:endParaRPr lang="en-US" sz="2200" dirty="0" smtClean="0">
              <a:solidFill>
                <a:schemeClr val="tx1"/>
              </a:solidFill>
            </a:endParaRPr>
          </a:p>
          <a:p>
            <a:pPr marL="0" indent="0">
              <a:buNone/>
            </a:pPr>
            <a:endParaRPr lang="en-US" sz="2200" dirty="0">
              <a:solidFill>
                <a:schemeClr val="tx1"/>
              </a:solidFill>
            </a:endParaRPr>
          </a:p>
          <a:p>
            <a:pPr marL="0" indent="0">
              <a:buNone/>
            </a:pPr>
            <a:endParaRPr 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91200" y="4267200"/>
            <a:ext cx="2590799" cy="177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5486400"/>
            <a:ext cx="5257800" cy="646331"/>
          </a:xfrm>
          <a:prstGeom prst="rect">
            <a:avLst/>
          </a:prstGeom>
        </p:spPr>
        <p:txBody>
          <a:bodyPr wrap="square">
            <a:spAutoFit/>
          </a:bodyPr>
          <a:lstStyle/>
          <a:p>
            <a:pPr algn="ctr"/>
            <a:r>
              <a:rPr lang="en-US" b="1" dirty="0" smtClean="0">
                <a:solidFill>
                  <a:srgbClr val="FF0000"/>
                </a:solidFill>
              </a:rPr>
              <a:t>Leader of the Palestine </a:t>
            </a:r>
            <a:r>
              <a:rPr lang="en-US" b="1" dirty="0">
                <a:solidFill>
                  <a:srgbClr val="FF0000"/>
                </a:solidFill>
              </a:rPr>
              <a:t>Liberation Organization </a:t>
            </a:r>
            <a:r>
              <a:rPr lang="en-US" b="1" dirty="0" smtClean="0">
                <a:solidFill>
                  <a:srgbClr val="FF0000"/>
                </a:solidFill>
              </a:rPr>
              <a:t>Yasser Arafat</a:t>
            </a:r>
            <a:endParaRPr lang="en-US" b="1" dirty="0">
              <a:solidFill>
                <a:srgbClr val="FF0000"/>
              </a:solidFill>
            </a:endParaRPr>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0600" y="1524000"/>
            <a:ext cx="3980665" cy="2546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777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Israel invades Lebanon</a:t>
            </a:r>
            <a:endParaRPr lang="en-US" dirty="0"/>
          </a:p>
        </p:txBody>
      </p:sp>
      <p:sp>
        <p:nvSpPr>
          <p:cNvPr id="3" name="Content Placeholder 2"/>
          <p:cNvSpPr>
            <a:spLocks noGrp="1"/>
          </p:cNvSpPr>
          <p:nvPr>
            <p:ph idx="1"/>
          </p:nvPr>
        </p:nvSpPr>
        <p:spPr>
          <a:xfrm>
            <a:off x="533400" y="1676400"/>
            <a:ext cx="4191000" cy="4525963"/>
          </a:xfrm>
        </p:spPr>
        <p:txBody>
          <a:bodyPr>
            <a:normAutofit/>
          </a:bodyPr>
          <a:lstStyle/>
          <a:p>
            <a:pPr marL="0" indent="0">
              <a:buNone/>
            </a:pPr>
            <a:endParaRPr lang="en-US" sz="2200" dirty="0">
              <a:solidFill>
                <a:schemeClr val="tx1"/>
              </a:solidFill>
            </a:endParaRPr>
          </a:p>
          <a:p>
            <a:pPr marL="0" indent="0">
              <a:buNone/>
            </a:pPr>
            <a:endParaRPr lang="en-US" sz="2200" dirty="0" smtClean="0">
              <a:solidFill>
                <a:schemeClr val="tx1"/>
              </a:solidFill>
            </a:endParaRPr>
          </a:p>
          <a:p>
            <a:pPr marL="0" indent="0">
              <a:buNone/>
            </a:pPr>
            <a:endParaRPr lang="en-US" sz="2200" dirty="0">
              <a:solidFill>
                <a:schemeClr val="tx1"/>
              </a:solidFill>
            </a:endParaRPr>
          </a:p>
          <a:p>
            <a:r>
              <a:rPr lang="en-US" sz="2200" dirty="0" smtClean="0">
                <a:solidFill>
                  <a:schemeClr val="tx1"/>
                </a:solidFill>
              </a:rPr>
              <a:t>In </a:t>
            </a:r>
            <a:r>
              <a:rPr lang="en-US" sz="2200" dirty="0">
                <a:solidFill>
                  <a:schemeClr val="tx1"/>
                </a:solidFill>
              </a:rPr>
              <a:t>response, </a:t>
            </a:r>
            <a:r>
              <a:rPr lang="en-US" sz="2200" b="1" dirty="0">
                <a:solidFill>
                  <a:schemeClr val="tx1"/>
                </a:solidFill>
              </a:rPr>
              <a:t>Israeli forces invaded Lebanon </a:t>
            </a:r>
            <a:r>
              <a:rPr lang="en-US" sz="2200" dirty="0">
                <a:solidFill>
                  <a:schemeClr val="tx1"/>
                </a:solidFill>
              </a:rPr>
              <a:t>on the </a:t>
            </a:r>
            <a:r>
              <a:rPr lang="en-US" sz="2200" dirty="0" smtClean="0">
                <a:solidFill>
                  <a:schemeClr val="tx1"/>
                </a:solidFill>
              </a:rPr>
              <a:t>nights </a:t>
            </a:r>
            <a:r>
              <a:rPr lang="en-US" sz="2200" dirty="0">
                <a:solidFill>
                  <a:schemeClr val="tx1"/>
                </a:solidFill>
              </a:rPr>
              <a:t>of March 14 &amp; </a:t>
            </a:r>
            <a:r>
              <a:rPr lang="en-US" sz="2200" dirty="0" smtClean="0">
                <a:solidFill>
                  <a:schemeClr val="tx1"/>
                </a:solidFill>
              </a:rPr>
              <a:t>15, 1978</a:t>
            </a:r>
            <a:r>
              <a:rPr lang="en-US" sz="2200" dirty="0">
                <a:solidFill>
                  <a:schemeClr val="tx1"/>
                </a:solidFill>
              </a:rPr>
              <a:t>, and in a few days occupied the entire southern part of the country. </a:t>
            </a:r>
          </a:p>
          <a:p>
            <a:pPr marL="0" indent="0">
              <a:buNone/>
            </a:pPr>
            <a:endParaRPr lang="en-US" dirty="0" smtClean="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1752600"/>
            <a:ext cx="345281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1277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 hostages taking by Lebanese Government  </a:t>
            </a:r>
            <a:endParaRPr lang="en-US" dirty="0"/>
          </a:p>
        </p:txBody>
      </p:sp>
      <p:sp>
        <p:nvSpPr>
          <p:cNvPr id="3" name="Content Placeholder 2"/>
          <p:cNvSpPr>
            <a:spLocks noGrp="1"/>
          </p:cNvSpPr>
          <p:nvPr>
            <p:ph idx="1"/>
          </p:nvPr>
        </p:nvSpPr>
        <p:spPr>
          <a:xfrm>
            <a:off x="3657600" y="1981200"/>
            <a:ext cx="5105400" cy="4053681"/>
          </a:xfrm>
        </p:spPr>
        <p:txBody>
          <a:bodyPr/>
          <a:lstStyle/>
          <a:p>
            <a:pPr marL="0" indent="0">
              <a:buNone/>
            </a:pPr>
            <a:r>
              <a:rPr lang="en-US" dirty="0">
                <a:solidFill>
                  <a:schemeClr val="tx1"/>
                </a:solidFill>
              </a:rPr>
              <a:t>Those taking responsibility for the kidnapping used different names, but the testimony of former hostages indicates that almost all the kidnappings were done by a single group of about a dozen </a:t>
            </a:r>
            <a:r>
              <a:rPr lang="en-US" dirty="0" smtClean="0">
                <a:solidFill>
                  <a:schemeClr val="tx1"/>
                </a:solidFill>
              </a:rPr>
              <a:t>men </a:t>
            </a:r>
            <a:r>
              <a:rPr lang="en-US" dirty="0">
                <a:solidFill>
                  <a:schemeClr val="tx1"/>
                </a:solidFill>
              </a:rPr>
              <a:t>coming from various clans within the Hezbollah organization</a:t>
            </a:r>
          </a:p>
        </p:txBody>
      </p:sp>
      <p:pic>
        <p:nvPicPr>
          <p:cNvPr id="16388" name="Picture 4" descr="Two American hostag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2362200"/>
            <a:ext cx="2736273" cy="32151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11927" y="5791200"/>
            <a:ext cx="4572000" cy="646331"/>
          </a:xfrm>
          <a:prstGeom prst="rect">
            <a:avLst/>
          </a:prstGeom>
        </p:spPr>
        <p:txBody>
          <a:bodyPr>
            <a:spAutoFit/>
          </a:bodyPr>
          <a:lstStyle/>
          <a:p>
            <a:r>
              <a:rPr lang="en-US" dirty="0"/>
              <a:t>Hezbollah </a:t>
            </a:r>
            <a:r>
              <a:rPr lang="en-US" dirty="0" smtClean="0"/>
              <a:t> is the Shi'a  Islamist militant group </a:t>
            </a:r>
            <a:r>
              <a:rPr lang="en-US" dirty="0"/>
              <a:t>and political party based in </a:t>
            </a:r>
            <a:r>
              <a:rPr lang="en-US" dirty="0" smtClean="0"/>
              <a:t>Lebanon </a:t>
            </a:r>
            <a:endParaRPr lang="en-US" dirty="0"/>
          </a:p>
        </p:txBody>
      </p:sp>
    </p:spTree>
    <p:extLst>
      <p:ext uri="{BB962C8B-B14F-4D97-AF65-F5344CB8AC3E}">
        <p14:creationId xmlns:p14="http://schemas.microsoft.com/office/powerpoint/2010/main" val="11531712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img.timeinc.net/time/magazine/archive/covers/1989/1101890814_4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762000"/>
            <a:ext cx="4269408" cy="562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8631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609600"/>
            <a:ext cx="785812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6896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838200"/>
            <a:ext cx="6429700" cy="496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8923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Iran and Lebanon</a:t>
            </a:r>
            <a:br>
              <a:rPr lang="en-US" dirty="0" smtClean="0"/>
            </a:br>
            <a:r>
              <a:rPr lang="en-US" dirty="0" smtClean="0"/>
              <a:t>Mutual nations</a:t>
            </a:r>
            <a:endParaRPr lang="en-US" dirty="0"/>
          </a:p>
        </p:txBody>
      </p:sp>
      <p:sp>
        <p:nvSpPr>
          <p:cNvPr id="3" name="Content Placeholder 2"/>
          <p:cNvSpPr>
            <a:spLocks noGrp="1"/>
          </p:cNvSpPr>
          <p:nvPr>
            <p:ph idx="1"/>
          </p:nvPr>
        </p:nvSpPr>
        <p:spPr>
          <a:xfrm>
            <a:off x="457200" y="1805564"/>
            <a:ext cx="2971800" cy="4525963"/>
          </a:xfrm>
        </p:spPr>
        <p:txBody>
          <a:bodyPr/>
          <a:lstStyle/>
          <a:p>
            <a:pPr marL="0" indent="0">
              <a:buNone/>
            </a:pPr>
            <a:r>
              <a:rPr lang="en-US" b="1" dirty="0">
                <a:solidFill>
                  <a:schemeClr val="tx1"/>
                </a:solidFill>
              </a:rPr>
              <a:t>Since </a:t>
            </a:r>
            <a:r>
              <a:rPr lang="en-US" b="1" dirty="0" smtClean="0">
                <a:solidFill>
                  <a:schemeClr val="tx1"/>
                </a:solidFill>
              </a:rPr>
              <a:t>the </a:t>
            </a:r>
            <a:r>
              <a:rPr lang="en-US" b="1" dirty="0">
                <a:solidFill>
                  <a:schemeClr val="tx1"/>
                </a:solidFill>
              </a:rPr>
              <a:t>Hezbollah </a:t>
            </a:r>
            <a:r>
              <a:rPr lang="en-US" b="1" dirty="0" smtClean="0">
                <a:solidFill>
                  <a:schemeClr val="tx1"/>
                </a:solidFill>
              </a:rPr>
              <a:t> party was </a:t>
            </a:r>
            <a:r>
              <a:rPr lang="en-US" b="1" dirty="0">
                <a:solidFill>
                  <a:schemeClr val="tx1"/>
                </a:solidFill>
              </a:rPr>
              <a:t>founded in the early 1980s, Hezbollah has received financial, military, and political support from Iran.</a:t>
            </a:r>
          </a:p>
        </p:txBody>
      </p:sp>
      <p:pic>
        <p:nvPicPr>
          <p:cNvPr id="18436" name="Picture 4" descr="Iran, Lebanon Keen to Broaden Cultural Relati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1676400"/>
            <a:ext cx="5410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3783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600200"/>
          </a:xfrm>
        </p:spPr>
        <p:txBody>
          <a:bodyPr/>
          <a:lstStyle/>
          <a:p>
            <a:r>
              <a:rPr lang="en-US" dirty="0" smtClean="0"/>
              <a:t>Iran-Iraq War</a:t>
            </a:r>
            <a:endParaRPr lang="en-US" dirty="0"/>
          </a:p>
        </p:txBody>
      </p:sp>
      <p:pic>
        <p:nvPicPr>
          <p:cNvPr id="1028" name="Picture 4" descr="https://weaponsandwarfare.files.wordpress.com/2015/08/iraq-iran-wa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1" y="2129220"/>
            <a:ext cx="5562600" cy="41668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8200" y="1066800"/>
            <a:ext cx="7543800" cy="707886"/>
          </a:xfrm>
          <a:prstGeom prst="rect">
            <a:avLst/>
          </a:prstGeom>
        </p:spPr>
        <p:txBody>
          <a:bodyPr wrap="square">
            <a:spAutoFit/>
          </a:bodyPr>
          <a:lstStyle/>
          <a:p>
            <a:r>
              <a:rPr lang="en-US" sz="2000" dirty="0" smtClean="0">
                <a:latin typeface="+mj-lt"/>
              </a:rPr>
              <a:t>On  </a:t>
            </a:r>
            <a:r>
              <a:rPr lang="en-US" sz="2000" dirty="0">
                <a:latin typeface="+mj-lt"/>
              </a:rPr>
              <a:t>Sept. 22, </a:t>
            </a:r>
            <a:r>
              <a:rPr lang="en-US" sz="2000" dirty="0" smtClean="0">
                <a:latin typeface="+mj-lt"/>
              </a:rPr>
              <a:t>1980, Iraqi </a:t>
            </a:r>
            <a:r>
              <a:rPr lang="en-US" sz="2000" dirty="0">
                <a:latin typeface="+mj-lt"/>
              </a:rPr>
              <a:t>armed forces invaded western Iran along the countries’ joint </a:t>
            </a:r>
            <a:r>
              <a:rPr lang="en-US" sz="2000" dirty="0" smtClean="0">
                <a:latin typeface="+mj-lt"/>
              </a:rPr>
              <a:t>border.  </a:t>
            </a:r>
            <a:endParaRPr lang="en-US" sz="2000" dirty="0">
              <a:latin typeface="+mj-lt"/>
            </a:endParaRPr>
          </a:p>
        </p:txBody>
      </p:sp>
      <p:sp>
        <p:nvSpPr>
          <p:cNvPr id="10" name="Rectangle 9"/>
          <p:cNvSpPr/>
          <p:nvPr/>
        </p:nvSpPr>
        <p:spPr>
          <a:xfrm>
            <a:off x="6781800" y="2209800"/>
            <a:ext cx="2119713" cy="4401205"/>
          </a:xfrm>
          <a:prstGeom prst="rect">
            <a:avLst/>
          </a:prstGeom>
        </p:spPr>
        <p:txBody>
          <a:bodyPr wrap="square">
            <a:spAutoFit/>
          </a:bodyPr>
          <a:lstStyle/>
          <a:p>
            <a:r>
              <a:rPr lang="en-US" sz="2000" dirty="0">
                <a:solidFill>
                  <a:srgbClr val="000000"/>
                </a:solidFill>
                <a:latin typeface="+mj-lt"/>
              </a:rPr>
              <a:t>The roots of the war lay in a number of territorial and political disputes between Iraq and Iran. Iraq wanted to seize control of the rich oil-producing Iranian border </a:t>
            </a:r>
            <a:r>
              <a:rPr lang="en-US" sz="2000" dirty="0" smtClean="0">
                <a:solidFill>
                  <a:srgbClr val="000000"/>
                </a:solidFill>
                <a:latin typeface="+mj-lt"/>
              </a:rPr>
              <a:t>region. </a:t>
            </a:r>
            <a:endParaRPr lang="en-US" sz="2000" dirty="0">
              <a:solidFill>
                <a:srgbClr val="000000"/>
              </a:solidFill>
              <a:latin typeface="+mj-lt"/>
            </a:endParaRPr>
          </a:p>
        </p:txBody>
      </p:sp>
      <p:sp>
        <p:nvSpPr>
          <p:cNvPr id="11" name="Right Arrow 10"/>
          <p:cNvSpPr/>
          <p:nvPr/>
        </p:nvSpPr>
        <p:spPr>
          <a:xfrm>
            <a:off x="2286000" y="4495800"/>
            <a:ext cx="2285999"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76800" y="4343400"/>
            <a:ext cx="149418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763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Nicaragua</a:t>
            </a:r>
            <a:endParaRPr lang="en-US" dirty="0"/>
          </a:p>
        </p:txBody>
      </p:sp>
      <p:pic>
        <p:nvPicPr>
          <p:cNvPr id="5" name="Content Placeholder 4" descr="3.tiff"/>
          <p:cNvPicPr>
            <a:picLocks noGrp="1" noChangeAspect="1"/>
          </p:cNvPicPr>
          <p:nvPr>
            <p:ph idx="1"/>
          </p:nvPr>
        </p:nvPicPr>
        <p:blipFill>
          <a:blip r:embed="rId2" cstate="print">
            <a:extLst>
              <a:ext uri="{28A0092B-C50C-407E-A947-70E740481C1C}">
                <a14:useLocalDpi xmlns:a14="http://schemas.microsoft.com/office/drawing/2010/main"/>
              </a:ext>
            </a:extLst>
          </a:blip>
          <a:srcRect t="7940" b="7940"/>
          <a:stretch>
            <a:fillRect/>
          </a:stretch>
        </p:blipFill>
        <p:spPr/>
      </p:pic>
    </p:spTree>
    <p:extLst>
      <p:ext uri="{BB962C8B-B14F-4D97-AF65-F5344CB8AC3E}">
        <p14:creationId xmlns:p14="http://schemas.microsoft.com/office/powerpoint/2010/main" val="33441456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Iran</a:t>
            </a:r>
            <a:endParaRPr lang="en-US" dirty="0"/>
          </a:p>
        </p:txBody>
      </p:sp>
      <p:pic>
        <p:nvPicPr>
          <p:cNvPr id="4" name="Content Placeholder 3" descr="1.tiff"/>
          <p:cNvPicPr>
            <a:picLocks noGrp="1" noChangeAspect="1"/>
          </p:cNvPicPr>
          <p:nvPr>
            <p:ph idx="1"/>
          </p:nvPr>
        </p:nvPicPr>
        <p:blipFill>
          <a:blip r:embed="rId2" cstate="print">
            <a:extLst>
              <a:ext uri="{28A0092B-C50C-407E-A947-70E740481C1C}">
                <a14:useLocalDpi xmlns:a14="http://schemas.microsoft.com/office/drawing/2010/main"/>
              </a:ext>
            </a:extLst>
          </a:blip>
          <a:srcRect t="7346" b="7346"/>
          <a:stretch>
            <a:fillRect/>
          </a:stretch>
        </p:blipFill>
        <p:spPr/>
      </p:pic>
    </p:spTree>
    <p:extLst>
      <p:ext uri="{BB962C8B-B14F-4D97-AF65-F5344CB8AC3E}">
        <p14:creationId xmlns:p14="http://schemas.microsoft.com/office/powerpoint/2010/main" val="35204986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a:t>Sandinistas</a:t>
            </a:r>
          </a:p>
        </p:txBody>
      </p:sp>
      <p:sp>
        <p:nvSpPr>
          <p:cNvPr id="3" name="Content Placeholder 2"/>
          <p:cNvSpPr>
            <a:spLocks noGrp="1"/>
          </p:cNvSpPr>
          <p:nvPr>
            <p:ph idx="1"/>
          </p:nvPr>
        </p:nvSpPr>
        <p:spPr>
          <a:xfrm>
            <a:off x="457200" y="1600200"/>
            <a:ext cx="4495800" cy="4525963"/>
          </a:xfrm>
        </p:spPr>
        <p:txBody>
          <a:bodyPr>
            <a:normAutofit/>
          </a:bodyPr>
          <a:lstStyle/>
          <a:p>
            <a:r>
              <a:rPr lang="en-US" dirty="0" smtClean="0">
                <a:solidFill>
                  <a:srgbClr val="000000"/>
                </a:solidFill>
              </a:rPr>
              <a:t>Sandinistas were </a:t>
            </a:r>
            <a:r>
              <a:rPr lang="en-US" dirty="0">
                <a:solidFill>
                  <a:srgbClr val="000000"/>
                </a:solidFill>
              </a:rPr>
              <a:t>members of a left-</a:t>
            </a:r>
            <a:r>
              <a:rPr lang="en-US" dirty="0" smtClean="0">
                <a:solidFill>
                  <a:srgbClr val="000000"/>
                </a:solidFill>
              </a:rPr>
              <a:t>wing (communist leaning) </a:t>
            </a:r>
            <a:r>
              <a:rPr lang="en-US" dirty="0">
                <a:solidFill>
                  <a:srgbClr val="000000"/>
                </a:solidFill>
              </a:rPr>
              <a:t>Nicaraguan political </a:t>
            </a:r>
            <a:r>
              <a:rPr lang="en-US" dirty="0" smtClean="0">
                <a:solidFill>
                  <a:srgbClr val="000000"/>
                </a:solidFill>
              </a:rPr>
              <a:t>party.</a:t>
            </a:r>
            <a:endParaRPr lang="en-US" dirty="0" smtClean="0">
              <a:solidFill>
                <a:srgbClr val="000000"/>
              </a:solidFill>
            </a:endParaRPr>
          </a:p>
          <a:p>
            <a:r>
              <a:rPr lang="en-US" dirty="0" smtClean="0">
                <a:solidFill>
                  <a:srgbClr val="000000"/>
                </a:solidFill>
              </a:rPr>
              <a:t>The Sandinista </a:t>
            </a:r>
            <a:r>
              <a:rPr lang="en-US" dirty="0">
                <a:solidFill>
                  <a:srgbClr val="000000"/>
                </a:solidFill>
              </a:rPr>
              <a:t>National Liberation </a:t>
            </a:r>
            <a:r>
              <a:rPr lang="en-US" dirty="0" smtClean="0">
                <a:solidFill>
                  <a:srgbClr val="000000"/>
                </a:solidFill>
              </a:rPr>
              <a:t>Front </a:t>
            </a:r>
            <a:r>
              <a:rPr lang="en-US" dirty="0" smtClean="0">
                <a:solidFill>
                  <a:srgbClr val="000000"/>
                </a:solidFill>
              </a:rPr>
              <a:t>overthrew President</a:t>
            </a:r>
            <a:r>
              <a:rPr lang="en-US" dirty="0">
                <a:solidFill>
                  <a:srgbClr val="000000"/>
                </a:solidFill>
              </a:rPr>
              <a:t> </a:t>
            </a:r>
            <a:r>
              <a:rPr lang="en-US" dirty="0" smtClean="0">
                <a:solidFill>
                  <a:srgbClr val="000000"/>
                </a:solidFill>
              </a:rPr>
              <a:t> </a:t>
            </a:r>
            <a:r>
              <a:rPr lang="en-US" dirty="0" err="1" smtClean="0">
                <a:solidFill>
                  <a:srgbClr val="000000"/>
                </a:solidFill>
              </a:rPr>
              <a:t>Anastasio</a:t>
            </a:r>
            <a:r>
              <a:rPr lang="en-US" dirty="0" smtClean="0">
                <a:solidFill>
                  <a:srgbClr val="000000"/>
                </a:solidFill>
              </a:rPr>
              <a:t> </a:t>
            </a:r>
            <a:r>
              <a:rPr lang="en-US" dirty="0">
                <a:solidFill>
                  <a:srgbClr val="000000"/>
                </a:solidFill>
              </a:rPr>
              <a:t>Somoza </a:t>
            </a:r>
            <a:r>
              <a:rPr lang="en-US" dirty="0" err="1">
                <a:solidFill>
                  <a:srgbClr val="000000"/>
                </a:solidFill>
              </a:rPr>
              <a:t>Debayle</a:t>
            </a:r>
            <a:r>
              <a:rPr lang="en-US" dirty="0">
                <a:solidFill>
                  <a:srgbClr val="000000"/>
                </a:solidFill>
              </a:rPr>
              <a:t> in 1979, ending 46 years of dictatorship by the Somoza </a:t>
            </a:r>
            <a:r>
              <a:rPr lang="en-US" dirty="0" smtClean="0">
                <a:solidFill>
                  <a:srgbClr val="000000"/>
                </a:solidFill>
              </a:rPr>
              <a:t>family</a:t>
            </a:r>
            <a:r>
              <a:rPr lang="en-US" dirty="0">
                <a:solidFill>
                  <a:srgbClr val="000000"/>
                </a:solidFill>
              </a:rPr>
              <a:t>.</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1371600"/>
            <a:ext cx="35623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11036" y="6265534"/>
            <a:ext cx="7239000" cy="369332"/>
          </a:xfrm>
          <a:prstGeom prst="rect">
            <a:avLst/>
          </a:prstGeom>
        </p:spPr>
        <p:txBody>
          <a:bodyPr wrap="square">
            <a:spAutoFit/>
          </a:bodyPr>
          <a:lstStyle/>
          <a:p>
            <a:r>
              <a:rPr lang="en-US" dirty="0"/>
              <a:t>Street sign in Managua in 1983: Death to Yankee Imperialism!</a:t>
            </a:r>
          </a:p>
        </p:txBody>
      </p:sp>
    </p:spTree>
    <p:extLst>
      <p:ext uri="{BB962C8B-B14F-4D97-AF65-F5344CB8AC3E}">
        <p14:creationId xmlns:p14="http://schemas.microsoft.com/office/powerpoint/2010/main" val="37323165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828800"/>
            <a:ext cx="2743200" cy="457200"/>
          </a:xfrm>
        </p:spPr>
        <p:txBody>
          <a:bodyPr/>
          <a:lstStyle/>
          <a:p>
            <a:r>
              <a:rPr lang="en-US" sz="2400" dirty="0" smtClean="0"/>
              <a:t>12 groups</a:t>
            </a:r>
            <a:endParaRPr lang="en-US" sz="2400" dirty="0"/>
          </a:p>
        </p:txBody>
      </p:sp>
      <p:sp>
        <p:nvSpPr>
          <p:cNvPr id="3" name="Content Placeholder 2"/>
          <p:cNvSpPr>
            <a:spLocks noGrp="1"/>
          </p:cNvSpPr>
          <p:nvPr>
            <p:ph idx="1"/>
          </p:nvPr>
        </p:nvSpPr>
        <p:spPr>
          <a:xfrm>
            <a:off x="380999" y="990599"/>
            <a:ext cx="5029201" cy="5860143"/>
          </a:xfrm>
        </p:spPr>
        <p:txBody>
          <a:bodyPr>
            <a:normAutofit/>
          </a:bodyPr>
          <a:lstStyle/>
          <a:p>
            <a:pPr marL="514350" indent="-514350">
              <a:buFont typeface="+mj-lt"/>
              <a:buAutoNum type="arabicPeriod"/>
            </a:pPr>
            <a:endParaRPr lang="en-US" b="1" dirty="0" smtClean="0">
              <a:solidFill>
                <a:schemeClr val="tx1"/>
              </a:solidFill>
            </a:endParaRPr>
          </a:p>
          <a:p>
            <a:pPr marL="514350" indent="-514350">
              <a:buFont typeface="+mj-lt"/>
              <a:buAutoNum type="arabicPeriod"/>
            </a:pPr>
            <a:r>
              <a:rPr lang="en-US" dirty="0" smtClean="0">
                <a:solidFill>
                  <a:schemeClr val="tx1"/>
                </a:solidFill>
              </a:rPr>
              <a:t>Your group </a:t>
            </a:r>
            <a:r>
              <a:rPr lang="en-US" dirty="0" smtClean="0">
                <a:solidFill>
                  <a:schemeClr val="tx1"/>
                </a:solidFill>
              </a:rPr>
              <a:t>will make a poster </a:t>
            </a:r>
            <a:r>
              <a:rPr lang="en-US" dirty="0" smtClean="0">
                <a:solidFill>
                  <a:schemeClr val="tx1"/>
                </a:solidFill>
              </a:rPr>
              <a:t>summarizing an assigned document.  </a:t>
            </a:r>
            <a:endParaRPr lang="en-US" dirty="0">
              <a:solidFill>
                <a:schemeClr val="tx1"/>
              </a:solidFill>
            </a:endParaRPr>
          </a:p>
          <a:p>
            <a:pPr marL="514350" indent="-514350">
              <a:buFont typeface="+mj-lt"/>
              <a:buAutoNum type="arabicPeriod"/>
            </a:pPr>
            <a:r>
              <a:rPr lang="en-US" dirty="0" smtClean="0">
                <a:solidFill>
                  <a:schemeClr val="tx1"/>
                </a:solidFill>
              </a:rPr>
              <a:t>Be </a:t>
            </a:r>
            <a:r>
              <a:rPr lang="en-US" dirty="0" smtClean="0">
                <a:solidFill>
                  <a:schemeClr val="tx1"/>
                </a:solidFill>
              </a:rPr>
              <a:t>prepared to explain your </a:t>
            </a:r>
            <a:r>
              <a:rPr lang="en-US" dirty="0" smtClean="0">
                <a:solidFill>
                  <a:schemeClr val="tx1"/>
                </a:solidFill>
              </a:rPr>
              <a:t>poster to </a:t>
            </a:r>
            <a:r>
              <a:rPr lang="en-US" dirty="0" smtClean="0">
                <a:solidFill>
                  <a:schemeClr val="tx1"/>
                </a:solidFill>
              </a:rPr>
              <a:t>the class.  </a:t>
            </a:r>
          </a:p>
          <a:p>
            <a:pPr marL="514350" indent="-514350">
              <a:buFont typeface="+mj-lt"/>
              <a:buAutoNum type="arabicPeriod"/>
            </a:pPr>
            <a:endParaRPr lang="en-US" b="1" dirty="0" smtClean="0">
              <a:solidFill>
                <a:schemeClr val="tx1"/>
              </a:solidFill>
            </a:endParaRPr>
          </a:p>
          <a:p>
            <a:pPr marL="514350" indent="-514350">
              <a:buFont typeface="+mj-lt"/>
              <a:buAutoNum type="arabicPeriod"/>
            </a:pPr>
            <a:endParaRPr lang="en-US" b="1" dirty="0" smtClean="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3810000"/>
            <a:ext cx="3200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3200400"/>
            <a:ext cx="2463556"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533400"/>
            <a:ext cx="5067478" cy="523220"/>
          </a:xfrm>
          <a:prstGeom prst="rect">
            <a:avLst/>
          </a:prstGeom>
          <a:noFill/>
        </p:spPr>
        <p:txBody>
          <a:bodyPr wrap="square" rtlCol="0">
            <a:spAutoFit/>
          </a:bodyPr>
          <a:lstStyle/>
          <a:p>
            <a:r>
              <a:rPr lang="en-US" sz="2800" b="1" dirty="0" smtClean="0">
                <a:solidFill>
                  <a:schemeClr val="tx2">
                    <a:lumMod val="75000"/>
                  </a:schemeClr>
                </a:solidFill>
              </a:rPr>
              <a:t>Document Analysis Poster</a:t>
            </a:r>
            <a:endParaRPr lang="en-US" sz="2800" b="1" dirty="0">
              <a:solidFill>
                <a:schemeClr val="tx2">
                  <a:lumMod val="75000"/>
                </a:schemeClr>
              </a:solidFill>
            </a:endParaRPr>
          </a:p>
        </p:txBody>
      </p:sp>
    </p:spTree>
    <p:extLst>
      <p:ext uri="{BB962C8B-B14F-4D97-AF65-F5344CB8AC3E}">
        <p14:creationId xmlns:p14="http://schemas.microsoft.com/office/powerpoint/2010/main" val="37378320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Poster </a:t>
            </a:r>
            <a:endParaRPr lang="en-US" dirty="0"/>
          </a:p>
        </p:txBody>
      </p:sp>
      <p:sp>
        <p:nvSpPr>
          <p:cNvPr id="3" name="Content Placeholder 2"/>
          <p:cNvSpPr>
            <a:spLocks noGrp="1"/>
          </p:cNvSpPr>
          <p:nvPr>
            <p:ph idx="1"/>
          </p:nvPr>
        </p:nvSpPr>
        <p:spPr>
          <a:xfrm>
            <a:off x="457200" y="1143000"/>
            <a:ext cx="4267200" cy="4983163"/>
          </a:xfrm>
          <a:ln>
            <a:noFill/>
          </a:ln>
        </p:spPr>
        <p:txBody>
          <a:bodyPr>
            <a:normAutofit fontScale="92500" lnSpcReduction="10000"/>
          </a:bodyPr>
          <a:lstStyle/>
          <a:p>
            <a:pPr marL="0" indent="0">
              <a:buNone/>
            </a:pPr>
            <a:r>
              <a:rPr lang="en-US" sz="2000" b="1" dirty="0">
                <a:solidFill>
                  <a:schemeClr val="tx2">
                    <a:lumMod val="75000"/>
                  </a:schemeClr>
                </a:solidFill>
              </a:rPr>
              <a:t>Document Analysis Poster </a:t>
            </a:r>
            <a:r>
              <a:rPr lang="en-US" sz="2000" dirty="0">
                <a:solidFill>
                  <a:schemeClr val="tx1"/>
                </a:solidFill>
              </a:rPr>
              <a:t>should consist of;</a:t>
            </a:r>
          </a:p>
          <a:p>
            <a:r>
              <a:rPr lang="en-US" sz="2000" b="1" dirty="0" smtClean="0">
                <a:solidFill>
                  <a:schemeClr val="tx1"/>
                </a:solidFill>
              </a:rPr>
              <a:t>Title</a:t>
            </a:r>
            <a:endParaRPr lang="en-US" sz="2000" b="1" dirty="0">
              <a:solidFill>
                <a:schemeClr val="tx1"/>
              </a:solidFill>
            </a:endParaRPr>
          </a:p>
          <a:p>
            <a:r>
              <a:rPr lang="en-US" sz="2000" b="1" dirty="0">
                <a:solidFill>
                  <a:schemeClr val="tx1"/>
                </a:solidFill>
              </a:rPr>
              <a:t>K</a:t>
            </a:r>
            <a:r>
              <a:rPr lang="en-US" sz="2000" b="1" dirty="0" smtClean="0">
                <a:solidFill>
                  <a:schemeClr val="tx1"/>
                </a:solidFill>
              </a:rPr>
              <a:t>ey details </a:t>
            </a:r>
            <a:r>
              <a:rPr lang="en-US" sz="2000" dirty="0">
                <a:solidFill>
                  <a:schemeClr val="tx1"/>
                </a:solidFill>
              </a:rPr>
              <a:t>of the document </a:t>
            </a:r>
            <a:endParaRPr lang="en-US" sz="2000" dirty="0" smtClean="0">
              <a:solidFill>
                <a:schemeClr val="tx1"/>
              </a:solidFill>
            </a:endParaRPr>
          </a:p>
          <a:p>
            <a:r>
              <a:rPr lang="en-US" sz="2000" dirty="0" smtClean="0">
                <a:solidFill>
                  <a:schemeClr val="tx1"/>
                </a:solidFill>
              </a:rPr>
              <a:t>Good</a:t>
            </a:r>
            <a:r>
              <a:rPr lang="en-US" sz="2000" b="1" dirty="0" smtClean="0">
                <a:solidFill>
                  <a:schemeClr val="tx1"/>
                </a:solidFill>
              </a:rPr>
              <a:t> </a:t>
            </a:r>
            <a:r>
              <a:rPr lang="en-US" sz="2000" b="1" dirty="0" smtClean="0">
                <a:solidFill>
                  <a:schemeClr val="tx1"/>
                </a:solidFill>
              </a:rPr>
              <a:t>grammar </a:t>
            </a:r>
            <a:r>
              <a:rPr lang="en-US" sz="2000" dirty="0" smtClean="0">
                <a:solidFill>
                  <a:schemeClr val="tx1"/>
                </a:solidFill>
              </a:rPr>
              <a:t>and</a:t>
            </a:r>
            <a:r>
              <a:rPr lang="en-US" sz="2000" b="1" dirty="0" smtClean="0">
                <a:solidFill>
                  <a:schemeClr val="tx1"/>
                </a:solidFill>
              </a:rPr>
              <a:t> spelling</a:t>
            </a:r>
            <a:endParaRPr lang="en-US" sz="2000" b="1" dirty="0">
              <a:solidFill>
                <a:schemeClr val="tx1"/>
              </a:solidFill>
            </a:endParaRPr>
          </a:p>
          <a:p>
            <a:r>
              <a:rPr lang="en-US" sz="2000" b="1" dirty="0">
                <a:solidFill>
                  <a:schemeClr val="tx1"/>
                </a:solidFill>
              </a:rPr>
              <a:t>HIPP </a:t>
            </a:r>
            <a:r>
              <a:rPr lang="en-US" sz="2000" b="1" dirty="0" smtClean="0">
                <a:solidFill>
                  <a:schemeClr val="tx1"/>
                </a:solidFill>
              </a:rPr>
              <a:t>Analysis</a:t>
            </a:r>
            <a:endParaRPr lang="en-US" sz="2000" dirty="0" smtClean="0">
              <a:solidFill>
                <a:schemeClr val="tx1"/>
              </a:solidFill>
            </a:endParaRPr>
          </a:p>
          <a:p>
            <a:pPr lvl="1"/>
            <a:r>
              <a:rPr lang="en-US" sz="2000" b="1" dirty="0" smtClean="0">
                <a:solidFill>
                  <a:schemeClr val="tx1"/>
                </a:solidFill>
              </a:rPr>
              <a:t>H</a:t>
            </a:r>
            <a:r>
              <a:rPr lang="en-US" sz="2000" dirty="0" smtClean="0">
                <a:solidFill>
                  <a:schemeClr val="tx1"/>
                </a:solidFill>
              </a:rPr>
              <a:t>-</a:t>
            </a:r>
            <a:r>
              <a:rPr lang="en-US" sz="2000" u="sng" dirty="0" smtClean="0">
                <a:solidFill>
                  <a:schemeClr val="tx1"/>
                </a:solidFill>
              </a:rPr>
              <a:t>Historical context</a:t>
            </a:r>
            <a:r>
              <a:rPr lang="en-US" sz="2000" dirty="0" smtClean="0">
                <a:solidFill>
                  <a:schemeClr val="tx1"/>
                </a:solidFill>
              </a:rPr>
              <a:t> of document (What’s happened or happening?)</a:t>
            </a:r>
          </a:p>
          <a:p>
            <a:pPr lvl="1"/>
            <a:r>
              <a:rPr lang="en-US" sz="2000" b="1" dirty="0" smtClean="0">
                <a:solidFill>
                  <a:schemeClr val="tx1"/>
                </a:solidFill>
              </a:rPr>
              <a:t>I </a:t>
            </a:r>
            <a:r>
              <a:rPr lang="en-US" sz="2000" dirty="0">
                <a:solidFill>
                  <a:schemeClr val="tx1"/>
                </a:solidFill>
              </a:rPr>
              <a:t>–</a:t>
            </a:r>
            <a:r>
              <a:rPr lang="en-US" sz="2000" u="sng" dirty="0">
                <a:solidFill>
                  <a:schemeClr val="tx1"/>
                </a:solidFill>
              </a:rPr>
              <a:t>Intended Audience</a:t>
            </a:r>
            <a:r>
              <a:rPr lang="en-US" sz="2000" dirty="0">
                <a:solidFill>
                  <a:schemeClr val="tx1"/>
                </a:solidFill>
              </a:rPr>
              <a:t> </a:t>
            </a:r>
            <a:r>
              <a:rPr lang="en-US" sz="2000" dirty="0" smtClean="0">
                <a:solidFill>
                  <a:schemeClr val="tx1"/>
                </a:solidFill>
              </a:rPr>
              <a:t>(Who </a:t>
            </a:r>
            <a:r>
              <a:rPr lang="en-US" sz="2000" dirty="0">
                <a:solidFill>
                  <a:schemeClr val="tx1"/>
                </a:solidFill>
              </a:rPr>
              <a:t>was this document mean for?)</a:t>
            </a:r>
          </a:p>
          <a:p>
            <a:pPr lvl="1"/>
            <a:r>
              <a:rPr lang="en-US" sz="2000" b="1" dirty="0">
                <a:solidFill>
                  <a:schemeClr val="tx1"/>
                </a:solidFill>
              </a:rPr>
              <a:t>P</a:t>
            </a:r>
            <a:r>
              <a:rPr lang="en-US" sz="2000" dirty="0">
                <a:solidFill>
                  <a:schemeClr val="tx1"/>
                </a:solidFill>
              </a:rPr>
              <a:t>- </a:t>
            </a:r>
            <a:r>
              <a:rPr lang="en-US" sz="2000" u="sng" dirty="0">
                <a:solidFill>
                  <a:schemeClr val="tx1"/>
                </a:solidFill>
              </a:rPr>
              <a:t>Point of View</a:t>
            </a:r>
            <a:r>
              <a:rPr lang="en-US" sz="2000" dirty="0">
                <a:solidFill>
                  <a:schemeClr val="tx1"/>
                </a:solidFill>
              </a:rPr>
              <a:t> </a:t>
            </a:r>
            <a:r>
              <a:rPr lang="en-US" sz="2000" dirty="0" smtClean="0">
                <a:solidFill>
                  <a:schemeClr val="tx1"/>
                </a:solidFill>
              </a:rPr>
              <a:t>(</a:t>
            </a:r>
            <a:r>
              <a:rPr lang="en-US" sz="2000" dirty="0">
                <a:solidFill>
                  <a:schemeClr val="tx1"/>
                </a:solidFill>
              </a:rPr>
              <a:t>W</a:t>
            </a:r>
            <a:r>
              <a:rPr lang="en-US" sz="2000" dirty="0" smtClean="0">
                <a:solidFill>
                  <a:schemeClr val="tx1"/>
                </a:solidFill>
              </a:rPr>
              <a:t>hose </a:t>
            </a:r>
            <a:r>
              <a:rPr lang="en-US" sz="2000" dirty="0">
                <a:solidFill>
                  <a:schemeClr val="tx1"/>
                </a:solidFill>
              </a:rPr>
              <a:t>side is portrayed</a:t>
            </a:r>
            <a:r>
              <a:rPr lang="en-US" sz="2000" dirty="0" smtClean="0">
                <a:solidFill>
                  <a:schemeClr val="tx1"/>
                </a:solidFill>
              </a:rPr>
              <a:t>?)</a:t>
            </a:r>
          </a:p>
          <a:p>
            <a:pPr lvl="1"/>
            <a:r>
              <a:rPr lang="en-US" sz="2000" b="1" dirty="0">
                <a:solidFill>
                  <a:schemeClr val="tx1"/>
                </a:solidFill>
              </a:rPr>
              <a:t>P</a:t>
            </a:r>
            <a:r>
              <a:rPr lang="en-US" sz="2000" dirty="0">
                <a:solidFill>
                  <a:schemeClr val="tx1"/>
                </a:solidFill>
              </a:rPr>
              <a:t>- </a:t>
            </a:r>
            <a:r>
              <a:rPr lang="en-US" sz="2000" u="sng" dirty="0">
                <a:solidFill>
                  <a:schemeClr val="tx1"/>
                </a:solidFill>
              </a:rPr>
              <a:t>Purpose</a:t>
            </a:r>
            <a:r>
              <a:rPr lang="en-US" sz="2000" dirty="0">
                <a:solidFill>
                  <a:schemeClr val="tx1"/>
                </a:solidFill>
              </a:rPr>
              <a:t> </a:t>
            </a:r>
            <a:r>
              <a:rPr lang="en-US" sz="2000" dirty="0" smtClean="0">
                <a:solidFill>
                  <a:schemeClr val="tx1"/>
                </a:solidFill>
              </a:rPr>
              <a:t>(What </a:t>
            </a:r>
            <a:r>
              <a:rPr lang="en-US" sz="2000" dirty="0">
                <a:solidFill>
                  <a:schemeClr val="tx1"/>
                </a:solidFill>
              </a:rPr>
              <a:t>is the purpose of this document?) </a:t>
            </a:r>
            <a:endParaRPr lang="en-US" sz="2000" dirty="0" smtClean="0">
              <a:solidFill>
                <a:schemeClr val="tx1"/>
              </a:solidFill>
            </a:endParaRPr>
          </a:p>
          <a:p>
            <a:pPr marL="457200" lvl="1" indent="0">
              <a:buNone/>
            </a:pPr>
            <a:endParaRPr lang="en-US" dirty="0"/>
          </a:p>
          <a:p>
            <a:endParaRPr lang="en-US" dirty="0"/>
          </a:p>
        </p:txBody>
      </p:sp>
      <p:pic>
        <p:nvPicPr>
          <p:cNvPr id="6" name="Picture 5" descr="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524000"/>
            <a:ext cx="3886200" cy="4763242"/>
          </a:xfrm>
          <a:prstGeom prst="rect">
            <a:avLst/>
          </a:prstGeom>
        </p:spPr>
      </p:pic>
    </p:spTree>
    <p:extLst>
      <p:ext uri="{BB962C8B-B14F-4D97-AF65-F5344CB8AC3E}">
        <p14:creationId xmlns:p14="http://schemas.microsoft.com/office/powerpoint/2010/main" val="895763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762000"/>
          </a:xfrm>
        </p:spPr>
        <p:txBody>
          <a:bodyPr/>
          <a:lstStyle/>
          <a:p>
            <a:r>
              <a:rPr lang="en-US" sz="4000" dirty="0" smtClean="0"/>
              <a:t>Connections </a:t>
            </a:r>
            <a:r>
              <a:rPr lang="en-US" sz="4000" dirty="0"/>
              <a:t>B</a:t>
            </a:r>
            <a:r>
              <a:rPr lang="en-US" sz="4000" dirty="0" smtClean="0"/>
              <a:t>etween the Documents </a:t>
            </a:r>
            <a:endParaRPr lang="en-US" sz="4000" dirty="0"/>
          </a:p>
        </p:txBody>
      </p:sp>
      <p:sp>
        <p:nvSpPr>
          <p:cNvPr id="3" name="Content Placeholder 2"/>
          <p:cNvSpPr>
            <a:spLocks noGrp="1"/>
          </p:cNvSpPr>
          <p:nvPr>
            <p:ph idx="1"/>
          </p:nvPr>
        </p:nvSpPr>
        <p:spPr>
          <a:xfrm>
            <a:off x="457200" y="1828800"/>
            <a:ext cx="6781800" cy="4572000"/>
          </a:xfrm>
        </p:spPr>
        <p:txBody>
          <a:bodyPr>
            <a:normAutofit/>
          </a:bodyPr>
          <a:lstStyle/>
          <a:p>
            <a:pPr marL="457200" indent="-457200">
              <a:buFont typeface="+mj-lt"/>
              <a:buAutoNum type="arabicPeriod"/>
            </a:pPr>
            <a:r>
              <a:rPr lang="en-US" dirty="0" smtClean="0">
                <a:solidFill>
                  <a:schemeClr val="tx1"/>
                </a:solidFill>
              </a:rPr>
              <a:t>Each group will present their posters to the class in chronological order.  In other words, you will tape up your poster so everyone can see it and explain how your document adds to the story.   </a:t>
            </a:r>
          </a:p>
          <a:p>
            <a:pPr marL="457200" indent="-457200">
              <a:buFont typeface="+mj-lt"/>
              <a:buAutoNum type="arabicPeriod"/>
            </a:pPr>
            <a:r>
              <a:rPr lang="en-US" dirty="0" smtClean="0">
                <a:solidFill>
                  <a:schemeClr val="tx1"/>
                </a:solidFill>
              </a:rPr>
              <a:t>While each group is taking their turn, you should be taking notes and making a small timeline on your Timeline Project worksheet.</a:t>
            </a:r>
          </a:p>
          <a:p>
            <a:pPr marL="0" indent="0">
              <a:buNone/>
            </a:pPr>
            <a:endParaRPr lang="en-US" b="1" dirty="0">
              <a:solidFill>
                <a:schemeClr val="tx1"/>
              </a:solidFill>
            </a:endParaRPr>
          </a:p>
          <a:p>
            <a:endParaRPr lang="en-US" dirty="0"/>
          </a:p>
        </p:txBody>
      </p:sp>
    </p:spTree>
    <p:extLst>
      <p:ext uri="{BB962C8B-B14F-4D97-AF65-F5344CB8AC3E}">
        <p14:creationId xmlns:p14="http://schemas.microsoft.com/office/powerpoint/2010/main" val="32361063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000" dirty="0" smtClean="0"/>
              <a:t>Post in Order of Events</a:t>
            </a:r>
            <a:endParaRPr lang="en-US" sz="4000" dirty="0"/>
          </a:p>
        </p:txBody>
      </p:sp>
      <p:pic>
        <p:nvPicPr>
          <p:cNvPr id="4" name="Content Placeholder 3" descr="20160502_114440.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48" b="13348"/>
          <a:stretch>
            <a:fillRect/>
          </a:stretch>
        </p:blipFill>
        <p:spPr/>
      </p:pic>
    </p:spTree>
    <p:extLst>
      <p:ext uri="{BB962C8B-B14F-4D97-AF65-F5344CB8AC3E}">
        <p14:creationId xmlns:p14="http://schemas.microsoft.com/office/powerpoint/2010/main" val="4192141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solidFill>
                  <a:schemeClr val="tx1"/>
                </a:solidFill>
              </a:rPr>
              <a:t>Your essay will make </a:t>
            </a:r>
            <a:r>
              <a:rPr lang="en-US" dirty="0">
                <a:solidFill>
                  <a:schemeClr val="tx1"/>
                </a:solidFill>
              </a:rPr>
              <a:t>an analysis of the </a:t>
            </a:r>
            <a:r>
              <a:rPr lang="en-US" dirty="0" smtClean="0">
                <a:solidFill>
                  <a:schemeClr val="tx1"/>
                </a:solidFill>
              </a:rPr>
              <a:t>Iran-Contra Affair timeline</a:t>
            </a:r>
            <a:r>
              <a:rPr lang="en-US" dirty="0">
                <a:solidFill>
                  <a:schemeClr val="tx1"/>
                </a:solidFill>
              </a:rPr>
              <a:t>.  </a:t>
            </a:r>
            <a:r>
              <a:rPr lang="en-US" dirty="0" smtClean="0">
                <a:solidFill>
                  <a:schemeClr val="tx1"/>
                </a:solidFill>
              </a:rPr>
              <a:t>Be sure to include how the </a:t>
            </a:r>
            <a:r>
              <a:rPr lang="en-US" dirty="0">
                <a:solidFill>
                  <a:schemeClr val="tx1"/>
                </a:solidFill>
              </a:rPr>
              <a:t>documents connect to show the big picture of the </a:t>
            </a:r>
            <a:r>
              <a:rPr lang="en-US" dirty="0" smtClean="0">
                <a:solidFill>
                  <a:schemeClr val="tx1"/>
                </a:solidFill>
              </a:rPr>
              <a:t>Iran-Contra Affair.</a:t>
            </a:r>
            <a:endParaRPr lang="en-US" dirty="0">
              <a:solidFill>
                <a:schemeClr val="tx1"/>
              </a:solidFill>
            </a:endParaRPr>
          </a:p>
          <a:p>
            <a:r>
              <a:rPr lang="en-US" dirty="0" smtClean="0">
                <a:solidFill>
                  <a:schemeClr val="tx1"/>
                </a:solidFill>
              </a:rPr>
              <a:t>Your essay should include whether you think President Regan knew what was happening? What is your evidence?</a:t>
            </a:r>
          </a:p>
          <a:p>
            <a:r>
              <a:rPr lang="en-US" dirty="0" smtClean="0">
                <a:solidFill>
                  <a:schemeClr val="tx1"/>
                </a:solidFill>
              </a:rPr>
              <a:t>Your essay should include your </a:t>
            </a:r>
            <a:r>
              <a:rPr lang="en-US" dirty="0" smtClean="0">
                <a:solidFill>
                  <a:schemeClr val="tx1"/>
                </a:solidFill>
              </a:rPr>
              <a:t>opinions </a:t>
            </a:r>
            <a:r>
              <a:rPr lang="en-US" dirty="0" smtClean="0">
                <a:solidFill>
                  <a:schemeClr val="tx1"/>
                </a:solidFill>
              </a:rPr>
              <a:t>on taking hostages, terrorism, and buying weapons.</a:t>
            </a:r>
          </a:p>
          <a:p>
            <a:r>
              <a:rPr lang="en-US" dirty="0" smtClean="0">
                <a:solidFill>
                  <a:schemeClr val="tx1"/>
                </a:solidFill>
              </a:rPr>
              <a:t>Look at the Scoring Guide so you see how the points will be assigned. </a:t>
            </a:r>
            <a:endParaRPr lang="en-US" dirty="0">
              <a:solidFill>
                <a:schemeClr val="tx1"/>
              </a:solidFill>
            </a:endParaRPr>
          </a:p>
        </p:txBody>
      </p:sp>
    </p:spTree>
    <p:extLst>
      <p:ext uri="{BB962C8B-B14F-4D97-AF65-F5344CB8AC3E}">
        <p14:creationId xmlns:p14="http://schemas.microsoft.com/office/powerpoint/2010/main" val="100046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4343400" cy="5898065"/>
          </a:xfrm>
        </p:spPr>
        <p:txBody>
          <a:bodyPr>
            <a:noAutofit/>
          </a:bodyPr>
          <a:lstStyle/>
          <a:p>
            <a:r>
              <a:rPr lang="en-US" sz="2000" dirty="0">
                <a:solidFill>
                  <a:schemeClr val="tx1"/>
                </a:solidFill>
              </a:rPr>
              <a:t>British and American corporations had controlled the bulk of Iran’s petroleum reserves almost since their discovery–a profitable arrangement that they </a:t>
            </a:r>
            <a:r>
              <a:rPr lang="en-US" sz="2000" dirty="0" smtClean="0">
                <a:solidFill>
                  <a:schemeClr val="tx1"/>
                </a:solidFill>
              </a:rPr>
              <a:t>did not want to </a:t>
            </a:r>
            <a:r>
              <a:rPr lang="en-US" sz="2000" dirty="0">
                <a:solidFill>
                  <a:schemeClr val="tx1"/>
                </a:solidFill>
              </a:rPr>
              <a:t>change. </a:t>
            </a:r>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1951 </a:t>
            </a:r>
            <a:r>
              <a:rPr lang="en-US" sz="2000" dirty="0">
                <a:solidFill>
                  <a:schemeClr val="tx1"/>
                </a:solidFill>
              </a:rPr>
              <a:t>Iran’s newly elected </a:t>
            </a:r>
            <a:r>
              <a:rPr lang="en-US" sz="2000" dirty="0" smtClean="0">
                <a:solidFill>
                  <a:schemeClr val="tx1"/>
                </a:solidFill>
              </a:rPr>
              <a:t>Prime </a:t>
            </a:r>
            <a:r>
              <a:rPr lang="en-US" sz="2000" dirty="0">
                <a:solidFill>
                  <a:schemeClr val="tx1"/>
                </a:solidFill>
              </a:rPr>
              <a:t>M</a:t>
            </a:r>
            <a:r>
              <a:rPr lang="en-US" sz="2000" dirty="0" smtClean="0">
                <a:solidFill>
                  <a:schemeClr val="tx1"/>
                </a:solidFill>
              </a:rPr>
              <a:t>inister</a:t>
            </a:r>
            <a:r>
              <a:rPr lang="en-US" sz="2000" dirty="0">
                <a:solidFill>
                  <a:schemeClr val="tx1"/>
                </a:solidFill>
              </a:rPr>
              <a:t>, a European-educated nationalist named Muhammad </a:t>
            </a:r>
            <a:r>
              <a:rPr lang="en-US" sz="2000" dirty="0" err="1">
                <a:solidFill>
                  <a:schemeClr val="tx1"/>
                </a:solidFill>
              </a:rPr>
              <a:t>Mossadegh</a:t>
            </a:r>
            <a:r>
              <a:rPr lang="en-US" sz="2000" dirty="0">
                <a:solidFill>
                  <a:schemeClr val="tx1"/>
                </a:solidFill>
              </a:rPr>
              <a:t>, announced a plan to </a:t>
            </a:r>
            <a:r>
              <a:rPr lang="en-US" sz="2000" b="1" i="1" u="sng" dirty="0">
                <a:solidFill>
                  <a:schemeClr val="tx1"/>
                </a:solidFill>
              </a:rPr>
              <a:t>nationalize the country’s oil </a:t>
            </a:r>
            <a:r>
              <a:rPr lang="en-US" sz="2000" b="1" i="1" u="sng" dirty="0" smtClean="0">
                <a:solidFill>
                  <a:schemeClr val="tx1"/>
                </a:solidFill>
              </a:rPr>
              <a:t>industry</a:t>
            </a:r>
            <a:r>
              <a:rPr lang="en-US" sz="2000" dirty="0" smtClean="0">
                <a:solidFill>
                  <a:schemeClr val="tx1"/>
                </a:solidFill>
              </a:rPr>
              <a:t>.</a:t>
            </a:r>
            <a:r>
              <a:rPr lang="en-US" sz="2000" dirty="0">
                <a:solidFill>
                  <a:schemeClr val="tx1"/>
                </a:solidFill>
              </a:rPr>
              <a:t> </a:t>
            </a:r>
            <a:r>
              <a:rPr lang="en-US" sz="2000" dirty="0" smtClean="0">
                <a:solidFill>
                  <a:schemeClr val="tx1"/>
                </a:solidFill>
              </a:rPr>
              <a:t>This means the oil will belong to the Iran and not the private companies of the U.S. or Britain.</a:t>
            </a:r>
            <a:endParaRPr lang="en-US" sz="20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1066800"/>
            <a:ext cx="370275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6877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2971800" cy="6705600"/>
          </a:xfrm>
        </p:spPr>
        <p:txBody>
          <a:bodyPr>
            <a:normAutofit/>
          </a:bodyPr>
          <a:lstStyle/>
          <a:p>
            <a:pPr marL="285750" indent="-52388">
              <a:buNone/>
            </a:pPr>
            <a:r>
              <a:rPr lang="en-US" dirty="0" smtClean="0">
                <a:solidFill>
                  <a:schemeClr val="tx1"/>
                </a:solidFill>
              </a:rPr>
              <a:t>1. What </a:t>
            </a:r>
            <a:r>
              <a:rPr lang="en-US" dirty="0">
                <a:solidFill>
                  <a:schemeClr val="tx1"/>
                </a:solidFill>
              </a:rPr>
              <a:t>is happening in the image?</a:t>
            </a:r>
          </a:p>
          <a:p>
            <a:pPr marL="285750" indent="-52388">
              <a:buNone/>
            </a:pPr>
            <a:endParaRPr lang="en-US" dirty="0">
              <a:solidFill>
                <a:schemeClr val="tx1"/>
              </a:solidFill>
            </a:endParaRPr>
          </a:p>
          <a:p>
            <a:pPr marL="285750" indent="-52388">
              <a:buNone/>
            </a:pPr>
            <a:r>
              <a:rPr lang="en-US" dirty="0">
                <a:solidFill>
                  <a:schemeClr val="tx1"/>
                </a:solidFill>
              </a:rPr>
              <a:t>2. What do you see that makes you say that?</a:t>
            </a:r>
          </a:p>
          <a:p>
            <a:pPr marL="285750" indent="-52388">
              <a:buNone/>
            </a:pPr>
            <a:endParaRPr lang="en-US" dirty="0">
              <a:solidFill>
                <a:schemeClr val="tx1"/>
              </a:solidFill>
            </a:endParaRPr>
          </a:p>
          <a:p>
            <a:pPr marL="285750" indent="-52388">
              <a:buNone/>
            </a:pPr>
            <a:r>
              <a:rPr lang="en-US" dirty="0">
                <a:solidFill>
                  <a:schemeClr val="tx1"/>
                </a:solidFill>
              </a:rPr>
              <a:t>3. What else is </a:t>
            </a:r>
            <a:r>
              <a:rPr lang="en-US" dirty="0" smtClean="0">
                <a:solidFill>
                  <a:schemeClr val="tx1"/>
                </a:solidFill>
              </a:rPr>
              <a:t>happening?</a:t>
            </a:r>
          </a:p>
          <a:p>
            <a:pPr marL="285750" indent="-52388">
              <a:buNone/>
            </a:pPr>
            <a:endParaRPr lang="en-US" dirty="0">
              <a:solidFill>
                <a:schemeClr val="tx1"/>
              </a:solidFill>
            </a:endParaRPr>
          </a:p>
          <a:p>
            <a:pPr marL="285750" indent="-52388">
              <a:buNone/>
            </a:pPr>
            <a:r>
              <a:rPr lang="en-US" dirty="0" smtClean="0">
                <a:solidFill>
                  <a:schemeClr val="tx1"/>
                </a:solidFill>
              </a:rPr>
              <a:t>4. What </a:t>
            </a:r>
            <a:r>
              <a:rPr lang="en-US" dirty="0">
                <a:solidFill>
                  <a:schemeClr val="tx1"/>
                </a:solidFill>
              </a:rPr>
              <a:t>more can we find?</a:t>
            </a:r>
          </a:p>
          <a:p>
            <a:endParaRPr lang="en-US" dirty="0">
              <a:solidFill>
                <a:schemeClr val="tx1"/>
              </a:solidFill>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762000"/>
            <a:ext cx="4381500" cy="494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2758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3200400" cy="6096000"/>
          </a:xfrm>
        </p:spPr>
        <p:txBody>
          <a:bodyPr/>
          <a:lstStyle/>
          <a:p>
            <a:pPr marL="0" indent="0">
              <a:buNone/>
            </a:pPr>
            <a:r>
              <a:rPr lang="en-US" dirty="0" smtClean="0">
                <a:solidFill>
                  <a:schemeClr val="tx1"/>
                </a:solidFill>
              </a:rPr>
              <a:t>1. What </a:t>
            </a:r>
            <a:r>
              <a:rPr lang="en-US" dirty="0">
                <a:solidFill>
                  <a:schemeClr val="tx1"/>
                </a:solidFill>
              </a:rPr>
              <a:t>is happening in the image</a:t>
            </a:r>
            <a:r>
              <a:rPr lang="en-US" dirty="0" smtClean="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2. What do you see that makes you say that</a:t>
            </a:r>
            <a:r>
              <a:rPr lang="en-US" dirty="0" smtClean="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3. What else is happening</a:t>
            </a:r>
            <a:r>
              <a:rPr lang="en-US" dirty="0" smtClean="0">
                <a:solidFill>
                  <a:schemeClr val="tx1"/>
                </a:solidFill>
              </a:rPr>
              <a:t>?</a:t>
            </a:r>
          </a:p>
          <a:p>
            <a:pPr marL="0" indent="0">
              <a:buNone/>
            </a:pPr>
            <a:r>
              <a:rPr lang="en-US" dirty="0" smtClean="0">
                <a:solidFill>
                  <a:schemeClr val="tx1"/>
                </a:solidFill>
              </a:rPr>
              <a:t> </a:t>
            </a:r>
          </a:p>
          <a:p>
            <a:pPr marL="0" indent="0">
              <a:buNone/>
            </a:pPr>
            <a:r>
              <a:rPr lang="en-US" dirty="0" smtClean="0">
                <a:solidFill>
                  <a:schemeClr val="tx1"/>
                </a:solidFill>
              </a:rPr>
              <a:t>4. What </a:t>
            </a:r>
            <a:r>
              <a:rPr lang="en-US" dirty="0">
                <a:solidFill>
                  <a:schemeClr val="tx1"/>
                </a:solidFill>
              </a:rPr>
              <a:t>more can we find?</a:t>
            </a:r>
          </a:p>
          <a:p>
            <a:endParaRPr lang="en-US" dirty="0">
              <a:solidFill>
                <a:schemeClr val="tx1"/>
              </a:solidFill>
            </a:endParaRPr>
          </a:p>
        </p:txBody>
      </p:sp>
      <p:pic>
        <p:nvPicPr>
          <p:cNvPr id="4100" name="Picture 4" descr="http://www.voltairenet.org/IMG/jpg/mmo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1828800"/>
            <a:ext cx="376484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103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1953 Iranian coup d'état</a:t>
            </a:r>
            <a:endParaRPr lang="en-US" dirty="0"/>
          </a:p>
        </p:txBody>
      </p:sp>
      <p:sp>
        <p:nvSpPr>
          <p:cNvPr id="3" name="Content Placeholder 2"/>
          <p:cNvSpPr>
            <a:spLocks noGrp="1"/>
          </p:cNvSpPr>
          <p:nvPr>
            <p:ph idx="1"/>
          </p:nvPr>
        </p:nvSpPr>
        <p:spPr>
          <a:xfrm>
            <a:off x="457200" y="2286000"/>
            <a:ext cx="8229600" cy="3840163"/>
          </a:xfrm>
        </p:spPr>
        <p:txBody>
          <a:bodyPr/>
          <a:lstStyle/>
          <a:p>
            <a:r>
              <a:rPr lang="en-US" b="1" dirty="0">
                <a:solidFill>
                  <a:srgbClr val="000000"/>
                </a:solidFill>
              </a:rPr>
              <a:t>coup d'état : </a:t>
            </a:r>
            <a:r>
              <a:rPr lang="en-US" dirty="0">
                <a:solidFill>
                  <a:srgbClr val="000000"/>
                </a:solidFill>
              </a:rPr>
              <a:t>a sudden, violent, and illegal seizure of power from a </a:t>
            </a:r>
            <a:r>
              <a:rPr lang="en-US" dirty="0" smtClean="0">
                <a:solidFill>
                  <a:srgbClr val="000000"/>
                </a:solidFill>
              </a:rPr>
              <a:t>government</a:t>
            </a:r>
          </a:p>
          <a:p>
            <a:endParaRPr lang="en-US" dirty="0"/>
          </a:p>
          <a:p>
            <a:endParaRPr lang="en-US" dirty="0"/>
          </a:p>
          <a:p>
            <a:r>
              <a:rPr lang="en-US" dirty="0" smtClean="0">
                <a:solidFill>
                  <a:schemeClr val="tx1"/>
                </a:solidFill>
              </a:rPr>
              <a:t>Beginning </a:t>
            </a:r>
            <a:r>
              <a:rPr lang="en-US" dirty="0">
                <a:solidFill>
                  <a:schemeClr val="tx1"/>
                </a:solidFill>
              </a:rPr>
              <a:t>in January 1953, the U.S. and Britain agreed to work together toward </a:t>
            </a:r>
            <a:r>
              <a:rPr lang="en-US" dirty="0" err="1">
                <a:solidFill>
                  <a:schemeClr val="tx1"/>
                </a:solidFill>
              </a:rPr>
              <a:t>Mosaddegh’s</a:t>
            </a:r>
            <a:r>
              <a:rPr lang="en-US" dirty="0">
                <a:solidFill>
                  <a:schemeClr val="tx1"/>
                </a:solidFill>
              </a:rPr>
              <a:t> removal. The </a:t>
            </a:r>
            <a:r>
              <a:rPr lang="en-US" dirty="0" smtClean="0">
                <a:solidFill>
                  <a:schemeClr val="tx1"/>
                </a:solidFill>
              </a:rPr>
              <a:t>plot</a:t>
            </a:r>
            <a:r>
              <a:rPr lang="en-US" dirty="0">
                <a:solidFill>
                  <a:schemeClr val="tx1"/>
                </a:solidFill>
              </a:rPr>
              <a:t> </a:t>
            </a:r>
            <a:r>
              <a:rPr lang="en-US" dirty="0" smtClean="0">
                <a:solidFill>
                  <a:schemeClr val="tx1"/>
                </a:solidFill>
              </a:rPr>
              <a:t>is known </a:t>
            </a:r>
            <a:r>
              <a:rPr lang="en-US" dirty="0">
                <a:solidFill>
                  <a:schemeClr val="tx1"/>
                </a:solidFill>
              </a:rPr>
              <a:t>as Operation </a:t>
            </a:r>
            <a:r>
              <a:rPr lang="en-US" dirty="0" smtClean="0">
                <a:solidFill>
                  <a:schemeClr val="tx1"/>
                </a:solidFill>
              </a:rPr>
              <a:t>Ajax</a:t>
            </a:r>
          </a:p>
          <a:p>
            <a:endParaRPr lang="en-US" dirty="0">
              <a:solidFill>
                <a:schemeClr val="tx1"/>
              </a:solidFill>
            </a:endParaRPr>
          </a:p>
          <a:p>
            <a:endParaRPr lang="en-US" dirty="0" smtClean="0">
              <a:solidFill>
                <a:schemeClr val="tx1"/>
              </a:solidFill>
            </a:endParaRPr>
          </a:p>
          <a:p>
            <a:endParaRPr lang="en-US" dirty="0"/>
          </a:p>
        </p:txBody>
      </p:sp>
    </p:spTree>
    <p:extLst>
      <p:ext uri="{BB962C8B-B14F-4D97-AF65-F5344CB8AC3E}">
        <p14:creationId xmlns:p14="http://schemas.microsoft.com/office/powerpoint/2010/main" val="30052935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914400"/>
            <a:ext cx="4988795" cy="5167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838200"/>
            <a:ext cx="2971800" cy="5287963"/>
          </a:xfrm>
        </p:spPr>
        <p:txBody>
          <a:bodyPr>
            <a:normAutofit/>
          </a:bodyPr>
          <a:lstStyle/>
          <a:p>
            <a:pPr marL="0" indent="0">
              <a:buNone/>
            </a:pPr>
            <a:r>
              <a:rPr lang="en-US" dirty="0" smtClean="0">
                <a:solidFill>
                  <a:schemeClr val="tx1"/>
                </a:solidFill>
              </a:rPr>
              <a:t>1. What </a:t>
            </a:r>
            <a:r>
              <a:rPr lang="en-US" dirty="0">
                <a:solidFill>
                  <a:schemeClr val="tx1"/>
                </a:solidFill>
              </a:rPr>
              <a:t>is happening in the image?</a:t>
            </a:r>
          </a:p>
          <a:p>
            <a:pPr marL="0" indent="0">
              <a:buNone/>
            </a:pPr>
            <a:endParaRPr lang="en-US" dirty="0">
              <a:solidFill>
                <a:schemeClr val="tx1"/>
              </a:solidFill>
            </a:endParaRPr>
          </a:p>
          <a:p>
            <a:pPr marL="0" indent="0">
              <a:buNone/>
            </a:pPr>
            <a:r>
              <a:rPr lang="en-US" dirty="0">
                <a:solidFill>
                  <a:schemeClr val="tx1"/>
                </a:solidFill>
              </a:rPr>
              <a:t>2. What do you see that makes you say that?</a:t>
            </a:r>
          </a:p>
          <a:p>
            <a:pPr marL="0" indent="0">
              <a:buNone/>
            </a:pPr>
            <a:endParaRPr lang="en-US" dirty="0">
              <a:solidFill>
                <a:schemeClr val="tx1"/>
              </a:solidFill>
            </a:endParaRPr>
          </a:p>
          <a:p>
            <a:pPr marL="0" indent="0">
              <a:buNone/>
            </a:pPr>
            <a:r>
              <a:rPr lang="en-US" dirty="0">
                <a:solidFill>
                  <a:schemeClr val="tx1"/>
                </a:solidFill>
              </a:rPr>
              <a:t>3. What else is happening? </a:t>
            </a:r>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4. What </a:t>
            </a:r>
            <a:r>
              <a:rPr lang="en-US" dirty="0">
                <a:solidFill>
                  <a:schemeClr val="tx1"/>
                </a:solidFill>
              </a:rPr>
              <a:t>more can we find?</a:t>
            </a:r>
          </a:p>
          <a:p>
            <a:endParaRPr lang="en-US" dirty="0">
              <a:solidFill>
                <a:schemeClr val="tx1"/>
              </a:solidFill>
            </a:endParaRPr>
          </a:p>
          <a:p>
            <a:endParaRPr lang="en-US" dirty="0"/>
          </a:p>
        </p:txBody>
      </p:sp>
    </p:spTree>
    <p:extLst>
      <p:ext uri="{BB962C8B-B14F-4D97-AF65-F5344CB8AC3E}">
        <p14:creationId xmlns:p14="http://schemas.microsoft.com/office/powerpoint/2010/main" val="36768303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normAutofit fontScale="92500" lnSpcReduction="20000"/>
          </a:bodyPr>
          <a:lstStyle/>
          <a:p>
            <a:r>
              <a:rPr lang="en-US" dirty="0" smtClean="0">
                <a:solidFill>
                  <a:schemeClr val="tx1"/>
                </a:solidFill>
              </a:rPr>
              <a:t>The C.I.A</a:t>
            </a:r>
            <a:r>
              <a:rPr lang="en-US" dirty="0">
                <a:solidFill>
                  <a:schemeClr val="tx1"/>
                </a:solidFill>
              </a:rPr>
              <a:t>. </a:t>
            </a:r>
            <a:r>
              <a:rPr lang="en-US" dirty="0" smtClean="0">
                <a:solidFill>
                  <a:schemeClr val="tx1"/>
                </a:solidFill>
              </a:rPr>
              <a:t>fostered a coup and in 1953, it was </a:t>
            </a:r>
            <a:r>
              <a:rPr lang="en-US" dirty="0">
                <a:solidFill>
                  <a:schemeClr val="tx1"/>
                </a:solidFill>
              </a:rPr>
              <a:t>a success. </a:t>
            </a:r>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In </a:t>
            </a:r>
            <a:r>
              <a:rPr lang="en-US" dirty="0">
                <a:solidFill>
                  <a:schemeClr val="tx1"/>
                </a:solidFill>
              </a:rPr>
              <a:t>fact, it served as a model for other covert operations during the Cold </a:t>
            </a:r>
            <a:r>
              <a:rPr lang="en-US" dirty="0" smtClean="0">
                <a:solidFill>
                  <a:schemeClr val="tx1"/>
                </a:solidFill>
              </a:rPr>
              <a:t>War</a:t>
            </a:r>
          </a:p>
          <a:p>
            <a:endParaRPr lang="en-US" dirty="0" smtClean="0">
              <a:solidFill>
                <a:schemeClr val="tx1"/>
              </a:solidFill>
            </a:endParaRPr>
          </a:p>
          <a:p>
            <a:r>
              <a:rPr lang="en-US" i="1" dirty="0" smtClean="0">
                <a:solidFill>
                  <a:schemeClr val="tx1"/>
                </a:solidFill>
              </a:rPr>
              <a:t>The </a:t>
            </a:r>
            <a:r>
              <a:rPr lang="en-US" i="1" dirty="0">
                <a:solidFill>
                  <a:schemeClr val="tx1"/>
                </a:solidFill>
              </a:rPr>
              <a:t>Shah quickly returned to take power and, as thanks for the American help, </a:t>
            </a:r>
            <a:r>
              <a:rPr lang="en-US" b="1" u="sng" dirty="0">
                <a:solidFill>
                  <a:schemeClr val="tx1"/>
                </a:solidFill>
              </a:rPr>
              <a:t>signed over 40 percent of Iran’s oil fields to U.S. </a:t>
            </a:r>
            <a:r>
              <a:rPr lang="en-US" b="1" u="sng" dirty="0" smtClean="0">
                <a:solidFill>
                  <a:schemeClr val="tx1"/>
                </a:solidFill>
              </a:rPr>
              <a:t>companies! </a:t>
            </a:r>
            <a:endParaRPr lang="en-US" b="1" u="sng"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0" y="685800"/>
            <a:ext cx="381386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69855" y="6096000"/>
            <a:ext cx="3380156" cy="369332"/>
          </a:xfrm>
          <a:prstGeom prst="rect">
            <a:avLst/>
          </a:prstGeom>
        </p:spPr>
        <p:txBody>
          <a:bodyPr wrap="none">
            <a:spAutoFit/>
          </a:bodyPr>
          <a:lstStyle/>
          <a:p>
            <a:r>
              <a:rPr lang="en-US" dirty="0"/>
              <a:t>Shah Mohammad Reza </a:t>
            </a:r>
            <a:r>
              <a:rPr lang="en-US" dirty="0" smtClean="0"/>
              <a:t>Pahlavi</a:t>
            </a:r>
          </a:p>
        </p:txBody>
      </p:sp>
    </p:spTree>
    <p:extLst>
      <p:ext uri="{BB962C8B-B14F-4D97-AF65-F5344CB8AC3E}">
        <p14:creationId xmlns:p14="http://schemas.microsoft.com/office/powerpoint/2010/main" val="16841529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746</TotalTime>
  <Words>1403</Words>
  <Application>Microsoft Macintosh PowerPoint</Application>
  <PresentationFormat>On-screen Show (4:3)</PresentationFormat>
  <Paragraphs>131</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Executive</vt:lpstr>
      <vt:lpstr>Iran-Contra Affair</vt:lpstr>
      <vt:lpstr>PowerPoint Presentation</vt:lpstr>
      <vt:lpstr>Iran</vt:lpstr>
      <vt:lpstr>PowerPoint Presentation</vt:lpstr>
      <vt:lpstr>PowerPoint Presentation</vt:lpstr>
      <vt:lpstr>PowerPoint Presentation</vt:lpstr>
      <vt:lpstr>1953 Iranian coup d'état</vt:lpstr>
      <vt:lpstr>PowerPoint Presentation</vt:lpstr>
      <vt:lpstr>PowerPoint Presentation</vt:lpstr>
      <vt:lpstr>Mossadegh under house arrest in Ahmadabad</vt:lpstr>
      <vt:lpstr>Absolute Monarch</vt:lpstr>
      <vt:lpstr>He crowned himself monarch of Iran in 1967 in a lavish ceremony </vt:lpstr>
      <vt:lpstr>PowerPoint Presentation</vt:lpstr>
      <vt:lpstr>Iran Revolution 1979</vt:lpstr>
      <vt:lpstr>PowerPoint Presentation</vt:lpstr>
      <vt:lpstr>PowerPoint Presentation</vt:lpstr>
      <vt:lpstr>Embargo placed on Iran 1979</vt:lpstr>
      <vt:lpstr>Hostages release</vt:lpstr>
      <vt:lpstr>PowerPoint Presentation</vt:lpstr>
      <vt:lpstr>PowerPoint Presentation</vt:lpstr>
      <vt:lpstr>PLO attacks Israel</vt:lpstr>
      <vt:lpstr>Israel invades Lebanon</vt:lpstr>
      <vt:lpstr>96 hostages taking by Lebanese Government  </vt:lpstr>
      <vt:lpstr>PowerPoint Presentation</vt:lpstr>
      <vt:lpstr>PowerPoint Presentation</vt:lpstr>
      <vt:lpstr>PowerPoint Presentation</vt:lpstr>
      <vt:lpstr>Iran and Lebanon Mutual nations</vt:lpstr>
      <vt:lpstr>Iran-Iraq War</vt:lpstr>
      <vt:lpstr>Nicaragua</vt:lpstr>
      <vt:lpstr>Sandinistas</vt:lpstr>
      <vt:lpstr>12 groups</vt:lpstr>
      <vt:lpstr>Poster </vt:lpstr>
      <vt:lpstr>Connections Between the Documents </vt:lpstr>
      <vt:lpstr>Post in Order of Events</vt:lpstr>
      <vt:lpstr>Assessment</vt:lpstr>
    </vt:vector>
  </TitlesOfParts>
  <Company>Higley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 Contra Affair</dc:title>
  <dc:creator>Reynolds, Sharlah</dc:creator>
  <cp:lastModifiedBy>Gale Ekiss</cp:lastModifiedBy>
  <cp:revision>45</cp:revision>
  <dcterms:created xsi:type="dcterms:W3CDTF">2016-04-29T20:44:48Z</dcterms:created>
  <dcterms:modified xsi:type="dcterms:W3CDTF">2016-05-12T19:54:36Z</dcterms:modified>
</cp:coreProperties>
</file>