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9"/>
  </p:notesMasterIdLst>
  <p:sldIdLst>
    <p:sldId id="256" r:id="rId2"/>
    <p:sldId id="257" r:id="rId3"/>
    <p:sldId id="267" r:id="rId4"/>
    <p:sldId id="268" r:id="rId5"/>
    <p:sldId id="272" r:id="rId6"/>
    <p:sldId id="271" r:id="rId7"/>
    <p:sldId id="259" r:id="rId8"/>
    <p:sldId id="260" r:id="rId9"/>
    <p:sldId id="261" r:id="rId10"/>
    <p:sldId id="262" r:id="rId11"/>
    <p:sldId id="263" r:id="rId12"/>
    <p:sldId id="270" r:id="rId13"/>
    <p:sldId id="264" r:id="rId14"/>
    <p:sldId id="273" r:id="rId15"/>
    <p:sldId id="274" r:id="rId16"/>
    <p:sldId id="275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05" autoAdjust="0"/>
    <p:restoredTop sz="90885"/>
  </p:normalViewPr>
  <p:slideViewPr>
    <p:cSldViewPr>
      <p:cViewPr varScale="1">
        <p:scale>
          <a:sx n="111" d="100"/>
          <a:sy n="111" d="100"/>
        </p:scale>
        <p:origin x="148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F50F978-0A57-1D41-9690-F19706CC56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80217C8-36B9-2F41-A5B1-B15A94A1A3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CD065C8B-5589-DA43-AED3-11604EC4049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AFC107DB-7E1A-C641-8ED3-48105A8DBF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574F1C27-0851-3E47-94CB-593DBD63FE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DE3A18B7-9B90-9547-A9F1-BDB78B24BB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9EDFD5-25F9-C648-B7B7-9977B0F059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DD2B0A-74BF-3346-9229-992839AEC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B2DE7-A86C-5B4F-BF73-13DF3088E28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0D87B6D-4E38-A743-876D-35622FFEF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BCE2227-D806-1F45-B320-122CF7E28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55DEB3-936A-594C-8A1D-2C63C6FBF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D527B-062A-AF44-AF53-80A488532E8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C90F2DC-F7E8-0144-88F1-E586FD0F4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1F9EC9E-E08A-D947-A13D-708603624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339AFF-C81C-4247-8F9A-03EC98419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6168A-A288-0746-93DC-3E472DA9A88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0580C9E-442D-F34F-BD94-01D809311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EC415EB-FE11-7542-A2B5-2D6E0ED23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5DDE21-4615-3342-938C-8251B8A2E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3FED1-CD92-A948-BE36-56BDE037728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AD811FC-7BAF-7341-8EBB-5C67DB490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40F2BF5-A3E8-7144-94AF-3ED9873AA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8D2AB5-A37F-0E4A-BB4E-C106BAA97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CF1B8-79A2-7946-834C-83A90C6DA4D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25194052-4D57-5C48-8AFA-F4022CEE9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CDAFE15-383F-824C-8D6C-63CB3D244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736912-509A-EE43-ADC2-82482E324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EFD43-F397-FA4C-B9AA-A432947A4FA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AC378E7B-6BCB-B64A-A2DF-2FDA90564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43D6FA6-4AAD-5A47-BDA9-F843359AD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87C5F1-02CD-604F-8CAF-F3EEA8EE2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5210A-EC62-184F-BF1C-AD1A8EE012E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0BE828DE-5A2B-794A-9156-CD7681A97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7795777-1354-5A47-874A-ABD85220A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22152D-B003-9042-9A1D-19E68E3D9A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353F5-479D-444B-9E76-299BD49594F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AB386DD-9A29-B44D-AAF5-9E0ABA679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E3AE5B7-7372-0145-A3E4-301F10E3B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69E25F-7A8C-1743-BAAF-21545C5E94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BB1D8-1A6F-C04F-9DEF-6A6836166E8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8CCECDD-7E2C-614D-AD27-DDA5455D3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3EF5F95-34B4-0540-96EE-DDC219E01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A06EC9-03BE-BB44-9153-4C84812FE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D57D4-EB23-4B49-8BC2-77FDA57FBAA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3BE6B4EA-BC9C-E74A-9C86-4D2705038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E7199A3-5776-AB4C-B5AD-8827CCA00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F23827-1E4D-E549-BFC9-A19146DAB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AA921-B0D6-984C-A36F-E782C55D1D1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51CEE52-204A-9C4C-A2C6-58611A210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0435206-CFBD-804C-A733-948F6BBD0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4F5AD5-4A57-1C4A-A822-51B3CC8E7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B97C9-16AC-1D4F-A95A-20C32B2FBBB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6DC836D-3252-8848-9E16-65F8438E0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C48812C-FD6F-4446-AE9B-4807C6DE3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7614B9-7A26-BD4E-A4B1-E97FC107E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94F58-96A6-184F-A7C3-873C4E59458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85FE443-6221-9D40-A89D-8613E51A2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8F57859-5650-7841-B3CC-AAE94BA8E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918DB3-C23C-F04B-B6BA-B3598F275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2F181-1DBE-0A41-99BA-4F85508D0FB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DC12988-AADF-D344-B625-D0C62EA2C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8BCE6DB-AC2B-CA4C-ACE2-7DBC7B13D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4BDC97-0709-4E44-9412-26468D03B8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BE6DC-1C7B-6547-ACE3-E5D178C49E5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2D5C07E-C8B3-E349-92DC-239F3660A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5E36B20-C3DC-9040-A18B-3C97002C0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4F31F9-0979-AA4B-84C8-372D76F95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F5A23-D629-DA45-A843-35B88829A0F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AA6340E-A579-7B45-A125-759DEFFF8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EA0B668-3618-BE4B-8E22-7FB51D94D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D69E7E-2E1F-0A4F-83AD-C3AD4E7C3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AAD42-3C9C-0447-8212-6A5B06BD501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46F81EB-77A8-844A-A4AA-641A2D670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FC26377-EF75-1140-A0D7-44D86DBC5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4354097-34FD-544D-A65D-4B9310A2F2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350FE71-EE01-BC46-81FB-846417153D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7F8EED8-DC83-4C4F-A6F1-1922D9B71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5DE6C0C-2D05-0648-9B93-0F7F1498A7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578EA78-2E07-F549-BD26-9D9A63541A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Ctr="0"/>
          <a:lstStyle>
            <a:lvl1pPr>
              <a:defRPr/>
            </a:lvl1pPr>
          </a:lstStyle>
          <a:p>
            <a:fld id="{D6C43444-C2E5-AF47-A6AC-F7C95277DAB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103" name="Group 7">
            <a:extLst>
              <a:ext uri="{FF2B5EF4-FFF2-40B4-BE49-F238E27FC236}">
                <a16:creationId xmlns:a16="http://schemas.microsoft.com/office/drawing/2014/main" id="{A099A379-6162-1C40-B669-B5056C23B3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4104" name="Picture 8" descr="Expbanna">
              <a:extLst>
                <a:ext uri="{FF2B5EF4-FFF2-40B4-BE49-F238E27FC236}">
                  <a16:creationId xmlns:a16="http://schemas.microsoft.com/office/drawing/2014/main" id="{A4F73610-9675-D946-B4DB-7373D5115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EXPHORSA">
              <a:extLst>
                <a:ext uri="{FF2B5EF4-FFF2-40B4-BE49-F238E27FC236}">
                  <a16:creationId xmlns:a16="http://schemas.microsoft.com/office/drawing/2014/main" id="{3129D74D-2865-504C-87E9-A19D9A179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6" name="Picture 10" descr="EXPHORSA">
            <a:extLst>
              <a:ext uri="{FF2B5EF4-FFF2-40B4-BE49-F238E27FC236}">
                <a16:creationId xmlns:a16="http://schemas.microsoft.com/office/drawing/2014/main" id="{98B4FAC4-FA1B-0A43-A144-6FEA1A4EF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9063-C3ED-A148-AECE-D8F59508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56A9A-53BC-E44A-BBAB-E4E20C471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91EEE-4006-114C-B845-E8823F37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13360-D97A-ED47-ACBE-6A774B4B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540DE-BD6C-664B-A76A-5AFA8FE0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278D3-A572-C548-9886-85AD2646D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6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B6483-5D97-914A-883B-33239C688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251B5-3E75-7F4F-B4DC-76AF13F3A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6C945-651D-A740-B895-37E224E3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7DCA4-DC6B-CB4F-9BB9-74EBFB13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8840-89F5-CD4F-90E0-D0B2BB79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0AA22-6114-FD44-AD67-ECA7F8AF9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2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1B7C-D548-6249-8E88-180EF3A3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5972-8F95-734C-98AA-839D951A8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22DB9-343E-164A-85A6-ABF4D7EA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F139A-D480-C245-80C1-41CF5DE8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72315-A7DD-7849-8058-78248F87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44F9A-D6AC-E24D-BCC1-965D69D57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74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DC3D-FB2D-F945-BB19-11955AB5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C44EC-4A85-4744-9CEC-4687308B5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BE05C-205A-FF4C-BB2C-14B2AA0A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D2A90-1B5C-6B4A-AA4D-37F1844B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0F160-CE87-2F4A-AC06-74017A29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0123B-EEBE-5E4C-93E5-8A30D2656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44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86A7-3256-1541-BEBC-54F0CF1D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5960D-D817-E141-A504-EB54F4E2D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72C69-27D4-6F4E-AB0C-0AC254FF0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E438F-BF92-0644-9B00-EC27CD13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24BA8-6606-204D-961B-5ECD83D5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CEC6A-DF8F-154C-A46B-4F280B73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A453F-7EC7-1D4B-A0F5-B5629F6B4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97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E03A-B831-8240-B1A7-97D265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3D4D5-11E7-094A-9BD6-68699E841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7ABA1-86D9-7843-854C-EF53989D5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677CA-5D30-D14F-90BF-849559F39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12DF9-9E2B-BC45-93B3-8860F6523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D6FAC4-A39E-DF4F-BD22-37420E33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B1B29-5093-7C41-8FA1-C98ED9B0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28BF2-EFFC-AC41-82AC-70825BA3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3D545-54BA-A049-A563-C34EA425F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4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6C00-F211-AB43-A707-E9E9B664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B8B3A-11E2-F243-BDE8-4B7F6B38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B6F74-8127-C14E-B58B-AC886E93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2027D-80F7-2040-A3F9-55F79440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807D8-8CBF-F14C-9F0C-00986B34C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02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D76F48-D79C-CD44-86C0-3F9656120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72ADB-0890-694E-9951-B0DD6C51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0BA8A-BA7F-BC44-A608-01E4D11A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3278B-D9BB-B34E-8DD1-FD23068FF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68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4FCE-2AF5-4D4E-B36A-038CA9E9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CA46-2BAB-FD48-8BE4-2937DC74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4640-3A11-9C42-86A0-CD7D9EBA0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B2D6D-53AE-2C4C-837D-EB365C46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9900-7499-194A-B0D4-3377D968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49884-136B-EE49-B5FE-D0D9073C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E76C-1035-3142-BC99-ED79085AA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5992-A2FC-F046-B8F7-85D55751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26CC2-25E1-4345-8B03-02C9298DC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A61E5-8983-C84F-A2EA-A9FA688E5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58560-1842-A74D-8FE7-4B22371B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C5857-2A99-F24D-8C0C-9C7E1CFC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5F8E-B8B7-5F46-84E4-26BD42D6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98BF1-A405-2F48-8595-4A136067C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09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pbanna">
            <a:extLst>
              <a:ext uri="{FF2B5EF4-FFF2-40B4-BE49-F238E27FC236}">
                <a16:creationId xmlns:a16="http://schemas.microsoft.com/office/drawing/2014/main" id="{83B6E69B-4C7B-FE48-9826-B53FD375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F8B27434-DF71-3846-AFFF-F58E64B6C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18F9FEA-EB6F-4C46-BF5D-5DA14B1C1F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41BB879-203C-D340-A387-CDCCFF89E2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4B2981E-2166-374E-8684-7F70AD9766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D22940E-200A-2F45-9486-FB044021699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7" descr="EXPHORSA">
            <a:extLst>
              <a:ext uri="{FF2B5EF4-FFF2-40B4-BE49-F238E27FC236}">
                <a16:creationId xmlns:a16="http://schemas.microsoft.com/office/drawing/2014/main" id="{835732EF-6424-6B4B-8E8D-C5A7ED30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>
            <a:extLst>
              <a:ext uri="{FF2B5EF4-FFF2-40B4-BE49-F238E27FC236}">
                <a16:creationId xmlns:a16="http://schemas.microsoft.com/office/drawing/2014/main" id="{29CEEC6F-C132-854B-AADD-E238AA1C5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en.wikipedia.org/wiki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5135619-5FE5-6F49-8BBC-C39905BFB9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Gift of Water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17D7975-EA3F-224F-B86E-6796C829CB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Alejandro’s Gift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8A8DC03-6AD5-BB42-8D22-07CB9FD3A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Drinking Water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C1B2AD8-58B0-1C43-9821-724BEC7F8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4195762" cy="4113212"/>
          </a:xfrm>
        </p:spPr>
        <p:txBody>
          <a:bodyPr/>
          <a:lstStyle/>
          <a:p>
            <a:r>
              <a:rPr lang="en-US" altLang="en-US"/>
              <a:t>How has the physical environment been modified to provide your drinking water?</a:t>
            </a:r>
          </a:p>
        </p:txBody>
      </p:sp>
      <p:grpSp>
        <p:nvGrpSpPr>
          <p:cNvPr id="26634" name="Group 10">
            <a:extLst>
              <a:ext uri="{FF2B5EF4-FFF2-40B4-BE49-F238E27FC236}">
                <a16:creationId xmlns:a16="http://schemas.microsoft.com/office/drawing/2014/main" id="{B8C3CD3B-010C-BD4A-8162-476795D9F520}"/>
              </a:ext>
            </a:extLst>
          </p:cNvPr>
          <p:cNvGrpSpPr>
            <a:grpSpLocks/>
          </p:cNvGrpSpPr>
          <p:nvPr/>
        </p:nvGrpSpPr>
        <p:grpSpPr bwMode="auto">
          <a:xfrm>
            <a:off x="1135063" y="458788"/>
            <a:ext cx="5984875" cy="4476750"/>
            <a:chOff x="0" y="2820"/>
            <a:chExt cx="3770" cy="2820"/>
          </a:xfrm>
        </p:grpSpPr>
        <p:sp>
          <p:nvSpPr>
            <p:cNvPr id="26628" name="Rectangle 4">
              <a:extLst>
                <a:ext uri="{FF2B5EF4-FFF2-40B4-BE49-F238E27FC236}">
                  <a16:creationId xmlns:a16="http://schemas.microsoft.com/office/drawing/2014/main" id="{0B12C8A0-4FED-4342-A313-48879118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20"/>
              <a:ext cx="3770" cy="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29" name="Rectangle 5">
              <a:extLst>
                <a:ext uri="{FF2B5EF4-FFF2-40B4-BE49-F238E27FC236}">
                  <a16:creationId xmlns:a16="http://schemas.microsoft.com/office/drawing/2014/main" id="{1992B6B7-574D-2D41-8583-B5881637B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20"/>
              <a:ext cx="377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33" name="Group 9">
            <a:extLst>
              <a:ext uri="{FF2B5EF4-FFF2-40B4-BE49-F238E27FC236}">
                <a16:creationId xmlns:a16="http://schemas.microsoft.com/office/drawing/2014/main" id="{47E4CE91-326A-B349-B03F-18AADE072258}"/>
              </a:ext>
            </a:extLst>
          </p:cNvPr>
          <p:cNvGrpSpPr>
            <a:grpSpLocks/>
          </p:cNvGrpSpPr>
          <p:nvPr/>
        </p:nvGrpSpPr>
        <p:grpSpPr bwMode="auto">
          <a:xfrm>
            <a:off x="3405188" y="4935538"/>
            <a:ext cx="4603750" cy="1616075"/>
            <a:chOff x="0" y="3590"/>
            <a:chExt cx="2900" cy="1018"/>
          </a:xfrm>
        </p:grpSpPr>
        <p:sp>
          <p:nvSpPr>
            <p:cNvPr id="26630" name="Rectangle 6">
              <a:extLst>
                <a:ext uri="{FF2B5EF4-FFF2-40B4-BE49-F238E27FC236}">
                  <a16:creationId xmlns:a16="http://schemas.microsoft.com/office/drawing/2014/main" id="{31758686-4C78-9141-A6D5-DEC08C1CC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90"/>
              <a:ext cx="2900" cy="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31" name="Rectangle 7">
              <a:extLst>
                <a:ext uri="{FF2B5EF4-FFF2-40B4-BE49-F238E27FC236}">
                  <a16:creationId xmlns:a16="http://schemas.microsoft.com/office/drawing/2014/main" id="{316E1389-2909-0745-B105-959D08545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90"/>
              <a:ext cx="1160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1000">
                  <a:latin typeface="Arial" panose="020B0604020202020204" pitchFamily="34" charset="0"/>
                </a:rPr>
                <a:t>  </a:t>
              </a:r>
              <a:r>
                <a:rPr lang="en-US" altLang="en-US" sz="8000"/>
                <a:t> </a:t>
              </a:r>
              <a:r>
                <a:rPr lang="en-US" altLang="en-US" sz="1000"/>
                <a:t>                                                 </a:t>
              </a:r>
              <a:endParaRPr lang="en-US" altLang="en-US" sz="1000">
                <a:latin typeface="Arial" panose="020B0604020202020204" pitchFamily="34" charset="0"/>
              </a:endParaRPr>
            </a:p>
          </p:txBody>
        </p:sp>
      </p:grpSp>
      <p:pic>
        <p:nvPicPr>
          <p:cNvPr id="26635" name="Picture 11">
            <a:extLst>
              <a:ext uri="{FF2B5EF4-FFF2-40B4-BE49-F238E27FC236}">
                <a16:creationId xmlns:a16="http://schemas.microsoft.com/office/drawing/2014/main" id="{B54E1804-7206-CA40-BE43-04784B49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Rectangle 12">
            <a:extLst>
              <a:ext uri="{FF2B5EF4-FFF2-40B4-BE49-F238E27FC236}">
                <a16:creationId xmlns:a16="http://schemas.microsoft.com/office/drawing/2014/main" id="{93F03561-218C-0F4D-B837-73CE26621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4624388"/>
            <a:ext cx="1047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Lucida Grande" panose="020B0600040502020204" pitchFamily="34" charset="0"/>
              </a:rPr>
              <a:t>pubs.usgs.gov</a:t>
            </a:r>
            <a:endParaRPr lang="en-US" altLang="en-US" sz="1300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id="{5820AB8D-91F5-7040-B19C-0DC5835A8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068" y="5485749"/>
            <a:ext cx="175721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 dirty="0">
                <a:solidFill>
                  <a:srgbClr val="000000"/>
                </a:solidFill>
                <a:latin typeface="Lucida Grande" panose="020B0600040502020204" pitchFamily="34" charset="0"/>
              </a:rPr>
              <a:t>https://innovativeh2o.com/</a:t>
            </a:r>
            <a:endParaRPr lang="en-US" altLang="en-US" sz="1300" dirty="0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E251E-AB3A-EC4F-911F-1B6AFEC18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916" y="4135902"/>
            <a:ext cx="3531742" cy="1222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C463189-F907-FF4F-BF37-BEE2C6161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Words from </a:t>
            </a:r>
            <a:r>
              <a:rPr lang="en-US" altLang="en-US" u="sng"/>
              <a:t>Alejandro’s Gift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7AE97F4-307B-F942-9172-D8A881211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1281112"/>
          </a:xfrm>
        </p:spPr>
        <p:txBody>
          <a:bodyPr/>
          <a:lstStyle/>
          <a:p>
            <a:r>
              <a:rPr lang="en-US" altLang="en-US"/>
              <a:t>Adobe:  A brick or building material made of sun dried earth and straw</a:t>
            </a:r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96D606E4-BFD5-8249-A544-4E39795D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303371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Rectangle 7">
            <a:extLst>
              <a:ext uri="{FF2B5EF4-FFF2-40B4-BE49-F238E27FC236}">
                <a16:creationId xmlns:a16="http://schemas.microsoft.com/office/drawing/2014/main" id="{CF4B0DBD-6AF8-C34E-9E98-A063B8C9A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5895975"/>
            <a:ext cx="161448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  <a:latin typeface="Lucida Grande" panose="020B0600040502020204" pitchFamily="34" charset="0"/>
              </a:rPr>
              <a:t>www.archives.gov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4161AB0-0079-464C-8296-F8341D809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Words from Alejandro’s Giift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08F131F-4618-3149-AB73-98A7184AA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Furrow: a narrow groove made in the ground 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D3B2E24E-1770-D941-A844-27A98F084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019800"/>
            <a:ext cx="426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http://www.ers.usda.gov/Briefing/WaterUse/Images/furrow1.jpg</a:t>
            </a:r>
          </a:p>
        </p:txBody>
      </p:sp>
      <p:pic>
        <p:nvPicPr>
          <p:cNvPr id="37894" name="Picture 6" descr="furrow1">
            <a:extLst>
              <a:ext uri="{FF2B5EF4-FFF2-40B4-BE49-F238E27FC236}">
                <a16:creationId xmlns:a16="http://schemas.microsoft.com/office/drawing/2014/main" id="{927AA36F-9F43-7D49-9CB4-477E69D17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64820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B5E0EA-10D7-6D4B-9349-B472A4E94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Words From </a:t>
            </a:r>
            <a:r>
              <a:rPr lang="en-US" altLang="en-US" u="sng"/>
              <a:t>Alejandro’s Gift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75F818A-D089-C54F-88F6-90CF8943E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Cherish:  To keep or care for with affection.</a:t>
            </a:r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044951A6-AECA-E14B-AD28-2EC58541C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>
            <a:extLst>
              <a:ext uri="{FF2B5EF4-FFF2-40B4-BE49-F238E27FC236}">
                <a16:creationId xmlns:a16="http://schemas.microsoft.com/office/drawing/2014/main" id="{103EA4C6-006D-4644-A920-CF8CFAD77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172200"/>
            <a:ext cx="334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/>
              <a:t>http://english.taipei.gov.tw/web/upload/112313820972800.jpg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A67A223-3F6E-1B44-B323-4867A5035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Words From </a:t>
            </a:r>
            <a:r>
              <a:rPr lang="en-US" altLang="en-US" u="sng"/>
              <a:t>Alejandro’s Gift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7FC498F-2966-2840-9DC7-F9279CBD8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Hesitate:  To hold back in doubt or uncertainty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D0439EBC-0D63-0840-B6BD-5CCC3868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1668463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Rectangle 5">
            <a:extLst>
              <a:ext uri="{FF2B5EF4-FFF2-40B4-BE49-F238E27FC236}">
                <a16:creationId xmlns:a16="http://schemas.microsoft.com/office/drawing/2014/main" id="{2DC01662-DEFB-AC4D-A516-A31A72C43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096000"/>
            <a:ext cx="3143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/>
              <a:t>http://www.access-board.gov/research/roundabouts/fig6.jpg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316EC53-FCF1-034C-A354-231F29DE5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Words From </a:t>
            </a:r>
            <a:r>
              <a:rPr lang="en-US" altLang="en-US" u="sng"/>
              <a:t>Alejandro’s Gift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B7013F9-863E-4747-9C39-55EE911A9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Lonely:  Sad from being alone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0EE082FC-F4EA-394D-8946-CAF6DD3EA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19800"/>
            <a:ext cx="2381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>
                <a:latin typeface="Arial" panose="020B0604020202020204" pitchFamily="34" charset="0"/>
              </a:rPr>
              <a:t>http://www.4girls.gov/mind/depression.jpg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36A1290C-A817-7540-ADD4-68F958F45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1792288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A2B93B7-1A1D-4542-9447-19263420A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Words From </a:t>
            </a:r>
            <a:r>
              <a:rPr lang="en-US" altLang="en-US" u="sng"/>
              <a:t>Alejandro’s Gift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E16AC85-8391-7543-AE48-83362FC98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Drudgery:  Dull and tiring work.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8450A902-7B99-AE43-B549-FECA7609D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19800"/>
            <a:ext cx="3765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/>
              <a:t>http://www.oregon.gov/DHS/news/staff/images/fimages/MarieSmith2.jpg</a:t>
            </a:r>
            <a:endParaRPr lang="en-US" altLang="en-US"/>
          </a:p>
        </p:txBody>
      </p:sp>
      <p:pic>
        <p:nvPicPr>
          <p:cNvPr id="60421" name="Picture 5">
            <a:extLst>
              <a:ext uri="{FF2B5EF4-FFF2-40B4-BE49-F238E27FC236}">
                <a16:creationId xmlns:a16="http://schemas.microsoft.com/office/drawing/2014/main" id="{89ED1AF0-A660-7B4F-AE07-6D8A4FBC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F74B185-E5F5-C849-8BCD-36C84063B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for student assessment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ADC6849-A643-0B41-BDA0-B33B455F4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02113"/>
            <a:ext cx="7769225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Natural Resource 	  Modification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CE229E31-42B1-E546-A26E-1CC892918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13" y="3035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5860" name="Rectangle 20">
            <a:extLst>
              <a:ext uri="{FF2B5EF4-FFF2-40B4-BE49-F238E27FC236}">
                <a16:creationId xmlns:a16="http://schemas.microsoft.com/office/drawing/2014/main" id="{67E36D1D-E8ED-1348-B615-C0971C12E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847" y="3307834"/>
            <a:ext cx="2433638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bg1"/>
                </a:solidFill>
              </a:rPr>
              <a:t>Trees</a:t>
            </a:r>
            <a:endParaRPr lang="en-US" altLang="en-US" sz="1800" dirty="0"/>
          </a:p>
        </p:txBody>
      </p:sp>
      <p:sp>
        <p:nvSpPr>
          <p:cNvPr id="35861" name="Rectangle 21">
            <a:extLst>
              <a:ext uri="{FF2B5EF4-FFF2-40B4-BE49-F238E27FC236}">
                <a16:creationId xmlns:a16="http://schemas.microsoft.com/office/drawing/2014/main" id="{0CB31726-9408-0842-BE12-0A0A74DA1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525" y="3216195"/>
            <a:ext cx="2433638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dirty="0">
                <a:solidFill>
                  <a:schemeClr val="bg1"/>
                </a:solidFill>
              </a:rPr>
              <a:t>Logging</a:t>
            </a:r>
            <a:endParaRPr lang="en-US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73BD6-8878-2D47-BD88-4FCCADB18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488" y="3641805"/>
            <a:ext cx="3480888" cy="2401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30FD0-F629-B647-A315-B980C2554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089" y="3790312"/>
            <a:ext cx="2679155" cy="2000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CF4A7D9-1527-D54E-8E29-392AAB129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Geography Vocabulary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105FE43-0F8B-7040-BC60-287959DF5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396162" cy="1052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natural resources:  materials that we use  that come from nature, like water, or coal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875F0CFE-5EF0-FB46-9115-27AB553D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545013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>
            <a:extLst>
              <a:ext uri="{FF2B5EF4-FFF2-40B4-BE49-F238E27FC236}">
                <a16:creationId xmlns:a16="http://schemas.microsoft.com/office/drawing/2014/main" id="{03B98744-BE03-A041-AAE7-78862EF7E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24600"/>
            <a:ext cx="36433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/>
              <a:t>Copper Mining in Morenci, AZ    Photo by Gale Ekiss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FE956EA-F4EE-CE46-9C64-89928DF6E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Natural Resources include: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851ABED-7FCE-E94A-B14C-A8D68E259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595312"/>
          </a:xfrm>
        </p:spPr>
        <p:txBody>
          <a:bodyPr/>
          <a:lstStyle/>
          <a:p>
            <a:r>
              <a:rPr lang="en-US" altLang="en-US"/>
              <a:t>Oil				  Trees</a:t>
            </a:r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id="{A5B2F780-7918-D841-977A-B3E23B5D2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Rectangle 8">
            <a:extLst>
              <a:ext uri="{FF2B5EF4-FFF2-40B4-BE49-F238E27FC236}">
                <a16:creationId xmlns:a16="http://schemas.microsoft.com/office/drawing/2014/main" id="{447432CD-E0C5-0948-A953-AD181491B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522913"/>
            <a:ext cx="33893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/>
              <a:t>Photo by Gale Ekiss</a:t>
            </a:r>
            <a:endParaRPr lang="en-US" altLang="en-US"/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3465D9A3-7E55-3245-90AC-BDCC7FD39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62600"/>
            <a:ext cx="173316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metrocouncil.us</a:t>
            </a:r>
            <a:r>
              <a:rPr lang="en-US" sz="900" dirty="0"/>
              <a:t>/8m7wwa/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9AA63-FF8B-574D-91E4-3D0BE9FA2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438" y="2438400"/>
            <a:ext cx="2466474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9D591681-2AF2-764F-BC7B-437229CAE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747712"/>
          </a:xfrm>
        </p:spPr>
        <p:txBody>
          <a:bodyPr/>
          <a:lstStyle/>
          <a:p>
            <a:r>
              <a:rPr lang="en-US" altLang="en-US"/>
              <a:t>Soil			   </a:t>
            </a:r>
            <a:endParaRPr lang="en-US" altLang="en-US">
              <a:solidFill>
                <a:srgbClr val="000000"/>
              </a:solidFill>
              <a:latin typeface="New Times Roman" charset="0"/>
            </a:endParaRPr>
          </a:p>
        </p:txBody>
      </p:sp>
      <p:pic>
        <p:nvPicPr>
          <p:cNvPr id="34829" name="Picture 13">
            <a:extLst>
              <a:ext uri="{FF2B5EF4-FFF2-40B4-BE49-F238E27FC236}">
                <a16:creationId xmlns:a16="http://schemas.microsoft.com/office/drawing/2014/main" id="{75073645-9805-6943-947E-DA83B2B7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1668463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>
            <a:extLst>
              <a:ext uri="{FF2B5EF4-FFF2-40B4-BE49-F238E27FC236}">
                <a16:creationId xmlns:a16="http://schemas.microsoft.com/office/drawing/2014/main" id="{C3B4385F-1D0F-C24B-8253-235E2F280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2106613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1" name="Rectangle 15">
            <a:extLst>
              <a:ext uri="{FF2B5EF4-FFF2-40B4-BE49-F238E27FC236}">
                <a16:creationId xmlns:a16="http://schemas.microsoft.com/office/drawing/2014/main" id="{473A0916-9B40-FF43-B3C0-A4ED5EF55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4486275"/>
            <a:ext cx="1301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Lucida Grande" panose="020B0600040502020204" pitchFamily="34" charset="0"/>
              </a:rPr>
              <a:t>edcintl.cr.usgs.gov</a:t>
            </a:r>
            <a:endParaRPr lang="en-US" altLang="en-US" sz="1300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4832" name="Rectangle 16">
            <a:extLst>
              <a:ext uri="{FF2B5EF4-FFF2-40B4-BE49-F238E27FC236}">
                <a16:creationId xmlns:a16="http://schemas.microsoft.com/office/drawing/2014/main" id="{3529DDB8-2D83-7848-848D-4FDFF1A2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4903788"/>
            <a:ext cx="1873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Lucida Grande" panose="020B0600040502020204" pitchFamily="34" charset="0"/>
              </a:rPr>
              <a:t>www.bawbawshire.vic.gov.au</a:t>
            </a:r>
            <a:endParaRPr lang="en-US" altLang="en-US" sz="1300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148E52F-B7EA-A141-8DC8-67B0236C4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Environment: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63E3936-EB86-C34B-AA74-E6B3160DB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New Times Roman" charset="0"/>
              </a:rPr>
              <a:t>Soil, climate, and living things that influence the the ability of a plant or animal to survive</a:t>
            </a:r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1633CD72-A093-D049-A41D-7B33C8191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552" y="5730044"/>
            <a:ext cx="40463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dirty="0">
                <a:solidFill>
                  <a:srgbClr val="000000"/>
                </a:solidFill>
                <a:latin typeface="Lucida Grande" panose="020B0600040502020204" pitchFamily="34" charset="0"/>
              </a:rPr>
              <a:t>https://e-</a:t>
            </a:r>
            <a:r>
              <a:rPr lang="en-US" altLang="en-US" sz="1000" dirty="0" err="1">
                <a:solidFill>
                  <a:srgbClr val="000000"/>
                </a:solidFill>
                <a:latin typeface="Lucida Grande" panose="020B0600040502020204" pitchFamily="34" charset="0"/>
              </a:rPr>
              <a:t>csr.net</a:t>
            </a:r>
            <a:r>
              <a:rPr lang="en-US" altLang="en-US" sz="1000" dirty="0">
                <a:solidFill>
                  <a:srgbClr val="000000"/>
                </a:solidFill>
                <a:latin typeface="Lucida Grande" panose="020B0600040502020204" pitchFamily="34" charset="0"/>
              </a:rPr>
              <a:t>/definitions/ecosystem-definition-example/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752AE-DBDD-1E46-B5F3-93509EF21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053" y="3200400"/>
            <a:ext cx="4072909" cy="24873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71F8C18-4F75-944D-AD55-63D2D71F2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Modification: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45B0A1B-412F-3748-9947-345C8A236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change that alters the environment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37B4DFA4-19A1-3B45-9991-D81BCFE0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4697413" cy="35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6">
            <a:extLst>
              <a:ext uri="{FF2B5EF4-FFF2-40B4-BE49-F238E27FC236}">
                <a16:creationId xmlns:a16="http://schemas.microsoft.com/office/drawing/2014/main" id="{7F5C3D81-2CC7-B943-84EA-700E6B2C0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172200"/>
            <a:ext cx="1200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/>
              <a:t>Photo by Gale Ekiss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FD0790A-9788-0A41-996B-000ABE8F9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Aerial View of Hoover Dam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7BD61B7-E0C3-CF4B-B2D3-84D11EE2F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3810000" cy="4191000"/>
          </a:xfrm>
        </p:spPr>
        <p:txBody>
          <a:bodyPr/>
          <a:lstStyle/>
          <a:p>
            <a:r>
              <a:rPr lang="en-US" altLang="en-US"/>
              <a:t>What natural resource do you see in this photo?</a:t>
            </a:r>
          </a:p>
          <a:p>
            <a:r>
              <a:rPr lang="en-US" altLang="en-US"/>
              <a:t>What modifications were made to the physical environment?</a:t>
            </a:r>
          </a:p>
        </p:txBody>
      </p:sp>
      <p:pic>
        <p:nvPicPr>
          <p:cNvPr id="23557" name="Picture 5" descr="D001a">
            <a:extLst>
              <a:ext uri="{FF2B5EF4-FFF2-40B4-BE49-F238E27FC236}">
                <a16:creationId xmlns:a16="http://schemas.microsoft.com/office/drawing/2014/main" id="{570A0EB9-8F3A-6240-81F2-82D8A5A02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589338" cy="45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58E49913-7A64-1F4D-A930-0A4C9A0AD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6381750"/>
            <a:ext cx="1543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Lucida Grande" panose="020B0600040502020204" pitchFamily="34" charset="0"/>
              </a:rPr>
              <a:t>geochange.er.usgs.gov</a:t>
            </a:r>
            <a:endParaRPr lang="en-US" altLang="en-US" sz="1300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5787305-8DAE-7D42-A955-F94EC8754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Golf Course in the Desert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E30693-C955-BD4F-82D1-0BB4CF96C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66888"/>
            <a:ext cx="4572000" cy="4113212"/>
          </a:xfrm>
        </p:spPr>
        <p:txBody>
          <a:bodyPr/>
          <a:lstStyle/>
          <a:p>
            <a:r>
              <a:rPr lang="en-US" altLang="en-US" sz="2800"/>
              <a:t>How was the physical environment modified </a:t>
            </a:r>
          </a:p>
          <a:p>
            <a:pPr>
              <a:buFontTx/>
              <a:buNone/>
            </a:pPr>
            <a:r>
              <a:rPr lang="en-US" altLang="en-US" sz="2800"/>
              <a:t>    to make this golf course?</a:t>
            </a:r>
            <a:endParaRPr lang="en-US" altLang="en-US"/>
          </a:p>
          <a:p>
            <a:r>
              <a:rPr lang="en-US" altLang="en-US" sz="2800"/>
              <a:t>What natural resources must be used to maintain this golf course?</a:t>
            </a:r>
          </a:p>
        </p:txBody>
      </p:sp>
      <p:pic>
        <p:nvPicPr>
          <p:cNvPr id="24592" name="Picture 16">
            <a:extLst>
              <a:ext uri="{FF2B5EF4-FFF2-40B4-BE49-F238E27FC236}">
                <a16:creationId xmlns:a16="http://schemas.microsoft.com/office/drawing/2014/main" id="{DD7CFB8B-505D-F344-A4E4-134049C4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2487613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3" name="Rectangle 17">
            <a:extLst>
              <a:ext uri="{FF2B5EF4-FFF2-40B4-BE49-F238E27FC236}">
                <a16:creationId xmlns:a16="http://schemas.microsoft.com/office/drawing/2014/main" id="{3BB4F55C-89DD-0F42-9F6B-2EF88397B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5356225"/>
            <a:ext cx="1111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Lucida Grande" panose="020B0600040502020204" pitchFamily="34" charset="0"/>
              </a:rPr>
              <a:t>www.hawaii.gov</a:t>
            </a:r>
            <a:endParaRPr lang="en-US" altLang="en-US" sz="1300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4034D3-751C-3C4A-A068-A4664FE42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Farming	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ABBAE3F-5639-314B-9520-5E5269CBC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4400" y="1766888"/>
            <a:ext cx="4106863" cy="4113212"/>
          </a:xfrm>
        </p:spPr>
        <p:txBody>
          <a:bodyPr/>
          <a:lstStyle/>
          <a:p>
            <a:r>
              <a:rPr lang="en-US" altLang="en-US"/>
              <a:t>How was the physical environment modified to make the farm?</a:t>
            </a:r>
          </a:p>
          <a:p>
            <a:r>
              <a:rPr lang="en-US" altLang="en-US"/>
              <a:t>What natural resources does the farm need?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1B223599-1D28-D945-AFF2-FCF813EC8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1875" y="1846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F5CB8EB9-301B-A54D-B224-E797D74A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22098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Rectangle 8">
            <a:extLst>
              <a:ext uri="{FF2B5EF4-FFF2-40B4-BE49-F238E27FC236}">
                <a16:creationId xmlns:a16="http://schemas.microsoft.com/office/drawing/2014/main" id="{202D00A2-6E76-3841-B779-A416FEB78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962400"/>
            <a:ext cx="1057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Lucida Grande" panose="020B0600040502020204" pitchFamily="34" charset="0"/>
              </a:rPr>
              <a:t>www.maine.gov</a:t>
            </a:r>
            <a:endParaRPr lang="en-US" altLang="en-US" sz="1300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pic>
        <p:nvPicPr>
          <p:cNvPr id="25611" name="Picture 11">
            <a:extLst>
              <a:ext uri="{FF2B5EF4-FFF2-40B4-BE49-F238E27FC236}">
                <a16:creationId xmlns:a16="http://schemas.microsoft.com/office/drawing/2014/main" id="{29051515-5FBE-E744-BFBE-AFEEC36D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1981200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2" name="Rectangle 12">
            <a:extLst>
              <a:ext uri="{FF2B5EF4-FFF2-40B4-BE49-F238E27FC236}">
                <a16:creationId xmlns:a16="http://schemas.microsoft.com/office/drawing/2014/main" id="{57ABA2ED-B071-9140-9D5F-E3F08889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6086475"/>
            <a:ext cx="1327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  <a:latin typeface="Lucida Grande" panose="020B0600040502020204" pitchFamily="34" charset="0"/>
              </a:rPr>
              <a:t>portal.delaware.gov</a:t>
            </a:r>
            <a:endParaRPr lang="en-US" altLang="en-US" sz="1300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432</Words>
  <Application>Microsoft Macintosh PowerPoint</Application>
  <PresentationFormat>On-screen Show (4:3)</PresentationFormat>
  <Paragraphs>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Lucida Grande</vt:lpstr>
      <vt:lpstr>New Times Roman</vt:lpstr>
      <vt:lpstr>Times New Roman</vt:lpstr>
      <vt:lpstr>Wingdings</vt:lpstr>
      <vt:lpstr>Expedition</vt:lpstr>
      <vt:lpstr>The Gift of Water</vt:lpstr>
      <vt:lpstr>Geography Vocabulary</vt:lpstr>
      <vt:lpstr>Other Natural Resources include:</vt:lpstr>
      <vt:lpstr>PowerPoint Presentation</vt:lpstr>
      <vt:lpstr>Environment:</vt:lpstr>
      <vt:lpstr>Modification:</vt:lpstr>
      <vt:lpstr>An Aerial View of Hoover Dam</vt:lpstr>
      <vt:lpstr>A Golf Course in the Desert</vt:lpstr>
      <vt:lpstr>Farming </vt:lpstr>
      <vt:lpstr>Drinking Water</vt:lpstr>
      <vt:lpstr>Words from Alejandro’s Gift</vt:lpstr>
      <vt:lpstr>Words from Alejandro’s Giift</vt:lpstr>
      <vt:lpstr>Words From Alejandro’s Gift</vt:lpstr>
      <vt:lpstr>Words From Alejandro’s Gift</vt:lpstr>
      <vt:lpstr>Words From Alejandro’s Gift</vt:lpstr>
      <vt:lpstr>Words From Alejandro’s Gift</vt:lpstr>
      <vt:lpstr>Model for student assessment</vt:lpstr>
    </vt:vector>
  </TitlesOfParts>
  <Company>Tech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Gift of Water</dc:title>
  <cp:lastModifiedBy>Gale Ekiss</cp:lastModifiedBy>
  <cp:revision>20</cp:revision>
  <dcterms:modified xsi:type="dcterms:W3CDTF">2019-06-26T01:31:55Z</dcterms:modified>
</cp:coreProperties>
</file>