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75" r:id="rId4"/>
    <p:sldId id="276" r:id="rId5"/>
    <p:sldId id="279" r:id="rId6"/>
    <p:sldId id="280" r:id="rId7"/>
    <p:sldId id="281" r:id="rId8"/>
    <p:sldId id="282" r:id="rId9"/>
    <p:sldId id="277" r:id="rId10"/>
    <p:sldId id="27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558" autoAdjust="0"/>
  </p:normalViewPr>
  <p:slideViewPr>
    <p:cSldViewPr>
      <p:cViewPr varScale="1">
        <p:scale>
          <a:sx n="116" d="100"/>
          <a:sy n="116" d="100"/>
        </p:scale>
        <p:origin x="96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279E3-65A5-41C5-90DD-EE532E68C63A}" type="datetimeFigureOut">
              <a:rPr lang="en-US" smtClean="0"/>
              <a:t>10/24/19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D9878-8B20-4D89-BCB3-AF5249F8E01E}" type="slidenum">
              <a:rPr lang="en-US" smtClean="0"/>
              <a:t>‹#›</a:t>
            </a:fld>
            <a:endParaRPr lang="en-US"/>
          </a:p>
        </p:txBody>
      </p:sp>
    </p:spTree>
    <p:extLst>
      <p:ext uri="{BB962C8B-B14F-4D97-AF65-F5344CB8AC3E}">
        <p14:creationId xmlns:p14="http://schemas.microsoft.com/office/powerpoint/2010/main" val="285791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FA6BF9-E60C-4382-A36E-92E5CECF0D33}"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359551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A6BF9-E60C-4382-A36E-92E5CECF0D33}"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220372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A6BF9-E60C-4382-A36E-92E5CECF0D33}"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254006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A6BF9-E60C-4382-A36E-92E5CECF0D33}"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403159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A6BF9-E60C-4382-A36E-92E5CECF0D33}"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180954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A6BF9-E60C-4382-A36E-92E5CECF0D33}"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378373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FA6BF9-E60C-4382-A36E-92E5CECF0D33}" type="datetimeFigureOut">
              <a:rPr lang="en-US" smtClean="0"/>
              <a:t>10/24/19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423633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FA6BF9-E60C-4382-A36E-92E5CECF0D33}" type="datetimeFigureOut">
              <a:rPr lang="en-US" smtClean="0"/>
              <a:t>10/24/19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41502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A6BF9-E60C-4382-A36E-92E5CECF0D33}" type="datetimeFigureOut">
              <a:rPr lang="en-US" smtClean="0"/>
              <a:t>10/24/19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428367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A6BF9-E60C-4382-A36E-92E5CECF0D33}"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303880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A6BF9-E60C-4382-A36E-92E5CECF0D33}"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E636A-5E74-4CF2-B703-6C613B7A7D9D}" type="slidenum">
              <a:rPr lang="en-US" smtClean="0"/>
              <a:t>‹#›</a:t>
            </a:fld>
            <a:endParaRPr lang="en-US"/>
          </a:p>
        </p:txBody>
      </p:sp>
    </p:spTree>
    <p:extLst>
      <p:ext uri="{BB962C8B-B14F-4D97-AF65-F5344CB8AC3E}">
        <p14:creationId xmlns:p14="http://schemas.microsoft.com/office/powerpoint/2010/main" val="303891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A6BF9-E60C-4382-A36E-92E5CECF0D33}" type="datetimeFigureOut">
              <a:rPr lang="en-US" smtClean="0"/>
              <a:t>10/24/19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E636A-5E74-4CF2-B703-6C613B7A7D9D}" type="slidenum">
              <a:rPr lang="en-US" smtClean="0"/>
              <a:t>‹#›</a:t>
            </a:fld>
            <a:endParaRPr lang="en-US"/>
          </a:p>
        </p:txBody>
      </p:sp>
    </p:spTree>
    <p:extLst>
      <p:ext uri="{BB962C8B-B14F-4D97-AF65-F5344CB8AC3E}">
        <p14:creationId xmlns:p14="http://schemas.microsoft.com/office/powerpoint/2010/main" val="360769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s://www.desertmuseum.org/visit/exhibits_desertgrassland.php" TargetMode="External"/><Relationship Id="rId2" Type="http://schemas.openxmlformats.org/officeDocument/2006/relationships/hyperlink" Target="https://www.conserve-energy-future.com/chaparral-biome.php" TargetMode="External"/><Relationship Id="rId1" Type="http://schemas.openxmlformats.org/officeDocument/2006/relationships/slideLayout" Target="../slideLayouts/slideLayout2.xml"/><Relationship Id="rId4" Type="http://schemas.openxmlformats.org/officeDocument/2006/relationships/hyperlink" Target="https://askabiologist.asu.edu/plants-dese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askabiologist.asu.edu/explore/temperate-forest" TargetMode="External"/><Relationship Id="rId2" Type="http://schemas.openxmlformats.org/officeDocument/2006/relationships/hyperlink" Target="https://askabiologist.asu.edu/anatomy-tundra" TargetMode="External"/><Relationship Id="rId1" Type="http://schemas.openxmlformats.org/officeDocument/2006/relationships/slideLayout" Target="../slideLayouts/slideLayout2.xml"/><Relationship Id="rId4" Type="http://schemas.openxmlformats.org/officeDocument/2006/relationships/hyperlink" Target="https://www.desertmuseum.org/visit/exhibits_mountainwoodland.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581"/>
            <a:ext cx="7772400" cy="1470025"/>
          </a:xfrm>
        </p:spPr>
        <p:txBody>
          <a:bodyPr/>
          <a:lstStyle/>
          <a:p>
            <a:r>
              <a:rPr lang="en-US" dirty="0"/>
              <a:t>Learning the 6 Biomes of Arizona</a:t>
            </a:r>
          </a:p>
        </p:txBody>
      </p:sp>
      <p:pic>
        <p:nvPicPr>
          <p:cNvPr id="6" name="Picture 5">
            <a:extLst>
              <a:ext uri="{FF2B5EF4-FFF2-40B4-BE49-F238E27FC236}">
                <a16:creationId xmlns:a16="http://schemas.microsoft.com/office/drawing/2014/main" id="{7D699574-C46F-CF4B-B93F-33D75E425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31606"/>
            <a:ext cx="3378200" cy="2400300"/>
          </a:xfrm>
          <a:prstGeom prst="rect">
            <a:avLst/>
          </a:prstGeom>
        </p:spPr>
      </p:pic>
      <p:sp>
        <p:nvSpPr>
          <p:cNvPr id="7" name="TextBox 6">
            <a:extLst>
              <a:ext uri="{FF2B5EF4-FFF2-40B4-BE49-F238E27FC236}">
                <a16:creationId xmlns:a16="http://schemas.microsoft.com/office/drawing/2014/main" id="{EE2E190A-E5E9-214B-B9AE-99B0FE8371FF}"/>
              </a:ext>
            </a:extLst>
          </p:cNvPr>
          <p:cNvSpPr txBox="1"/>
          <p:nvPr/>
        </p:nvSpPr>
        <p:spPr>
          <a:xfrm>
            <a:off x="7086600" y="1168869"/>
            <a:ext cx="968535" cy="230832"/>
          </a:xfrm>
          <a:prstGeom prst="rect">
            <a:avLst/>
          </a:prstGeom>
          <a:noFill/>
        </p:spPr>
        <p:txBody>
          <a:bodyPr wrap="none" rtlCol="0">
            <a:spAutoFit/>
          </a:bodyPr>
          <a:lstStyle/>
          <a:p>
            <a:r>
              <a:rPr lang="en-US" sz="900" dirty="0" err="1"/>
              <a:t>Geo.Arizona.edu</a:t>
            </a:r>
            <a:endParaRPr lang="en-US" sz="900" dirty="0"/>
          </a:p>
        </p:txBody>
      </p:sp>
      <p:pic>
        <p:nvPicPr>
          <p:cNvPr id="10" name="Picture 9">
            <a:extLst>
              <a:ext uri="{FF2B5EF4-FFF2-40B4-BE49-F238E27FC236}">
                <a16:creationId xmlns:a16="http://schemas.microsoft.com/office/drawing/2014/main" id="{22EA87B9-AABF-9541-8FC4-20D135D9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985" y="1488002"/>
            <a:ext cx="3722795" cy="2400300"/>
          </a:xfrm>
          <a:prstGeom prst="rect">
            <a:avLst/>
          </a:prstGeom>
        </p:spPr>
      </p:pic>
      <p:pic>
        <p:nvPicPr>
          <p:cNvPr id="13" name="Picture 12">
            <a:extLst>
              <a:ext uri="{FF2B5EF4-FFF2-40B4-BE49-F238E27FC236}">
                <a16:creationId xmlns:a16="http://schemas.microsoft.com/office/drawing/2014/main" id="{012D06E4-E27F-6E43-930B-4F85B5E65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960" y="4030142"/>
            <a:ext cx="3722794" cy="2605956"/>
          </a:xfrm>
          <a:prstGeom prst="rect">
            <a:avLst/>
          </a:prstGeom>
        </p:spPr>
      </p:pic>
      <p:pic>
        <p:nvPicPr>
          <p:cNvPr id="16" name="Picture 15">
            <a:extLst>
              <a:ext uri="{FF2B5EF4-FFF2-40B4-BE49-F238E27FC236}">
                <a16:creationId xmlns:a16="http://schemas.microsoft.com/office/drawing/2014/main" id="{63072B43-92A0-584B-8A6A-CF0623C75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422" y="4169848"/>
            <a:ext cx="3683697" cy="2326545"/>
          </a:xfrm>
          <a:prstGeom prst="rect">
            <a:avLst/>
          </a:prstGeom>
        </p:spPr>
      </p:pic>
    </p:spTree>
    <p:extLst>
      <p:ext uri="{BB962C8B-B14F-4D97-AF65-F5344CB8AC3E}">
        <p14:creationId xmlns:p14="http://schemas.microsoft.com/office/powerpoint/2010/main" val="336420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DFDF-15FD-1249-ACD4-19E646717CE4}"/>
              </a:ext>
            </a:extLst>
          </p:cNvPr>
          <p:cNvSpPr>
            <a:spLocks noGrp="1"/>
          </p:cNvSpPr>
          <p:nvPr>
            <p:ph type="title"/>
          </p:nvPr>
        </p:nvSpPr>
        <p:spPr/>
        <p:txBody>
          <a:bodyPr>
            <a:normAutofit/>
          </a:bodyPr>
          <a:lstStyle/>
          <a:p>
            <a:pPr algn="l"/>
            <a:r>
              <a:rPr lang="en-US" dirty="0">
                <a:solidFill>
                  <a:srgbClr val="FF0000"/>
                </a:solidFill>
              </a:rPr>
              <a:t>Websites</a:t>
            </a:r>
          </a:p>
        </p:txBody>
      </p:sp>
      <p:sp>
        <p:nvSpPr>
          <p:cNvPr id="3" name="Content Placeholder 2">
            <a:extLst>
              <a:ext uri="{FF2B5EF4-FFF2-40B4-BE49-F238E27FC236}">
                <a16:creationId xmlns:a16="http://schemas.microsoft.com/office/drawing/2014/main" id="{A9B6A595-89D1-4143-95DA-6101A21AD0E4}"/>
              </a:ext>
            </a:extLst>
          </p:cNvPr>
          <p:cNvSpPr>
            <a:spLocks noGrp="1"/>
          </p:cNvSpPr>
          <p:nvPr>
            <p:ph idx="1"/>
          </p:nvPr>
        </p:nvSpPr>
        <p:spPr/>
        <p:txBody>
          <a:bodyPr>
            <a:normAutofit fontScale="92500" lnSpcReduction="20000"/>
          </a:bodyPr>
          <a:lstStyle/>
          <a:p>
            <a:pPr marL="0" indent="0">
              <a:buNone/>
            </a:pPr>
            <a:r>
              <a:rPr lang="en-US" dirty="0">
                <a:solidFill>
                  <a:srgbClr val="FF0000"/>
                </a:solidFill>
              </a:rPr>
              <a:t>Chaparral</a:t>
            </a:r>
            <a:endParaRPr lang="en-US" dirty="0"/>
          </a:p>
          <a:p>
            <a:pPr marL="0" indent="0">
              <a:buNone/>
            </a:pPr>
            <a:r>
              <a:rPr lang="en-US" dirty="0">
                <a:hlinkClick r:id="rId2"/>
              </a:rPr>
              <a:t>https://www.conserve-energy-future.com/chaparral-biome.php</a:t>
            </a:r>
            <a:endParaRPr lang="en-US" dirty="0"/>
          </a:p>
          <a:p>
            <a:pPr marL="0" indent="0">
              <a:buNone/>
            </a:pPr>
            <a:endParaRPr lang="en-US" dirty="0"/>
          </a:p>
          <a:p>
            <a:pPr marL="0" indent="0">
              <a:buNone/>
            </a:pPr>
            <a:r>
              <a:rPr lang="en-US" dirty="0">
                <a:solidFill>
                  <a:srgbClr val="FF0000"/>
                </a:solidFill>
              </a:rPr>
              <a:t>Desert Grassland</a:t>
            </a:r>
          </a:p>
          <a:p>
            <a:pPr marL="0" indent="0">
              <a:buNone/>
            </a:pPr>
            <a:r>
              <a:rPr lang="en-US" dirty="0">
                <a:hlinkClick r:id="rId3"/>
              </a:rPr>
              <a:t>https://www.desertmuseum.org/visit/exhibits_desertgrassland.php</a:t>
            </a:r>
            <a:endParaRPr lang="en-US" dirty="0"/>
          </a:p>
          <a:p>
            <a:pPr marL="0" indent="0">
              <a:buNone/>
            </a:pPr>
            <a:r>
              <a:rPr lang="en-US" dirty="0"/>
              <a:t> </a:t>
            </a:r>
          </a:p>
          <a:p>
            <a:pPr marL="0" indent="0">
              <a:buNone/>
            </a:pPr>
            <a:r>
              <a:rPr lang="en-US" dirty="0">
                <a:solidFill>
                  <a:srgbClr val="FF0000"/>
                </a:solidFill>
              </a:rPr>
              <a:t>Desert </a:t>
            </a:r>
            <a:r>
              <a:rPr lang="en-US" dirty="0"/>
              <a:t>(Be sure to look at the </a:t>
            </a:r>
            <a:r>
              <a:rPr lang="en-US" dirty="0">
                <a:solidFill>
                  <a:srgbClr val="FF0000"/>
                </a:solidFill>
              </a:rPr>
              <a:t>Read More About</a:t>
            </a:r>
            <a:r>
              <a:rPr lang="en-US" dirty="0"/>
              <a:t>)</a:t>
            </a:r>
          </a:p>
          <a:p>
            <a:pPr marL="0" indent="0">
              <a:buNone/>
            </a:pPr>
            <a:r>
              <a:rPr lang="en-US" dirty="0">
                <a:hlinkClick r:id="rId4"/>
              </a:rPr>
              <a:t>https://askabiologist.asu.edu/plants-desert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8938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 biomes of Arizona are:</a:t>
            </a:r>
          </a:p>
        </p:txBody>
      </p:sp>
      <p:sp>
        <p:nvSpPr>
          <p:cNvPr id="3" name="Content Placeholder 2"/>
          <p:cNvSpPr>
            <a:spLocks noGrp="1"/>
          </p:cNvSpPr>
          <p:nvPr>
            <p:ph idx="1"/>
          </p:nvPr>
        </p:nvSpPr>
        <p:spPr/>
        <p:txBody>
          <a:bodyPr>
            <a:normAutofit/>
          </a:bodyPr>
          <a:lstStyle/>
          <a:p>
            <a:r>
              <a:rPr lang="en-US" dirty="0"/>
              <a:t>Tundra </a:t>
            </a:r>
          </a:p>
          <a:p>
            <a:r>
              <a:rPr lang="en-US" dirty="0"/>
              <a:t>Forest  </a:t>
            </a:r>
          </a:p>
          <a:p>
            <a:r>
              <a:rPr lang="en-US" dirty="0"/>
              <a:t>Woodlands  </a:t>
            </a:r>
          </a:p>
          <a:p>
            <a:r>
              <a:rPr lang="en-US" dirty="0"/>
              <a:t>Chaparral </a:t>
            </a:r>
          </a:p>
          <a:p>
            <a:r>
              <a:rPr lang="en-US" dirty="0"/>
              <a:t>Desert Grasslands  </a:t>
            </a:r>
          </a:p>
          <a:p>
            <a:r>
              <a:rPr lang="en-US" dirty="0"/>
              <a:t>Desert  </a:t>
            </a:r>
          </a:p>
        </p:txBody>
      </p:sp>
    </p:spTree>
    <p:extLst>
      <p:ext uri="{BB962C8B-B14F-4D97-AF65-F5344CB8AC3E}">
        <p14:creationId xmlns:p14="http://schemas.microsoft.com/office/powerpoint/2010/main" val="264989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1F92F-D025-3845-929B-D18F1AB258CA}"/>
              </a:ext>
            </a:extLst>
          </p:cNvPr>
          <p:cNvSpPr>
            <a:spLocks noGrp="1"/>
          </p:cNvSpPr>
          <p:nvPr>
            <p:ph type="title"/>
          </p:nvPr>
        </p:nvSpPr>
        <p:spPr>
          <a:xfrm>
            <a:off x="457200" y="274638"/>
            <a:ext cx="3733800" cy="1143000"/>
          </a:xfrm>
        </p:spPr>
        <p:txBody>
          <a:bodyPr/>
          <a:lstStyle/>
          <a:p>
            <a:pPr algn="l"/>
            <a:r>
              <a:rPr lang="en-US" dirty="0">
                <a:solidFill>
                  <a:srgbClr val="FF0000"/>
                </a:solidFill>
              </a:rPr>
              <a:t>Tundra</a:t>
            </a:r>
          </a:p>
        </p:txBody>
      </p:sp>
      <p:sp>
        <p:nvSpPr>
          <p:cNvPr id="5" name="Content Placeholder 4">
            <a:extLst>
              <a:ext uri="{FF2B5EF4-FFF2-40B4-BE49-F238E27FC236}">
                <a16:creationId xmlns:a16="http://schemas.microsoft.com/office/drawing/2014/main" id="{46D7DB05-64D6-8149-A7BE-124CF0CCCEDD}"/>
              </a:ext>
            </a:extLst>
          </p:cNvPr>
          <p:cNvSpPr>
            <a:spLocks noGrp="1"/>
          </p:cNvSpPr>
          <p:nvPr>
            <p:ph sz="half" idx="1"/>
          </p:nvPr>
        </p:nvSpPr>
        <p:spPr>
          <a:xfrm>
            <a:off x="330816" y="1066800"/>
            <a:ext cx="3867697" cy="5418137"/>
          </a:xfrm>
        </p:spPr>
        <p:txBody>
          <a:bodyPr>
            <a:normAutofit lnSpcReduction="10000"/>
          </a:bodyPr>
          <a:lstStyle/>
          <a:p>
            <a:pPr marL="0" indent="0">
              <a:buNone/>
            </a:pPr>
            <a:br>
              <a:rPr lang="en-US" dirty="0"/>
            </a:br>
            <a:r>
              <a:rPr lang="en-US" dirty="0"/>
              <a:t>Of all of the biomes in Arizona, the tundra is the most easily hurt. It is only found on the top of the San Francisco Mountains and on top of Mt. Baldy (Arizona’s highest mountain peak). The ground of the tundra is typically frozen, year round. Tundra doesn’t have any trees.</a:t>
            </a:r>
          </a:p>
        </p:txBody>
      </p:sp>
      <p:pic>
        <p:nvPicPr>
          <p:cNvPr id="7" name="Content Placeholder 3">
            <a:extLst>
              <a:ext uri="{FF2B5EF4-FFF2-40B4-BE49-F238E27FC236}">
                <a16:creationId xmlns:a16="http://schemas.microsoft.com/office/drawing/2014/main" id="{1107FA91-A2C7-414D-B34B-0FA5AB74D7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8031" y="281390"/>
            <a:ext cx="3596366" cy="2393218"/>
          </a:xfrm>
        </p:spPr>
      </p:pic>
      <p:pic>
        <p:nvPicPr>
          <p:cNvPr id="10" name="Picture 9">
            <a:extLst>
              <a:ext uri="{FF2B5EF4-FFF2-40B4-BE49-F238E27FC236}">
                <a16:creationId xmlns:a16="http://schemas.microsoft.com/office/drawing/2014/main" id="{5E9EDF79-5ECB-8D40-B1E4-9A4B12A60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808" y="2747808"/>
            <a:ext cx="2625444" cy="3500592"/>
          </a:xfrm>
          <a:prstGeom prst="rect">
            <a:avLst/>
          </a:prstGeom>
        </p:spPr>
      </p:pic>
      <p:sp>
        <p:nvSpPr>
          <p:cNvPr id="11" name="TextBox 10">
            <a:extLst>
              <a:ext uri="{FF2B5EF4-FFF2-40B4-BE49-F238E27FC236}">
                <a16:creationId xmlns:a16="http://schemas.microsoft.com/office/drawing/2014/main" id="{4D7F2027-4F36-2C48-91DB-CF871E9F51F6}"/>
              </a:ext>
            </a:extLst>
          </p:cNvPr>
          <p:cNvSpPr txBox="1"/>
          <p:nvPr/>
        </p:nvSpPr>
        <p:spPr>
          <a:xfrm>
            <a:off x="6098372" y="6269493"/>
            <a:ext cx="2132315" cy="215444"/>
          </a:xfrm>
          <a:prstGeom prst="rect">
            <a:avLst/>
          </a:prstGeom>
          <a:noFill/>
        </p:spPr>
        <p:txBody>
          <a:bodyPr wrap="none" rtlCol="0">
            <a:spAutoFit/>
          </a:bodyPr>
          <a:lstStyle/>
          <a:p>
            <a:r>
              <a:rPr lang="en-US" sz="800" dirty="0"/>
              <a:t>https://</a:t>
            </a:r>
            <a:r>
              <a:rPr lang="en-US" sz="800" dirty="0" err="1"/>
              <a:t>askabiologist.asu.edu</a:t>
            </a:r>
            <a:r>
              <a:rPr lang="en-US" sz="800" dirty="0"/>
              <a:t>/anatomy-tundra</a:t>
            </a:r>
          </a:p>
        </p:txBody>
      </p:sp>
    </p:spTree>
    <p:extLst>
      <p:ext uri="{BB962C8B-B14F-4D97-AF65-F5344CB8AC3E}">
        <p14:creationId xmlns:p14="http://schemas.microsoft.com/office/powerpoint/2010/main" val="324912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2CB67-742D-8542-BAFC-A14DD318C53C}"/>
              </a:ext>
            </a:extLst>
          </p:cNvPr>
          <p:cNvSpPr>
            <a:spLocks noGrp="1"/>
          </p:cNvSpPr>
          <p:nvPr>
            <p:ph type="title"/>
          </p:nvPr>
        </p:nvSpPr>
        <p:spPr>
          <a:xfrm>
            <a:off x="457200" y="274638"/>
            <a:ext cx="3733800" cy="1143000"/>
          </a:xfrm>
        </p:spPr>
        <p:txBody>
          <a:bodyPr/>
          <a:lstStyle/>
          <a:p>
            <a:pPr algn="l"/>
            <a:r>
              <a:rPr lang="en-US" dirty="0">
                <a:solidFill>
                  <a:srgbClr val="FF0000"/>
                </a:solidFill>
              </a:rPr>
              <a:t>Forest</a:t>
            </a:r>
          </a:p>
        </p:txBody>
      </p:sp>
      <p:sp>
        <p:nvSpPr>
          <p:cNvPr id="5" name="Content Placeholder 4">
            <a:extLst>
              <a:ext uri="{FF2B5EF4-FFF2-40B4-BE49-F238E27FC236}">
                <a16:creationId xmlns:a16="http://schemas.microsoft.com/office/drawing/2014/main" id="{29FB4C2E-583B-E946-90AE-E4B0BAFAFD38}"/>
              </a:ext>
            </a:extLst>
          </p:cNvPr>
          <p:cNvSpPr>
            <a:spLocks noGrp="1"/>
          </p:cNvSpPr>
          <p:nvPr>
            <p:ph sz="half" idx="1"/>
          </p:nvPr>
        </p:nvSpPr>
        <p:spPr>
          <a:xfrm>
            <a:off x="457200" y="1600200"/>
            <a:ext cx="3200400" cy="4542050"/>
          </a:xfrm>
        </p:spPr>
        <p:txBody>
          <a:bodyPr>
            <a:normAutofit fontScale="92500" lnSpcReduction="10000"/>
          </a:bodyPr>
          <a:lstStyle/>
          <a:p>
            <a:pPr marL="0" indent="0">
              <a:buNone/>
            </a:pPr>
            <a:r>
              <a:rPr lang="en-US" dirty="0"/>
              <a:t>National Forests cover 15% of Arizona. There are 6 National Forests in the  state. They are:</a:t>
            </a:r>
          </a:p>
          <a:p>
            <a:pPr marL="514350" indent="-514350">
              <a:buFont typeface="+mj-lt"/>
              <a:buAutoNum type="arabicPeriod"/>
            </a:pPr>
            <a:r>
              <a:rPr lang="en-US" dirty="0"/>
              <a:t>Apache-</a:t>
            </a:r>
            <a:r>
              <a:rPr lang="en-US" dirty="0" err="1"/>
              <a:t>Sitgraeaves</a:t>
            </a:r>
            <a:endParaRPr lang="en-US" dirty="0"/>
          </a:p>
          <a:p>
            <a:pPr marL="514350" indent="-514350">
              <a:buFont typeface="+mj-lt"/>
              <a:buAutoNum type="arabicPeriod"/>
            </a:pPr>
            <a:r>
              <a:rPr lang="en-US" dirty="0"/>
              <a:t>Coconino</a:t>
            </a:r>
          </a:p>
          <a:p>
            <a:pPr marL="514350" indent="-514350">
              <a:buFont typeface="+mj-lt"/>
              <a:buAutoNum type="arabicPeriod"/>
            </a:pPr>
            <a:r>
              <a:rPr lang="en-US" dirty="0"/>
              <a:t>Coronado</a:t>
            </a:r>
          </a:p>
          <a:p>
            <a:pPr marL="514350" indent="-514350">
              <a:buFont typeface="+mj-lt"/>
              <a:buAutoNum type="arabicPeriod"/>
            </a:pPr>
            <a:r>
              <a:rPr lang="en-US" dirty="0"/>
              <a:t>Kaibab</a:t>
            </a:r>
          </a:p>
          <a:p>
            <a:pPr marL="514350" indent="-514350">
              <a:buFont typeface="+mj-lt"/>
              <a:buAutoNum type="arabicPeriod"/>
            </a:pPr>
            <a:r>
              <a:rPr lang="en-US" dirty="0"/>
              <a:t>Prescott</a:t>
            </a:r>
          </a:p>
          <a:p>
            <a:pPr marL="514350" indent="-514350">
              <a:buFont typeface="+mj-lt"/>
              <a:buAutoNum type="arabicPeriod"/>
            </a:pPr>
            <a:r>
              <a:rPr lang="en-US" dirty="0"/>
              <a:t>Tonto</a:t>
            </a:r>
          </a:p>
        </p:txBody>
      </p:sp>
      <p:pic>
        <p:nvPicPr>
          <p:cNvPr id="8" name="Content Placeholder 7">
            <a:extLst>
              <a:ext uri="{FF2B5EF4-FFF2-40B4-BE49-F238E27FC236}">
                <a16:creationId xmlns:a16="http://schemas.microsoft.com/office/drawing/2014/main" id="{EE12FDDF-86CB-CE49-9121-6EC76B305FA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466317"/>
            <a:ext cx="4038600" cy="2267768"/>
          </a:xfrm>
        </p:spPr>
      </p:pic>
      <p:sp>
        <p:nvSpPr>
          <p:cNvPr id="9" name="TextBox 8">
            <a:extLst>
              <a:ext uri="{FF2B5EF4-FFF2-40B4-BE49-F238E27FC236}">
                <a16:creationId xmlns:a16="http://schemas.microsoft.com/office/drawing/2014/main" id="{EEEDBF7D-8847-ED43-B021-6B114650BC75}"/>
              </a:ext>
            </a:extLst>
          </p:cNvPr>
          <p:cNvSpPr txBox="1"/>
          <p:nvPr/>
        </p:nvSpPr>
        <p:spPr>
          <a:xfrm>
            <a:off x="6233375" y="2884868"/>
            <a:ext cx="1467068" cy="230832"/>
          </a:xfrm>
          <a:prstGeom prst="rect">
            <a:avLst/>
          </a:prstGeom>
          <a:noFill/>
        </p:spPr>
        <p:txBody>
          <a:bodyPr wrap="none" rtlCol="0">
            <a:spAutoFit/>
          </a:bodyPr>
          <a:lstStyle/>
          <a:p>
            <a:r>
              <a:rPr lang="en-US" sz="900" dirty="0"/>
              <a:t>https://</a:t>
            </a:r>
            <a:r>
              <a:rPr lang="en-US" sz="900" dirty="0" err="1"/>
              <a:t>www.signalsaz.com</a:t>
            </a:r>
            <a:endParaRPr lang="en-US" sz="900" dirty="0"/>
          </a:p>
        </p:txBody>
      </p:sp>
      <p:pic>
        <p:nvPicPr>
          <p:cNvPr id="12" name="Picture 11">
            <a:extLst>
              <a:ext uri="{FF2B5EF4-FFF2-40B4-BE49-F238E27FC236}">
                <a16:creationId xmlns:a16="http://schemas.microsoft.com/office/drawing/2014/main" id="{43B4960F-1253-964C-8204-441D0A088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407535"/>
            <a:ext cx="4384803" cy="2616737"/>
          </a:xfrm>
          <a:prstGeom prst="rect">
            <a:avLst/>
          </a:prstGeom>
        </p:spPr>
      </p:pic>
      <p:sp>
        <p:nvSpPr>
          <p:cNvPr id="13" name="TextBox 12">
            <a:extLst>
              <a:ext uri="{FF2B5EF4-FFF2-40B4-BE49-F238E27FC236}">
                <a16:creationId xmlns:a16="http://schemas.microsoft.com/office/drawing/2014/main" id="{847A7D53-58A1-D74F-91BD-2E77F74BEC64}"/>
              </a:ext>
            </a:extLst>
          </p:cNvPr>
          <p:cNvSpPr txBox="1"/>
          <p:nvPr/>
        </p:nvSpPr>
        <p:spPr>
          <a:xfrm>
            <a:off x="6396280" y="6142250"/>
            <a:ext cx="965329" cy="230832"/>
          </a:xfrm>
          <a:prstGeom prst="rect">
            <a:avLst/>
          </a:prstGeom>
          <a:noFill/>
        </p:spPr>
        <p:txBody>
          <a:bodyPr wrap="none" rtlCol="0">
            <a:spAutoFit/>
          </a:bodyPr>
          <a:lstStyle/>
          <a:p>
            <a:r>
              <a:rPr lang="en-US" sz="900" dirty="0"/>
              <a:t>https://</a:t>
            </a:r>
            <a:r>
              <a:rPr lang="en-US" sz="900" dirty="0" err="1"/>
              <a:t>ktar.com</a:t>
            </a:r>
            <a:endParaRPr lang="en-US" sz="900" dirty="0"/>
          </a:p>
        </p:txBody>
      </p:sp>
    </p:spTree>
    <p:extLst>
      <p:ext uri="{BB962C8B-B14F-4D97-AF65-F5344CB8AC3E}">
        <p14:creationId xmlns:p14="http://schemas.microsoft.com/office/powerpoint/2010/main" val="122547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7731-6A72-7C4C-966F-6205BA380FA2}"/>
              </a:ext>
            </a:extLst>
          </p:cNvPr>
          <p:cNvSpPr>
            <a:spLocks noGrp="1"/>
          </p:cNvSpPr>
          <p:nvPr>
            <p:ph type="title"/>
          </p:nvPr>
        </p:nvSpPr>
        <p:spPr>
          <a:xfrm>
            <a:off x="457200" y="274638"/>
            <a:ext cx="3200400" cy="1143000"/>
          </a:xfrm>
        </p:spPr>
        <p:txBody>
          <a:bodyPr/>
          <a:lstStyle/>
          <a:p>
            <a:pPr algn="l"/>
            <a:r>
              <a:rPr lang="en-US" dirty="0">
                <a:solidFill>
                  <a:srgbClr val="FF0000"/>
                </a:solidFill>
              </a:rPr>
              <a:t>Woodland</a:t>
            </a:r>
          </a:p>
        </p:txBody>
      </p:sp>
      <p:sp>
        <p:nvSpPr>
          <p:cNvPr id="3" name="Content Placeholder 2">
            <a:extLst>
              <a:ext uri="{FF2B5EF4-FFF2-40B4-BE49-F238E27FC236}">
                <a16:creationId xmlns:a16="http://schemas.microsoft.com/office/drawing/2014/main" id="{C591305F-5D89-8343-95BA-2FB709A33D63}"/>
              </a:ext>
            </a:extLst>
          </p:cNvPr>
          <p:cNvSpPr>
            <a:spLocks noGrp="1"/>
          </p:cNvSpPr>
          <p:nvPr>
            <p:ph sz="half" idx="1"/>
          </p:nvPr>
        </p:nvSpPr>
        <p:spPr/>
        <p:txBody>
          <a:bodyPr>
            <a:normAutofit fontScale="92500" lnSpcReduction="10000"/>
          </a:bodyPr>
          <a:lstStyle/>
          <a:p>
            <a:pPr marL="0" indent="0">
              <a:buNone/>
            </a:pPr>
            <a:r>
              <a:rPr lang="en-US" dirty="0"/>
              <a:t>Woodlands </a:t>
            </a:r>
          </a:p>
          <a:p>
            <a:pPr marL="0" indent="0">
              <a:buNone/>
            </a:pPr>
            <a:r>
              <a:rPr lang="en-US" dirty="0"/>
              <a:t>The woodlands biome is very similar to the forests biome, with the exception of one major factor. The woodlands are more open, or not as dense as the forests. The animals tend to be smaller in woodlands, compared to those of the forests.</a:t>
            </a:r>
          </a:p>
        </p:txBody>
      </p:sp>
      <p:pic>
        <p:nvPicPr>
          <p:cNvPr id="9" name="Content Placeholder 8">
            <a:extLst>
              <a:ext uri="{FF2B5EF4-FFF2-40B4-BE49-F238E27FC236}">
                <a16:creationId xmlns:a16="http://schemas.microsoft.com/office/drawing/2014/main" id="{DA3B368A-DE0B-6948-912D-339045628E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9582" y="474020"/>
            <a:ext cx="2937272" cy="1958181"/>
          </a:xfrm>
        </p:spPr>
      </p:pic>
      <p:sp>
        <p:nvSpPr>
          <p:cNvPr id="10" name="TextBox 9">
            <a:extLst>
              <a:ext uri="{FF2B5EF4-FFF2-40B4-BE49-F238E27FC236}">
                <a16:creationId xmlns:a16="http://schemas.microsoft.com/office/drawing/2014/main" id="{19858A30-F19D-064F-A2D1-FDD690ADEF03}"/>
              </a:ext>
            </a:extLst>
          </p:cNvPr>
          <p:cNvSpPr txBox="1"/>
          <p:nvPr/>
        </p:nvSpPr>
        <p:spPr>
          <a:xfrm>
            <a:off x="6246387" y="2479183"/>
            <a:ext cx="1220206" cy="230832"/>
          </a:xfrm>
          <a:prstGeom prst="rect">
            <a:avLst/>
          </a:prstGeom>
          <a:noFill/>
        </p:spPr>
        <p:txBody>
          <a:bodyPr wrap="none" rtlCol="0">
            <a:spAutoFit/>
          </a:bodyPr>
          <a:lstStyle/>
          <a:p>
            <a:r>
              <a:rPr lang="en-US" sz="900" dirty="0"/>
              <a:t>https://</a:t>
            </a:r>
            <a:r>
              <a:rPr lang="en-US" sz="900" dirty="0" err="1"/>
              <a:t>www.fs.fed.us</a:t>
            </a:r>
            <a:endParaRPr lang="en-US" sz="900" dirty="0"/>
          </a:p>
        </p:txBody>
      </p:sp>
      <p:sp>
        <p:nvSpPr>
          <p:cNvPr id="11" name="TextBox 10">
            <a:extLst>
              <a:ext uri="{FF2B5EF4-FFF2-40B4-BE49-F238E27FC236}">
                <a16:creationId xmlns:a16="http://schemas.microsoft.com/office/drawing/2014/main" id="{01F06158-1016-D84D-BB06-45AB4860E113}"/>
              </a:ext>
            </a:extLst>
          </p:cNvPr>
          <p:cNvSpPr txBox="1"/>
          <p:nvPr/>
        </p:nvSpPr>
        <p:spPr>
          <a:xfrm>
            <a:off x="7392473" y="4378817"/>
            <a:ext cx="184731" cy="369332"/>
          </a:xfrm>
          <a:prstGeom prst="rect">
            <a:avLst/>
          </a:prstGeom>
          <a:noFill/>
        </p:spPr>
        <p:txBody>
          <a:bodyPr wrap="none" rtlCol="0">
            <a:spAutoFit/>
          </a:bodyPr>
          <a:lstStyle/>
          <a:p>
            <a:endParaRPr lang="en-US" dirty="0"/>
          </a:p>
        </p:txBody>
      </p:sp>
      <p:pic>
        <p:nvPicPr>
          <p:cNvPr id="15" name="Picture 14">
            <a:extLst>
              <a:ext uri="{FF2B5EF4-FFF2-40B4-BE49-F238E27FC236}">
                <a16:creationId xmlns:a16="http://schemas.microsoft.com/office/drawing/2014/main" id="{6FA20C6A-40CE-DF41-B6CE-E5C9178E4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0" y="3001963"/>
            <a:ext cx="4165600" cy="3124200"/>
          </a:xfrm>
          <a:prstGeom prst="rect">
            <a:avLst/>
          </a:prstGeom>
        </p:spPr>
      </p:pic>
      <p:sp>
        <p:nvSpPr>
          <p:cNvPr id="16" name="TextBox 15">
            <a:extLst>
              <a:ext uri="{FF2B5EF4-FFF2-40B4-BE49-F238E27FC236}">
                <a16:creationId xmlns:a16="http://schemas.microsoft.com/office/drawing/2014/main" id="{EB24DFD4-AD6A-464D-AEB4-A739549BD28E}"/>
              </a:ext>
            </a:extLst>
          </p:cNvPr>
          <p:cNvSpPr txBox="1"/>
          <p:nvPr/>
        </p:nvSpPr>
        <p:spPr>
          <a:xfrm>
            <a:off x="6090094" y="6187279"/>
            <a:ext cx="1532792" cy="230832"/>
          </a:xfrm>
          <a:prstGeom prst="rect">
            <a:avLst/>
          </a:prstGeom>
          <a:noFill/>
        </p:spPr>
        <p:txBody>
          <a:bodyPr wrap="none" rtlCol="0">
            <a:spAutoFit/>
          </a:bodyPr>
          <a:lstStyle/>
          <a:p>
            <a:r>
              <a:rPr lang="en-US" sz="900" dirty="0"/>
              <a:t>https://</a:t>
            </a:r>
            <a:r>
              <a:rPr lang="en-US" sz="900" dirty="0" err="1"/>
              <a:t>www.azfirescape.org</a:t>
            </a:r>
            <a:endParaRPr lang="en-US" sz="900" dirty="0"/>
          </a:p>
        </p:txBody>
      </p:sp>
    </p:spTree>
    <p:extLst>
      <p:ext uri="{BB962C8B-B14F-4D97-AF65-F5344CB8AC3E}">
        <p14:creationId xmlns:p14="http://schemas.microsoft.com/office/powerpoint/2010/main" val="218360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DFF8-2CA6-3D47-9A85-9394FEC21624}"/>
              </a:ext>
            </a:extLst>
          </p:cNvPr>
          <p:cNvSpPr>
            <a:spLocks noGrp="1"/>
          </p:cNvSpPr>
          <p:nvPr>
            <p:ph type="title"/>
          </p:nvPr>
        </p:nvSpPr>
        <p:spPr>
          <a:xfrm>
            <a:off x="457200" y="274638"/>
            <a:ext cx="3429000" cy="1143000"/>
          </a:xfrm>
        </p:spPr>
        <p:txBody>
          <a:bodyPr/>
          <a:lstStyle/>
          <a:p>
            <a:pPr algn="l"/>
            <a:r>
              <a:rPr lang="en-US" dirty="0">
                <a:solidFill>
                  <a:srgbClr val="FF0000"/>
                </a:solidFill>
              </a:rPr>
              <a:t>Chaparral</a:t>
            </a:r>
          </a:p>
        </p:txBody>
      </p:sp>
      <p:sp>
        <p:nvSpPr>
          <p:cNvPr id="3" name="Content Placeholder 2">
            <a:extLst>
              <a:ext uri="{FF2B5EF4-FFF2-40B4-BE49-F238E27FC236}">
                <a16:creationId xmlns:a16="http://schemas.microsoft.com/office/drawing/2014/main" id="{D0DA6707-2DA9-1948-BD1A-604C43C51CAB}"/>
              </a:ext>
            </a:extLst>
          </p:cNvPr>
          <p:cNvSpPr>
            <a:spLocks noGrp="1"/>
          </p:cNvSpPr>
          <p:nvPr>
            <p:ph sz="half" idx="1"/>
          </p:nvPr>
        </p:nvSpPr>
        <p:spPr>
          <a:xfrm>
            <a:off x="457200" y="1417638"/>
            <a:ext cx="4038600" cy="5165724"/>
          </a:xfrm>
        </p:spPr>
        <p:txBody>
          <a:bodyPr>
            <a:normAutofit lnSpcReduction="10000"/>
          </a:bodyPr>
          <a:lstStyle/>
          <a:p>
            <a:pPr marL="0" indent="0">
              <a:buNone/>
            </a:pPr>
            <a:r>
              <a:rPr lang="en-US" dirty="0"/>
              <a:t>The word chaparral comes from the Spanish  word </a:t>
            </a:r>
            <a:r>
              <a:rPr lang="en-US" dirty="0" err="1"/>
              <a:t>chaparro</a:t>
            </a:r>
            <a:r>
              <a:rPr lang="en-US" dirty="0"/>
              <a:t>, which means SCRUB OAK. This is one of the lesser known biomes. It is semi-arid, and mostly dominated by shrub-like (bush-like) plants. Animals in this biome are smaller then those that inhabit the woodlands and forests.</a:t>
            </a:r>
            <a:br>
              <a:rPr lang="en-US" dirty="0"/>
            </a:br>
            <a:endParaRPr lang="en-US" dirty="0"/>
          </a:p>
        </p:txBody>
      </p:sp>
      <p:pic>
        <p:nvPicPr>
          <p:cNvPr id="5" name="Content Placeholder 3">
            <a:extLst>
              <a:ext uri="{FF2B5EF4-FFF2-40B4-BE49-F238E27FC236}">
                <a16:creationId xmlns:a16="http://schemas.microsoft.com/office/drawing/2014/main" id="{F60F302C-BCDC-BD4B-A5D8-4D8271F3F3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510461"/>
            <a:ext cx="3467100" cy="2349500"/>
          </a:xfrm>
        </p:spPr>
      </p:pic>
      <p:pic>
        <p:nvPicPr>
          <p:cNvPr id="8" name="Picture 7">
            <a:extLst>
              <a:ext uri="{FF2B5EF4-FFF2-40B4-BE49-F238E27FC236}">
                <a16:creationId xmlns:a16="http://schemas.microsoft.com/office/drawing/2014/main" id="{DFA04AAE-A7D0-8C43-939D-DDD08363A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08" y="4128338"/>
            <a:ext cx="2623548" cy="1967661"/>
          </a:xfrm>
          <a:prstGeom prst="rect">
            <a:avLst/>
          </a:prstGeom>
        </p:spPr>
      </p:pic>
      <p:sp>
        <p:nvSpPr>
          <p:cNvPr id="9" name="TextBox 8">
            <a:extLst>
              <a:ext uri="{FF2B5EF4-FFF2-40B4-BE49-F238E27FC236}">
                <a16:creationId xmlns:a16="http://schemas.microsoft.com/office/drawing/2014/main" id="{94AC3D43-4E2C-A246-8A80-5AFF347EB417}"/>
              </a:ext>
            </a:extLst>
          </p:cNvPr>
          <p:cNvSpPr txBox="1"/>
          <p:nvPr/>
        </p:nvSpPr>
        <p:spPr>
          <a:xfrm>
            <a:off x="5638800" y="6109933"/>
            <a:ext cx="1348446" cy="230832"/>
          </a:xfrm>
          <a:prstGeom prst="rect">
            <a:avLst/>
          </a:prstGeom>
          <a:noFill/>
        </p:spPr>
        <p:txBody>
          <a:bodyPr wrap="none" rtlCol="0">
            <a:spAutoFit/>
          </a:bodyPr>
          <a:lstStyle/>
          <a:p>
            <a:r>
              <a:rPr lang="en-US" sz="900" dirty="0"/>
              <a:t>https://</a:t>
            </a:r>
            <a:r>
              <a:rPr lang="en-US" sz="900" dirty="0" err="1"/>
              <a:t>cals.arizona.edu</a:t>
            </a:r>
            <a:r>
              <a:rPr lang="en-US" sz="900" dirty="0"/>
              <a:t>/</a:t>
            </a:r>
          </a:p>
        </p:txBody>
      </p:sp>
    </p:spTree>
    <p:extLst>
      <p:ext uri="{BB962C8B-B14F-4D97-AF65-F5344CB8AC3E}">
        <p14:creationId xmlns:p14="http://schemas.microsoft.com/office/powerpoint/2010/main" val="257101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DFF8-2CA6-3D47-9A85-9394FEC21624}"/>
              </a:ext>
            </a:extLst>
          </p:cNvPr>
          <p:cNvSpPr>
            <a:spLocks noGrp="1"/>
          </p:cNvSpPr>
          <p:nvPr>
            <p:ph type="title"/>
          </p:nvPr>
        </p:nvSpPr>
        <p:spPr>
          <a:xfrm>
            <a:off x="457200" y="274638"/>
            <a:ext cx="5562600" cy="1143000"/>
          </a:xfrm>
        </p:spPr>
        <p:txBody>
          <a:bodyPr>
            <a:normAutofit/>
          </a:bodyPr>
          <a:lstStyle/>
          <a:p>
            <a:pPr algn="l"/>
            <a:r>
              <a:rPr lang="en-US" dirty="0">
                <a:solidFill>
                  <a:srgbClr val="FF0000"/>
                </a:solidFill>
              </a:rPr>
              <a:t>Desert Grassland</a:t>
            </a:r>
          </a:p>
        </p:txBody>
      </p:sp>
      <p:sp>
        <p:nvSpPr>
          <p:cNvPr id="3" name="Content Placeholder 2">
            <a:extLst>
              <a:ext uri="{FF2B5EF4-FFF2-40B4-BE49-F238E27FC236}">
                <a16:creationId xmlns:a16="http://schemas.microsoft.com/office/drawing/2014/main" id="{D0DA6707-2DA9-1948-BD1A-604C43C51CAB}"/>
              </a:ext>
            </a:extLst>
          </p:cNvPr>
          <p:cNvSpPr>
            <a:spLocks noGrp="1"/>
          </p:cNvSpPr>
          <p:nvPr>
            <p:ph sz="half" idx="1"/>
          </p:nvPr>
        </p:nvSpPr>
        <p:spPr>
          <a:xfrm>
            <a:off x="457200" y="1417638"/>
            <a:ext cx="3734248" cy="5165724"/>
          </a:xfrm>
        </p:spPr>
        <p:txBody>
          <a:bodyPr>
            <a:normAutofit/>
          </a:bodyPr>
          <a:lstStyle/>
          <a:p>
            <a:pPr marL="0" indent="0">
              <a:buNone/>
            </a:pPr>
            <a:r>
              <a:rPr lang="en-US" dirty="0"/>
              <a:t>The desert grassland experiences the most damage by humans and livestock! The plants of this biome are mostly grasses that grazing animals prefer to eat.</a:t>
            </a:r>
            <a:br>
              <a:rPr lang="en-US" dirty="0"/>
            </a:br>
            <a:endParaRPr lang="en-US" dirty="0"/>
          </a:p>
        </p:txBody>
      </p:sp>
      <p:pic>
        <p:nvPicPr>
          <p:cNvPr id="7" name="Content Placeholder 3">
            <a:extLst>
              <a:ext uri="{FF2B5EF4-FFF2-40B4-BE49-F238E27FC236}">
                <a16:creationId xmlns:a16="http://schemas.microsoft.com/office/drawing/2014/main" id="{E6A06B72-63A8-154D-BA13-DEDE50BF1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357333"/>
            <a:ext cx="2609850" cy="1752600"/>
          </a:xfrm>
          <a:prstGeom prst="rect">
            <a:avLst/>
          </a:prstGeom>
        </p:spPr>
      </p:pic>
      <p:pic>
        <p:nvPicPr>
          <p:cNvPr id="11" name="Content Placeholder 10">
            <a:extLst>
              <a:ext uri="{FF2B5EF4-FFF2-40B4-BE49-F238E27FC236}">
                <a16:creationId xmlns:a16="http://schemas.microsoft.com/office/drawing/2014/main" id="{B600A372-4BB3-3549-B060-8A052A5E653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553" y="1246083"/>
            <a:ext cx="3594100" cy="2692400"/>
          </a:xfrm>
        </p:spPr>
      </p:pic>
      <p:sp>
        <p:nvSpPr>
          <p:cNvPr id="12" name="TextBox 11">
            <a:extLst>
              <a:ext uri="{FF2B5EF4-FFF2-40B4-BE49-F238E27FC236}">
                <a16:creationId xmlns:a16="http://schemas.microsoft.com/office/drawing/2014/main" id="{43A2A48F-FD02-6049-A599-1DEA1CD93D0B}"/>
              </a:ext>
            </a:extLst>
          </p:cNvPr>
          <p:cNvSpPr txBox="1"/>
          <p:nvPr/>
        </p:nvSpPr>
        <p:spPr>
          <a:xfrm>
            <a:off x="6324600" y="4006734"/>
            <a:ext cx="1225015" cy="230832"/>
          </a:xfrm>
          <a:prstGeom prst="rect">
            <a:avLst/>
          </a:prstGeom>
          <a:noFill/>
        </p:spPr>
        <p:txBody>
          <a:bodyPr wrap="none" rtlCol="0">
            <a:spAutoFit/>
          </a:bodyPr>
          <a:lstStyle/>
          <a:p>
            <a:r>
              <a:rPr lang="en-US" sz="900" dirty="0"/>
              <a:t>https://</a:t>
            </a:r>
            <a:r>
              <a:rPr lang="en-US" sz="900" dirty="0" err="1"/>
              <a:t>www.usgs.gov</a:t>
            </a:r>
            <a:endParaRPr lang="en-US" sz="900" dirty="0"/>
          </a:p>
        </p:txBody>
      </p:sp>
    </p:spTree>
    <p:extLst>
      <p:ext uri="{BB962C8B-B14F-4D97-AF65-F5344CB8AC3E}">
        <p14:creationId xmlns:p14="http://schemas.microsoft.com/office/powerpoint/2010/main" val="97488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DFF8-2CA6-3D47-9A85-9394FEC21624}"/>
              </a:ext>
            </a:extLst>
          </p:cNvPr>
          <p:cNvSpPr>
            <a:spLocks noGrp="1"/>
          </p:cNvSpPr>
          <p:nvPr>
            <p:ph type="title"/>
          </p:nvPr>
        </p:nvSpPr>
        <p:spPr>
          <a:xfrm>
            <a:off x="457200" y="274638"/>
            <a:ext cx="5562600" cy="1143000"/>
          </a:xfrm>
        </p:spPr>
        <p:txBody>
          <a:bodyPr>
            <a:normAutofit/>
          </a:bodyPr>
          <a:lstStyle/>
          <a:p>
            <a:pPr algn="l"/>
            <a:r>
              <a:rPr lang="en-US" dirty="0">
                <a:solidFill>
                  <a:srgbClr val="FF0000"/>
                </a:solidFill>
              </a:rPr>
              <a:t>Desert</a:t>
            </a:r>
          </a:p>
        </p:txBody>
      </p:sp>
      <p:sp>
        <p:nvSpPr>
          <p:cNvPr id="3" name="Content Placeholder 2">
            <a:extLst>
              <a:ext uri="{FF2B5EF4-FFF2-40B4-BE49-F238E27FC236}">
                <a16:creationId xmlns:a16="http://schemas.microsoft.com/office/drawing/2014/main" id="{D0DA6707-2DA9-1948-BD1A-604C43C51CAB}"/>
              </a:ext>
            </a:extLst>
          </p:cNvPr>
          <p:cNvSpPr>
            <a:spLocks noGrp="1"/>
          </p:cNvSpPr>
          <p:nvPr>
            <p:ph sz="half" idx="1"/>
          </p:nvPr>
        </p:nvSpPr>
        <p:spPr>
          <a:xfrm>
            <a:off x="457200" y="1417638"/>
            <a:ext cx="3734248" cy="5165724"/>
          </a:xfrm>
        </p:spPr>
        <p:txBody>
          <a:bodyPr>
            <a:normAutofit fontScale="92500" lnSpcReduction="10000"/>
          </a:bodyPr>
          <a:lstStyle/>
          <a:p>
            <a:pPr marL="179388" lvl="1" indent="0">
              <a:lnSpc>
                <a:spcPct val="110000"/>
              </a:lnSpc>
              <a:buNone/>
            </a:pPr>
            <a:r>
              <a:rPr lang="en-US" dirty="0"/>
              <a:t>This is the hottest and driest part of Arizona. The definition of a desert states that this area will receive (on average) less than 10 inches of rain in a year. There are parts of 4 deserts in Arizona. They are the:</a:t>
            </a:r>
          </a:p>
          <a:p>
            <a:pPr marL="636588" lvl="1" indent="-457200">
              <a:lnSpc>
                <a:spcPct val="110000"/>
              </a:lnSpc>
              <a:buFont typeface="+mj-lt"/>
              <a:buAutoNum type="arabicPeriod"/>
            </a:pPr>
            <a:r>
              <a:rPr lang="en-US" dirty="0"/>
              <a:t>Sonoran</a:t>
            </a:r>
          </a:p>
          <a:p>
            <a:pPr marL="636588" lvl="1" indent="-457200">
              <a:lnSpc>
                <a:spcPct val="110000"/>
              </a:lnSpc>
              <a:buFont typeface="+mj-lt"/>
              <a:buAutoNum type="arabicPeriod"/>
            </a:pPr>
            <a:r>
              <a:rPr lang="en-US" dirty="0"/>
              <a:t>Mojave</a:t>
            </a:r>
          </a:p>
          <a:p>
            <a:pPr marL="636588" lvl="1" indent="-457200">
              <a:lnSpc>
                <a:spcPct val="110000"/>
              </a:lnSpc>
              <a:buFont typeface="+mj-lt"/>
              <a:buAutoNum type="arabicPeriod"/>
            </a:pPr>
            <a:r>
              <a:rPr lang="en-US" dirty="0"/>
              <a:t>Great Basin</a:t>
            </a:r>
          </a:p>
          <a:p>
            <a:pPr marL="636588" lvl="1" indent="-457200">
              <a:lnSpc>
                <a:spcPct val="110000"/>
              </a:lnSpc>
              <a:buFont typeface="+mj-lt"/>
              <a:buAutoNum type="arabicPeriod"/>
            </a:pPr>
            <a:r>
              <a:rPr lang="en-US" dirty="0" err="1"/>
              <a:t>Chihuahuan</a:t>
            </a:r>
            <a:br>
              <a:rPr lang="en-US" dirty="0"/>
            </a:br>
            <a:br>
              <a:rPr lang="en-US" dirty="0"/>
            </a:br>
            <a:endParaRPr lang="en-US" dirty="0"/>
          </a:p>
        </p:txBody>
      </p:sp>
      <p:sp>
        <p:nvSpPr>
          <p:cNvPr id="12" name="TextBox 11">
            <a:extLst>
              <a:ext uri="{FF2B5EF4-FFF2-40B4-BE49-F238E27FC236}">
                <a16:creationId xmlns:a16="http://schemas.microsoft.com/office/drawing/2014/main" id="{43A2A48F-FD02-6049-A599-1DEA1CD93D0B}"/>
              </a:ext>
            </a:extLst>
          </p:cNvPr>
          <p:cNvSpPr txBox="1"/>
          <p:nvPr/>
        </p:nvSpPr>
        <p:spPr>
          <a:xfrm>
            <a:off x="6219325" y="3672300"/>
            <a:ext cx="1225015" cy="230832"/>
          </a:xfrm>
          <a:prstGeom prst="rect">
            <a:avLst/>
          </a:prstGeom>
          <a:noFill/>
        </p:spPr>
        <p:txBody>
          <a:bodyPr wrap="none" rtlCol="0">
            <a:spAutoFit/>
          </a:bodyPr>
          <a:lstStyle/>
          <a:p>
            <a:r>
              <a:rPr lang="en-US" sz="900" dirty="0"/>
              <a:t>https://</a:t>
            </a:r>
            <a:r>
              <a:rPr lang="en-US" sz="900" dirty="0" err="1"/>
              <a:t>www.rei.com</a:t>
            </a:r>
            <a:endParaRPr lang="en-US" sz="900" dirty="0"/>
          </a:p>
        </p:txBody>
      </p:sp>
      <p:pic>
        <p:nvPicPr>
          <p:cNvPr id="8" name="Content Placeholder 3">
            <a:extLst>
              <a:ext uri="{FF2B5EF4-FFF2-40B4-BE49-F238E27FC236}">
                <a16:creationId xmlns:a16="http://schemas.microsoft.com/office/drawing/2014/main" id="{748855AC-1877-9E43-BB13-052030441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799" y="4114800"/>
            <a:ext cx="4199225" cy="2271712"/>
          </a:xfrm>
          <a:prstGeom prst="rect">
            <a:avLst/>
          </a:prstGeom>
        </p:spPr>
      </p:pic>
      <p:pic>
        <p:nvPicPr>
          <p:cNvPr id="9" name="Content Placeholder 8">
            <a:extLst>
              <a:ext uri="{FF2B5EF4-FFF2-40B4-BE49-F238E27FC236}">
                <a16:creationId xmlns:a16="http://schemas.microsoft.com/office/drawing/2014/main" id="{86E8A316-E435-CC48-8830-7EB27A9DBC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400588"/>
            <a:ext cx="4038600" cy="2271712"/>
          </a:xfrm>
        </p:spPr>
      </p:pic>
    </p:spTree>
    <p:extLst>
      <p:ext uri="{BB962C8B-B14F-4D97-AF65-F5344CB8AC3E}">
        <p14:creationId xmlns:p14="http://schemas.microsoft.com/office/powerpoint/2010/main" val="116050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DFDF-15FD-1249-ACD4-19E646717CE4}"/>
              </a:ext>
            </a:extLst>
          </p:cNvPr>
          <p:cNvSpPr>
            <a:spLocks noGrp="1"/>
          </p:cNvSpPr>
          <p:nvPr>
            <p:ph type="title"/>
          </p:nvPr>
        </p:nvSpPr>
        <p:spPr/>
        <p:txBody>
          <a:bodyPr>
            <a:normAutofit/>
          </a:bodyPr>
          <a:lstStyle/>
          <a:p>
            <a:pPr algn="l"/>
            <a:r>
              <a:rPr lang="en-US" dirty="0">
                <a:solidFill>
                  <a:srgbClr val="FF0000"/>
                </a:solidFill>
              </a:rPr>
              <a:t>Websites</a:t>
            </a:r>
          </a:p>
        </p:txBody>
      </p:sp>
      <p:sp>
        <p:nvSpPr>
          <p:cNvPr id="3" name="Content Placeholder 2">
            <a:extLst>
              <a:ext uri="{FF2B5EF4-FFF2-40B4-BE49-F238E27FC236}">
                <a16:creationId xmlns:a16="http://schemas.microsoft.com/office/drawing/2014/main" id="{A9B6A595-89D1-4143-95DA-6101A21AD0E4}"/>
              </a:ext>
            </a:extLst>
          </p:cNvPr>
          <p:cNvSpPr>
            <a:spLocks noGrp="1"/>
          </p:cNvSpPr>
          <p:nvPr>
            <p:ph idx="1"/>
          </p:nvPr>
        </p:nvSpPr>
        <p:spPr/>
        <p:txBody>
          <a:bodyPr>
            <a:normAutofit fontScale="85000" lnSpcReduction="10000"/>
          </a:bodyPr>
          <a:lstStyle/>
          <a:p>
            <a:pPr marL="0" indent="0">
              <a:buNone/>
            </a:pPr>
            <a:r>
              <a:rPr lang="en-US" dirty="0">
                <a:solidFill>
                  <a:srgbClr val="FF0000"/>
                </a:solidFill>
              </a:rPr>
              <a:t>Tundra</a:t>
            </a:r>
            <a:r>
              <a:rPr lang="en-US" dirty="0"/>
              <a:t> </a:t>
            </a:r>
          </a:p>
          <a:p>
            <a:pPr marL="0" indent="0">
              <a:buNone/>
            </a:pPr>
            <a:r>
              <a:rPr lang="en-US" dirty="0">
                <a:hlinkClick r:id="rId2"/>
              </a:rPr>
              <a:t>https://askabiologist.asu.edu/anatomy-tundra</a:t>
            </a:r>
            <a:r>
              <a:rPr lang="en-US" dirty="0"/>
              <a:t> (Be sure to look at the </a:t>
            </a:r>
            <a:r>
              <a:rPr lang="en-US" dirty="0">
                <a:solidFill>
                  <a:srgbClr val="FF0000"/>
                </a:solidFill>
              </a:rPr>
              <a:t>Read More About</a:t>
            </a:r>
            <a:r>
              <a:rPr lang="en-US" dirty="0"/>
              <a:t>)</a:t>
            </a:r>
          </a:p>
          <a:p>
            <a:pPr marL="0" indent="0">
              <a:buNone/>
            </a:pPr>
            <a:endParaRPr lang="en-US" dirty="0"/>
          </a:p>
          <a:p>
            <a:pPr marL="0" indent="0">
              <a:buNone/>
            </a:pPr>
            <a:r>
              <a:rPr lang="en-US" dirty="0">
                <a:solidFill>
                  <a:srgbClr val="FF0000"/>
                </a:solidFill>
              </a:rPr>
              <a:t>Forest </a:t>
            </a:r>
            <a:r>
              <a:rPr lang="en-US" dirty="0">
                <a:hlinkClick r:id="rId3"/>
              </a:rPr>
              <a:t>https://askabiologist.asu.edu/explore/temperate-forest</a:t>
            </a:r>
            <a:r>
              <a:rPr lang="en-US" dirty="0"/>
              <a:t>  (Be sure to look at the </a:t>
            </a:r>
            <a:r>
              <a:rPr lang="en-US" dirty="0">
                <a:solidFill>
                  <a:srgbClr val="FF0000"/>
                </a:solidFill>
              </a:rPr>
              <a:t>Read More About</a:t>
            </a:r>
            <a:r>
              <a:rPr lang="en-US" dirty="0"/>
              <a:t>)</a:t>
            </a:r>
          </a:p>
          <a:p>
            <a:pPr marL="0" indent="0">
              <a:buNone/>
            </a:pPr>
            <a:endParaRPr lang="en-US" dirty="0"/>
          </a:p>
          <a:p>
            <a:pPr marL="0" indent="0">
              <a:buNone/>
            </a:pPr>
            <a:r>
              <a:rPr lang="en-US" dirty="0">
                <a:solidFill>
                  <a:srgbClr val="FF0000"/>
                </a:solidFill>
              </a:rPr>
              <a:t>Woodland</a:t>
            </a:r>
          </a:p>
          <a:p>
            <a:pPr marL="0" indent="0">
              <a:buNone/>
            </a:pPr>
            <a:r>
              <a:rPr lang="en-US" dirty="0">
                <a:hlinkClick r:id="rId4"/>
              </a:rPr>
              <a:t>https://www.desertmuseum.org/visit/exhibits_mountainwoodland.php</a:t>
            </a:r>
            <a:endParaRPr lang="en-US" dirty="0"/>
          </a:p>
          <a:p>
            <a:pPr marL="0" indent="0">
              <a:buNone/>
            </a:pPr>
            <a:endParaRPr lang="en-US" dirty="0"/>
          </a:p>
          <a:p>
            <a:endParaRPr lang="en-US" dirty="0"/>
          </a:p>
        </p:txBody>
      </p:sp>
    </p:spTree>
    <p:extLst>
      <p:ext uri="{BB962C8B-B14F-4D97-AF65-F5344CB8AC3E}">
        <p14:creationId xmlns:p14="http://schemas.microsoft.com/office/powerpoint/2010/main" val="96580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476</Words>
  <Application>Microsoft Macintosh PowerPoint</Application>
  <PresentationFormat>On-screen Show (4:3)</PresentationFormat>
  <Paragraphs>57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Learning the 6 Biomes of Arizona</vt:lpstr>
      <vt:lpstr>6 biomes of Arizona are:</vt:lpstr>
      <vt:lpstr>Tundra</vt:lpstr>
      <vt:lpstr>Forest</vt:lpstr>
      <vt:lpstr>Woodland</vt:lpstr>
      <vt:lpstr>Chaparral</vt:lpstr>
      <vt:lpstr>Desert Grassland</vt:lpstr>
      <vt:lpstr>Desert</vt:lpstr>
      <vt:lpstr>Websites</vt:lpstr>
      <vt:lpstr>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6 biomes of Arizona, Map reading skills</dc:title>
  <dc:creator>J JOSEPH PEARL</dc:creator>
  <cp:lastModifiedBy>Gale Ekiss</cp:lastModifiedBy>
  <cp:revision>32</cp:revision>
  <dcterms:created xsi:type="dcterms:W3CDTF">2019-07-21T00:50:32Z</dcterms:created>
  <dcterms:modified xsi:type="dcterms:W3CDTF">2019-10-24T17:28:49Z</dcterms:modified>
</cp:coreProperties>
</file>