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69" r:id="rId5"/>
    <p:sldId id="259" r:id="rId6"/>
    <p:sldId id="270"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Old Standard TT" pitchFamily="2" charset="77"/>
      <p:regular r:id="rId18"/>
      <p:bold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0"/>
    <p:restoredTop sz="94668"/>
  </p:normalViewPr>
  <p:slideViewPr>
    <p:cSldViewPr snapToGrid="0">
      <p:cViewPr varScale="1">
        <p:scale>
          <a:sx n="114" d="100"/>
          <a:sy n="114" d="100"/>
        </p:scale>
        <p:origin x="184" y="9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a084c2044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a084c2044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a084c2044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a084c2044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a084c204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a084c204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a084c2044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a084c2044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a084c2044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a084c2044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a084c2044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a084c204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a084c20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a084c20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a084c20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a084c20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46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a084c204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a084c204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a084c204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a084c204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a084c204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a084c204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a084c204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a084c204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a084c204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a084c204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www.altaonline.com/dispatches/a5325/pressed-for-space-santa-susana-field-laboratory-nasa-nuclear/" TargetMode="External"/><Relationship Id="rId3" Type="http://schemas.openxmlformats.org/officeDocument/2006/relationships/hyperlink" Target="https://www.boeing.com/principles/environment/santa-susana/extraordinary-past.page" TargetMode="External"/><Relationship Id="rId7" Type="http://schemas.openxmlformats.org/officeDocument/2006/relationships/hyperlink" Target="https://www.youtube.com/watch?v=hfQsj04fbRQ"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nps.gov/hdp/exhibits/ssfl/intro/index.html" TargetMode="External"/><Relationship Id="rId5" Type="http://schemas.openxmlformats.org/officeDocument/2006/relationships/hyperlink" Target="https://parentsagainstssfl.com/burroflats" TargetMode="External"/><Relationship Id="rId10" Type="http://schemas.openxmlformats.org/officeDocument/2006/relationships/hyperlink" Target="http://www.chatsworthhistory.com/Program%20Downloads/Burro%20Flats%20Rocketdyne%20SSFL%20History.pdf" TargetMode="External"/><Relationship Id="rId4" Type="http://schemas.openxmlformats.org/officeDocument/2006/relationships/hyperlink" Target="https://www.nbclosangeles.com/investigations/la-nuclear-secret/54503/" TargetMode="External"/><Relationship Id="rId9" Type="http://schemas.openxmlformats.org/officeDocument/2006/relationships/hyperlink" Target="https://www.epa.gov/superfund-redevelopment-initiative#:~:text=Redevelopment%20Economics%20at%20Superfund%20Sites,combined%20income%20of%20%2416.3%20bill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NKdWV5SC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Our Radioactive Backyard</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Ruth Luevanos</a:t>
            </a:r>
            <a:endParaRPr/>
          </a:p>
        </p:txBody>
      </p:sp>
      <p:pic>
        <p:nvPicPr>
          <p:cNvPr id="61" name="Google Shape;61;p13" descr="Santa Susana Field Laboratory | Series 'The most radioactive zones on the  planet'"/>
          <p:cNvPicPr preferRelativeResize="0"/>
          <p:nvPr/>
        </p:nvPicPr>
        <p:blipFill>
          <a:blip r:embed="rId3">
            <a:alphaModFix/>
          </a:blip>
          <a:stretch>
            <a:fillRect/>
          </a:stretch>
        </p:blipFill>
        <p:spPr>
          <a:xfrm>
            <a:off x="5641277" y="200125"/>
            <a:ext cx="3253600" cy="217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Chumash Painted Cave</a:t>
            </a:r>
            <a:endParaRPr/>
          </a:p>
        </p:txBody>
      </p:sp>
      <p:sp>
        <p:nvSpPr>
          <p:cNvPr id="109" name="Google Shape;109;p20"/>
          <p:cNvSpPr txBox="1">
            <a:spLocks noGrp="1"/>
          </p:cNvSpPr>
          <p:nvPr>
            <p:ph type="body" idx="1"/>
          </p:nvPr>
        </p:nvSpPr>
        <p:spPr>
          <a:xfrm>
            <a:off x="311700" y="1171600"/>
            <a:ext cx="5716800" cy="3397200"/>
          </a:xfrm>
          <a:prstGeom prst="rect">
            <a:avLst/>
          </a:prstGeom>
        </p:spPr>
        <p:txBody>
          <a:bodyPr spcFirstLastPara="1" wrap="square" lIns="91425" tIns="91425" rIns="91425" bIns="91425" anchor="t" anchorCtr="0">
            <a:normAutofit lnSpcReduction="10000"/>
          </a:bodyPr>
          <a:lstStyle/>
          <a:p>
            <a:pPr marL="457200" lvl="0" indent="-325755" algn="l" rtl="0">
              <a:lnSpc>
                <a:spcPct val="110000"/>
              </a:lnSpc>
              <a:spcBef>
                <a:spcPts val="0"/>
              </a:spcBef>
              <a:spcAft>
                <a:spcPts val="0"/>
              </a:spcAft>
              <a:buSzPct val="100000"/>
              <a:buChar char="●"/>
            </a:pPr>
            <a:r>
              <a:rPr lang="en" dirty="0"/>
              <a:t>The 2,850 acres that include the 4 areas of SSFL contain important cultural artifacts from the indigenous people of the area called the Chumash.</a:t>
            </a:r>
          </a:p>
          <a:p>
            <a:pPr marL="457200" lvl="0" indent="-325755" algn="l" rtl="0">
              <a:lnSpc>
                <a:spcPct val="110000"/>
              </a:lnSpc>
              <a:spcBef>
                <a:spcPts val="0"/>
              </a:spcBef>
              <a:spcAft>
                <a:spcPts val="0"/>
              </a:spcAft>
              <a:buSzPct val="100000"/>
              <a:buChar char="●"/>
            </a:pPr>
            <a:r>
              <a:rPr lang="en" dirty="0"/>
              <a:t>In 1971, the Chumash Tribe asked Rocketdyne to protect the painted cave with their ancestors pictographs that is estimated to be dated sometime between 1200 and 1500 CE but they said no. </a:t>
            </a:r>
            <a:endParaRPr dirty="0"/>
          </a:p>
          <a:p>
            <a:pPr marL="457200" lvl="0" indent="-325755" algn="l" rtl="0">
              <a:spcBef>
                <a:spcPts val="0"/>
              </a:spcBef>
              <a:spcAft>
                <a:spcPts val="0"/>
              </a:spcAft>
              <a:buSzPct val="100000"/>
              <a:buChar char="●"/>
            </a:pPr>
            <a:r>
              <a:rPr lang="en" dirty="0"/>
              <a:t>In 1976 Burro Flats Cave and 25 surrounding acres, which contains the painted cave with the Chumash pictographs was added to the National Registry of Historic Places. </a:t>
            </a:r>
            <a:endParaRPr dirty="0"/>
          </a:p>
        </p:txBody>
      </p:sp>
      <p:pic>
        <p:nvPicPr>
          <p:cNvPr id="110" name="Google Shape;110;p20" descr="Santa Susana Field Lab could become cultural site; some fear that will  impede toxic cleanup – Daily News"/>
          <p:cNvPicPr preferRelativeResize="0"/>
          <p:nvPr/>
        </p:nvPicPr>
        <p:blipFill>
          <a:blip r:embed="rId3">
            <a:alphaModFix/>
          </a:blip>
          <a:stretch>
            <a:fillRect/>
          </a:stretch>
        </p:blipFill>
        <p:spPr>
          <a:xfrm>
            <a:off x="6120575" y="294975"/>
            <a:ext cx="2600325" cy="1714500"/>
          </a:xfrm>
          <a:prstGeom prst="rect">
            <a:avLst/>
          </a:prstGeom>
          <a:noFill/>
          <a:ln>
            <a:noFill/>
          </a:ln>
        </p:spPr>
      </p:pic>
      <p:pic>
        <p:nvPicPr>
          <p:cNvPr id="111" name="Google Shape;111;p20"/>
          <p:cNvPicPr preferRelativeResize="0"/>
          <p:nvPr/>
        </p:nvPicPr>
        <p:blipFill>
          <a:blip r:embed="rId4">
            <a:alphaModFix/>
          </a:blip>
          <a:stretch>
            <a:fillRect/>
          </a:stretch>
        </p:blipFill>
        <p:spPr>
          <a:xfrm>
            <a:off x="6180900" y="2161875"/>
            <a:ext cx="227647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Impact to the Community</a:t>
            </a:r>
            <a:endParaRPr/>
          </a:p>
        </p:txBody>
      </p:sp>
      <p:sp>
        <p:nvSpPr>
          <p:cNvPr id="117" name="Google Shape;117;p21"/>
          <p:cNvSpPr txBox="1">
            <a:spLocks noGrp="1"/>
          </p:cNvSpPr>
          <p:nvPr>
            <p:ph type="body" idx="1"/>
          </p:nvPr>
        </p:nvSpPr>
        <p:spPr>
          <a:xfrm>
            <a:off x="311700" y="1171600"/>
            <a:ext cx="4794900" cy="3397200"/>
          </a:xfrm>
          <a:prstGeom prst="rect">
            <a:avLst/>
          </a:prstGeom>
        </p:spPr>
        <p:txBody>
          <a:bodyPr spcFirstLastPara="1" wrap="square" lIns="91425" tIns="91425" rIns="91425" bIns="91425" anchor="t" anchorCtr="0">
            <a:normAutofit fontScale="85000" lnSpcReduction="10000"/>
          </a:bodyPr>
          <a:lstStyle/>
          <a:p>
            <a:pPr marL="457200" lvl="0" indent="-342900" algn="l" rtl="0">
              <a:spcBef>
                <a:spcPts val="0"/>
              </a:spcBef>
              <a:spcAft>
                <a:spcPts val="0"/>
              </a:spcAft>
              <a:buSzPts val="1800"/>
              <a:buChar char="●"/>
            </a:pPr>
            <a:r>
              <a:rPr lang="en" dirty="0"/>
              <a:t>A legal agreement in 2007 was signed by Boeing, NASA, and DOE to clean up the area </a:t>
            </a:r>
            <a:r>
              <a:rPr lang="en-US" dirty="0"/>
              <a:t>in conjunction with </a:t>
            </a:r>
            <a:r>
              <a:rPr lang="en" dirty="0"/>
              <a:t>the California Department of Toxic Substances Control (DTSC).  </a:t>
            </a:r>
          </a:p>
          <a:p>
            <a:pPr marL="457200" lvl="0" indent="-342900" algn="l" rtl="0">
              <a:spcBef>
                <a:spcPts val="0"/>
              </a:spcBef>
              <a:spcAft>
                <a:spcPts val="0"/>
              </a:spcAft>
              <a:buSzPts val="1800"/>
              <a:buChar char="●"/>
            </a:pPr>
            <a:r>
              <a:rPr lang="en" dirty="0"/>
              <a:t>This is a group of parents, community members and environmental activists who are still protesting the contamination that remains. </a:t>
            </a:r>
            <a:endParaRPr dirty="0"/>
          </a:p>
          <a:p>
            <a:pPr marL="457200" lvl="0" indent="-342900" algn="l" rtl="0">
              <a:spcBef>
                <a:spcPts val="0"/>
              </a:spcBef>
              <a:spcAft>
                <a:spcPts val="0"/>
              </a:spcAft>
              <a:buSzPts val="1800"/>
              <a:buChar char="●"/>
            </a:pPr>
            <a:r>
              <a:rPr lang="en" dirty="0"/>
              <a:t>Parents and residents are upset because they believe that many of the cancers, thyroid issues, dental issues and learning disabilities in local residents have been caused by the toxic and radioactive chemicals that SSFL never cleaned up. </a:t>
            </a:r>
            <a:endParaRPr dirty="0"/>
          </a:p>
        </p:txBody>
      </p:sp>
      <p:pic>
        <p:nvPicPr>
          <p:cNvPr id="118" name="Google Shape;118;p21"/>
          <p:cNvPicPr preferRelativeResize="0"/>
          <p:nvPr/>
        </p:nvPicPr>
        <p:blipFill>
          <a:blip r:embed="rId3">
            <a:alphaModFix/>
          </a:blip>
          <a:stretch>
            <a:fillRect/>
          </a:stretch>
        </p:blipFill>
        <p:spPr>
          <a:xfrm>
            <a:off x="5298622" y="1237814"/>
            <a:ext cx="3461633" cy="2321814"/>
          </a:xfrm>
          <a:prstGeom prst="rect">
            <a:avLst/>
          </a:prstGeom>
          <a:noFill/>
          <a:ln>
            <a:noFill/>
          </a:ln>
        </p:spPr>
      </p:pic>
      <p:sp>
        <p:nvSpPr>
          <p:cNvPr id="119" name="Google Shape;119;p21"/>
          <p:cNvSpPr txBox="1"/>
          <p:nvPr/>
        </p:nvSpPr>
        <p:spPr>
          <a:xfrm>
            <a:off x="5420025" y="3281525"/>
            <a:ext cx="36900" cy="1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26067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Cancer Clusters Near SSFL</a:t>
            </a:r>
            <a:endParaRPr/>
          </a:p>
        </p:txBody>
      </p:sp>
      <p:sp>
        <p:nvSpPr>
          <p:cNvPr id="125" name="Google Shape;125;p22"/>
          <p:cNvSpPr txBox="1">
            <a:spLocks noGrp="1"/>
          </p:cNvSpPr>
          <p:nvPr>
            <p:ph type="body" idx="1"/>
          </p:nvPr>
        </p:nvSpPr>
        <p:spPr>
          <a:xfrm>
            <a:off x="4000500" y="993775"/>
            <a:ext cx="4831800" cy="39420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After dozens of parents in adjacent areas discovered that their children had rare types of cancers caused by exposure to radiation they started investigating the radiation at SSFL. </a:t>
            </a:r>
            <a:endParaRPr/>
          </a:p>
          <a:p>
            <a:pPr marL="457200" lvl="0" indent="-334327" algn="l" rtl="0">
              <a:spcBef>
                <a:spcPts val="0"/>
              </a:spcBef>
              <a:spcAft>
                <a:spcPts val="0"/>
              </a:spcAft>
              <a:buSzPct val="100000"/>
              <a:buChar char="●"/>
            </a:pPr>
            <a:r>
              <a:rPr lang="en"/>
              <a:t>A study done by the University of Michigan in 2007 showed that residents who lived within 2 miles of SSFL had a 60% higher cancer rate. </a:t>
            </a:r>
            <a:endParaRPr/>
          </a:p>
          <a:p>
            <a:pPr marL="457200" lvl="0" indent="-334327" algn="l" rtl="0">
              <a:spcBef>
                <a:spcPts val="0"/>
              </a:spcBef>
              <a:spcAft>
                <a:spcPts val="0"/>
              </a:spcAft>
              <a:buSzPct val="100000"/>
              <a:buChar char="●"/>
            </a:pPr>
            <a:r>
              <a:rPr lang="en"/>
              <a:t>1.500 former SSFL workers were also diagnosed with cancer.</a:t>
            </a:r>
            <a:endParaRPr/>
          </a:p>
          <a:p>
            <a:pPr marL="457200" lvl="0" indent="-334327" algn="l" rtl="0">
              <a:spcBef>
                <a:spcPts val="0"/>
              </a:spcBef>
              <a:spcAft>
                <a:spcPts val="0"/>
              </a:spcAft>
              <a:buSzPct val="100000"/>
              <a:buChar char="●"/>
            </a:pPr>
            <a:r>
              <a:rPr lang="en"/>
              <a:t>A UCLA study showed that SSFL workers exposed to radiation and chemicals at the site had a higher cancer related mortality rates. </a:t>
            </a:r>
            <a:endParaRPr/>
          </a:p>
        </p:txBody>
      </p:sp>
      <p:pic>
        <p:nvPicPr>
          <p:cNvPr id="126" name="Google Shape;126;p22" descr="kidsCollage.jpg"/>
          <p:cNvPicPr preferRelativeResize="0"/>
          <p:nvPr/>
        </p:nvPicPr>
        <p:blipFill>
          <a:blip r:embed="rId3">
            <a:alphaModFix/>
          </a:blip>
          <a:stretch>
            <a:fillRect/>
          </a:stretch>
        </p:blipFill>
        <p:spPr>
          <a:xfrm>
            <a:off x="571525" y="993775"/>
            <a:ext cx="2986550" cy="375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Government Involvement</a:t>
            </a:r>
            <a:endParaRPr/>
          </a:p>
        </p:txBody>
      </p:sp>
      <p:sp>
        <p:nvSpPr>
          <p:cNvPr id="132" name="Google Shape;132;p2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77500" lnSpcReduction="20000"/>
          </a:bodyPr>
          <a:lstStyle/>
          <a:p>
            <a:pPr marL="457200" lvl="0" indent="-325755" algn="l" rtl="0">
              <a:spcBef>
                <a:spcPts val="0"/>
              </a:spcBef>
              <a:spcAft>
                <a:spcPts val="0"/>
              </a:spcAft>
              <a:buSzPct val="100000"/>
              <a:buChar char="●"/>
            </a:pPr>
            <a:r>
              <a:rPr lang="en" dirty="0"/>
              <a:t>FEDERAL</a:t>
            </a:r>
            <a:endParaRPr dirty="0"/>
          </a:p>
          <a:p>
            <a:pPr marL="466725" lvl="0" indent="0" algn="l" rtl="0">
              <a:spcBef>
                <a:spcPts val="1200"/>
              </a:spcBef>
              <a:spcAft>
                <a:spcPts val="0"/>
              </a:spcAft>
              <a:buNone/>
            </a:pPr>
            <a:r>
              <a:rPr lang="en" dirty="0"/>
              <a:t>The Department of Energy (DOE) and National Aeronautics and Space Administration (NASA) are both federal agencies that are directly involved in the Santa Susana Field Lab as owners a majority of the property. </a:t>
            </a:r>
            <a:endParaRPr dirty="0"/>
          </a:p>
          <a:p>
            <a:pPr marL="457200" lvl="0" indent="-325755" algn="l" rtl="0">
              <a:spcBef>
                <a:spcPts val="1200"/>
              </a:spcBef>
              <a:spcAft>
                <a:spcPts val="0"/>
              </a:spcAft>
              <a:buSzPct val="100000"/>
              <a:buChar char="●"/>
            </a:pPr>
            <a:r>
              <a:rPr lang="en" dirty="0"/>
              <a:t>STATE</a:t>
            </a:r>
            <a:endParaRPr dirty="0"/>
          </a:p>
          <a:p>
            <a:pPr marL="457200" lvl="0" indent="0" algn="l" rtl="0">
              <a:spcBef>
                <a:spcPts val="1200"/>
              </a:spcBef>
              <a:spcAft>
                <a:spcPts val="0"/>
              </a:spcAft>
              <a:buNone/>
            </a:pPr>
            <a:r>
              <a:rPr lang="en" dirty="0"/>
              <a:t>The Department of Toxic and Substances Control (DTSC) is a California state agency that is responsible for protecting the public health from harm from toxic substances and materials. </a:t>
            </a:r>
            <a:endParaRPr dirty="0"/>
          </a:p>
          <a:p>
            <a:pPr marL="457200" lvl="0" indent="-325755" algn="l" rtl="0">
              <a:spcBef>
                <a:spcPts val="1200"/>
              </a:spcBef>
              <a:spcAft>
                <a:spcPts val="0"/>
              </a:spcAft>
              <a:buSzPct val="100000"/>
              <a:buChar char="●"/>
            </a:pPr>
            <a:r>
              <a:rPr lang="en" dirty="0"/>
              <a:t>LOCAL</a:t>
            </a:r>
            <a:endParaRPr dirty="0"/>
          </a:p>
          <a:p>
            <a:pPr marL="457200" lvl="0" indent="0" algn="l" rtl="0">
              <a:spcBef>
                <a:spcPts val="1200"/>
              </a:spcBef>
              <a:spcAft>
                <a:spcPts val="1200"/>
              </a:spcAft>
              <a:buNone/>
            </a:pPr>
            <a:r>
              <a:rPr lang="en" dirty="0"/>
              <a:t>The majority of the 2,850 acre parcel of land that the Santa Susana Field Lab sits on is on unincorporated land in Ventura County.  The Ventura County Board of Supervisors are responsible for land in Ventura County that is not part of any of the local cities.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What’s in your backyard?</a:t>
            </a:r>
            <a:endParaRPr/>
          </a:p>
        </p:txBody>
      </p:sp>
      <p:sp>
        <p:nvSpPr>
          <p:cNvPr id="138" name="Google Shape;138;p24"/>
          <p:cNvSpPr txBox="1">
            <a:spLocks noGrp="1"/>
          </p:cNvSpPr>
          <p:nvPr>
            <p:ph type="body" idx="1"/>
          </p:nvPr>
        </p:nvSpPr>
        <p:spPr>
          <a:xfrm>
            <a:off x="5438035" y="1171600"/>
            <a:ext cx="3100500" cy="291736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According to the US Environmental Protection Agency there are over 632 Superfund Sites where hazardous waste areas were redeveloped for recreational, business, commercial or residential use!</a:t>
            </a:r>
            <a:endParaRPr dirty="0"/>
          </a:p>
        </p:txBody>
      </p:sp>
      <p:pic>
        <p:nvPicPr>
          <p:cNvPr id="3" name="Picture 2" descr="Chart, scatter chart&#10;&#10;Description automatically generated">
            <a:extLst>
              <a:ext uri="{FF2B5EF4-FFF2-40B4-BE49-F238E27FC236}">
                <a16:creationId xmlns:a16="http://schemas.microsoft.com/office/drawing/2014/main" id="{9046CE52-AF1B-CF45-9BA2-14DDB7C6F929}"/>
              </a:ext>
            </a:extLst>
          </p:cNvPr>
          <p:cNvPicPr>
            <a:picLocks noChangeAspect="1"/>
          </p:cNvPicPr>
          <p:nvPr/>
        </p:nvPicPr>
        <p:blipFill>
          <a:blip r:embed="rId3"/>
          <a:stretch>
            <a:fillRect/>
          </a:stretch>
        </p:blipFill>
        <p:spPr>
          <a:xfrm>
            <a:off x="489856" y="1319902"/>
            <a:ext cx="4675258" cy="29173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30057" y="26810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Sources</a:t>
            </a:r>
            <a:endParaRPr dirty="0"/>
          </a:p>
        </p:txBody>
      </p:sp>
      <p:sp>
        <p:nvSpPr>
          <p:cNvPr id="145" name="Google Shape;145;p25"/>
          <p:cNvSpPr txBox="1">
            <a:spLocks noGrp="1"/>
          </p:cNvSpPr>
          <p:nvPr>
            <p:ph type="body" idx="1"/>
          </p:nvPr>
        </p:nvSpPr>
        <p:spPr>
          <a:xfrm>
            <a:off x="311700" y="791936"/>
            <a:ext cx="8520600" cy="3776864"/>
          </a:xfrm>
          <a:prstGeom prst="rect">
            <a:avLst/>
          </a:prstGeom>
        </p:spPr>
        <p:txBody>
          <a:bodyPr spcFirstLastPara="1" wrap="square" lIns="91425" tIns="91425" rIns="91425" bIns="91425" anchor="t" anchorCtr="0">
            <a:normAutofit fontScale="92500" lnSpcReduction="10000"/>
          </a:bodyPr>
          <a:lstStyle/>
          <a:p>
            <a:pPr marL="457200" lvl="0" indent="-325755" algn="l" rtl="0">
              <a:spcBef>
                <a:spcPts val="0"/>
              </a:spcBef>
              <a:spcAft>
                <a:spcPts val="0"/>
              </a:spcAft>
              <a:buSzPct val="100000"/>
              <a:buChar char="●"/>
            </a:pPr>
            <a:r>
              <a:rPr lang="en" u="sng" dirty="0">
                <a:solidFill>
                  <a:schemeClr val="hlink"/>
                </a:solidFill>
                <a:hlinkClick r:id="rId3"/>
              </a:rPr>
              <a:t>https://www.boeing.com/principles/environment/santa-susana/extraordinary-past.page</a:t>
            </a:r>
            <a:endParaRPr dirty="0"/>
          </a:p>
          <a:p>
            <a:pPr marL="457200" lvl="0" indent="-325755" algn="l" rtl="0">
              <a:spcBef>
                <a:spcPts val="0"/>
              </a:spcBef>
              <a:spcAft>
                <a:spcPts val="0"/>
              </a:spcAft>
              <a:buSzPct val="100000"/>
              <a:buChar char="●"/>
            </a:pPr>
            <a:r>
              <a:rPr lang="en" u="sng" dirty="0">
                <a:solidFill>
                  <a:schemeClr val="hlink"/>
                </a:solidFill>
                <a:hlinkClick r:id="rId4"/>
              </a:rPr>
              <a:t>https://www.nbclosangeles.com/investigations/la-nuclear-secret/54503/</a:t>
            </a:r>
            <a:endParaRPr dirty="0"/>
          </a:p>
          <a:p>
            <a:pPr marL="457200" lvl="0" indent="-325755" algn="l" rtl="0">
              <a:spcBef>
                <a:spcPts val="0"/>
              </a:spcBef>
              <a:spcAft>
                <a:spcPts val="0"/>
              </a:spcAft>
              <a:buSzPct val="100000"/>
              <a:buChar char="●"/>
            </a:pPr>
            <a:r>
              <a:rPr lang="en" u="sng" dirty="0">
                <a:solidFill>
                  <a:schemeClr val="hlink"/>
                </a:solidFill>
                <a:hlinkClick r:id="rId5"/>
              </a:rPr>
              <a:t>https://parentsagainstssfl.com/burroflats</a:t>
            </a:r>
            <a:endParaRPr dirty="0"/>
          </a:p>
          <a:p>
            <a:pPr marL="457200" lvl="0" indent="-325755" algn="l" rtl="0">
              <a:spcBef>
                <a:spcPts val="0"/>
              </a:spcBef>
              <a:spcAft>
                <a:spcPts val="0"/>
              </a:spcAft>
              <a:buSzPct val="100000"/>
              <a:buChar char="●"/>
            </a:pPr>
            <a:r>
              <a:rPr lang="en" u="sng" dirty="0">
                <a:solidFill>
                  <a:schemeClr val="hlink"/>
                </a:solidFill>
                <a:hlinkClick r:id="rId6"/>
              </a:rPr>
              <a:t>https://www.nps.gov/hdp/exhibits/ssfl/intro/index.html</a:t>
            </a:r>
            <a:endParaRPr dirty="0"/>
          </a:p>
          <a:p>
            <a:pPr marL="457200" lvl="0" indent="-325755" algn="l" rtl="0">
              <a:spcBef>
                <a:spcPts val="0"/>
              </a:spcBef>
              <a:spcAft>
                <a:spcPts val="0"/>
              </a:spcAft>
              <a:buSzPct val="100000"/>
              <a:buChar char="●"/>
            </a:pPr>
            <a:r>
              <a:rPr lang="en" u="sng" dirty="0">
                <a:solidFill>
                  <a:schemeClr val="hlink"/>
                </a:solidFill>
                <a:hlinkClick r:id="rId7"/>
              </a:rPr>
              <a:t>https://www.youtube.com/watch?v=hfQsj04fbRQ</a:t>
            </a:r>
            <a:endParaRPr dirty="0"/>
          </a:p>
          <a:p>
            <a:pPr marL="457200" lvl="0" indent="-325755" algn="l" rtl="0">
              <a:spcBef>
                <a:spcPts val="0"/>
              </a:spcBef>
              <a:spcAft>
                <a:spcPts val="0"/>
              </a:spcAft>
              <a:buSzPct val="100000"/>
              <a:buChar char="●"/>
            </a:pPr>
            <a:r>
              <a:rPr lang="en" u="sng" dirty="0">
                <a:solidFill>
                  <a:schemeClr val="hlink"/>
                </a:solidFill>
                <a:hlinkClick r:id="rId8"/>
              </a:rPr>
              <a:t>https://www.altaonline.com/dispatches/a5325/pressed-for-space-santa-susana-field-laboratory-nasa-nuclear/</a:t>
            </a:r>
            <a:endParaRPr dirty="0"/>
          </a:p>
          <a:p>
            <a:pPr marL="457200" lvl="0" indent="-325755" algn="l" rtl="0">
              <a:spcBef>
                <a:spcPts val="0"/>
              </a:spcBef>
              <a:spcAft>
                <a:spcPts val="0"/>
              </a:spcAft>
              <a:buSzPct val="100000"/>
              <a:buChar char="●"/>
            </a:pPr>
            <a:r>
              <a:rPr lang="en" u="sng" dirty="0">
                <a:solidFill>
                  <a:schemeClr val="hlink"/>
                </a:solidFill>
                <a:hlinkClick r:id="rId9"/>
              </a:rPr>
              <a:t>https://www.epa.gov/superfund-redevelopment-initiative#:~:text=Redevelopment%20Economics%20at%20Superfund%20Sites,combined%20income%20of%20%2416.3%20billion</a:t>
            </a:r>
            <a:r>
              <a:rPr lang="en" dirty="0">
                <a:hlinkClick r:id="rId9"/>
              </a:rPr>
              <a:t>.\</a:t>
            </a:r>
            <a:endParaRPr lang="en" dirty="0"/>
          </a:p>
          <a:p>
            <a:pPr lvl="0" indent="-325755">
              <a:buSzPct val="100000"/>
            </a:pPr>
            <a:r>
              <a:rPr lang="en-US" dirty="0">
                <a:hlinkClick r:id="rId10"/>
              </a:rPr>
              <a:t>http://www.chatsworthhistory.com/Program%20Downloads/Burro%20Flats%20Rocketdyne%20SSFL%20History.pdf</a:t>
            </a:r>
            <a:endParaRPr lang="en-US" dirty="0"/>
          </a:p>
          <a:p>
            <a:pPr lvl="0" indent="-325755">
              <a:buSzPct val="100000"/>
            </a:pPr>
            <a:endParaRPr dirty="0"/>
          </a:p>
          <a:p>
            <a:pPr marL="457200" lvl="0" indent="-325755" algn="l" rtl="0">
              <a:spcBef>
                <a:spcPts val="0"/>
              </a:spcBef>
              <a:spcAft>
                <a:spcPts val="0"/>
              </a:spcAft>
              <a:buSzPct val="100000"/>
              <a:buChar char="●"/>
            </a:pPr>
            <a:endParaRPr dirty="0"/>
          </a:p>
          <a:p>
            <a:pPr marL="457200" lvl="0" indent="0" algn="l" rtl="0">
              <a:spcBef>
                <a:spcPts val="12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5"/>
        <p:cNvGrpSpPr/>
        <p:nvPr/>
      </p:nvGrpSpPr>
      <p:grpSpPr>
        <a:xfrm>
          <a:off x="0" y="0"/>
          <a:ext cx="0" cy="0"/>
          <a:chOff x="0" y="0"/>
          <a:chExt cx="0" cy="0"/>
        </a:xfrm>
      </p:grpSpPr>
      <p:pic>
        <p:nvPicPr>
          <p:cNvPr id="67" name="Google Shape;67;p14" descr="LA's Nuclear Secret | NBC Los Angeles"/>
          <p:cNvPicPr preferRelativeResize="0"/>
          <p:nvPr/>
        </p:nvPicPr>
        <p:blipFill>
          <a:blip r:embed="rId3">
            <a:alphaModFix/>
          </a:blip>
          <a:stretch>
            <a:fillRect/>
          </a:stretch>
        </p:blipFill>
        <p:spPr>
          <a:xfrm>
            <a:off x="625928" y="1256486"/>
            <a:ext cx="7350579" cy="3250200"/>
          </a:xfrm>
          <a:prstGeom prst="rect">
            <a:avLst/>
          </a:prstGeom>
          <a:noFill/>
          <a:ln>
            <a:noFill/>
          </a:ln>
        </p:spPr>
      </p:pic>
      <p:sp>
        <p:nvSpPr>
          <p:cNvPr id="2" name="TextBox 1">
            <a:extLst>
              <a:ext uri="{FF2B5EF4-FFF2-40B4-BE49-F238E27FC236}">
                <a16:creationId xmlns:a16="http://schemas.microsoft.com/office/drawing/2014/main" id="{B364E76D-78E5-4E48-B296-2FABACF284F8}"/>
              </a:ext>
            </a:extLst>
          </p:cNvPr>
          <p:cNvSpPr txBox="1"/>
          <p:nvPr/>
        </p:nvSpPr>
        <p:spPr>
          <a:xfrm>
            <a:off x="625928" y="375558"/>
            <a:ext cx="8135560" cy="646331"/>
          </a:xfrm>
          <a:prstGeom prst="rect">
            <a:avLst/>
          </a:prstGeom>
          <a:noFill/>
        </p:spPr>
        <p:txBody>
          <a:bodyPr wrap="none" rtlCol="0">
            <a:spAutoFit/>
          </a:bodyPr>
          <a:lstStyle/>
          <a:p>
            <a:r>
              <a:rPr lang="en-US" sz="3600" dirty="0">
                <a:solidFill>
                  <a:schemeClr val="bg1"/>
                </a:solidFill>
              </a:rPr>
              <a:t>Area of the Disaster (Los Angeles, 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of Rocketdyne, NASA and Boeing </a:t>
            </a:r>
            <a:endParaRPr/>
          </a:p>
        </p:txBody>
      </p:sp>
      <p:sp>
        <p:nvSpPr>
          <p:cNvPr id="73" name="Google Shape;73;p15"/>
          <p:cNvSpPr txBox="1">
            <a:spLocks noGrp="1"/>
          </p:cNvSpPr>
          <p:nvPr>
            <p:ph type="body" idx="1"/>
          </p:nvPr>
        </p:nvSpPr>
        <p:spPr>
          <a:xfrm>
            <a:off x="311700" y="1171600"/>
            <a:ext cx="7966886" cy="3397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In 1947 the  Santa Susana Field Lab (SSFL) began operations as North American Aviation and later became Rocketdyne. SSFL sits in unincorporated land in both Ventura and Los Angeles Counties.  It is 30 miles from downtown Los Angeles.</a:t>
            </a:r>
            <a:endParaRPr dirty="0"/>
          </a:p>
          <a:p>
            <a:pPr marL="457200" lvl="0" indent="-342900" algn="l" rtl="0">
              <a:spcBef>
                <a:spcPts val="0"/>
              </a:spcBef>
              <a:spcAft>
                <a:spcPts val="0"/>
              </a:spcAft>
              <a:buSzPts val="1800"/>
              <a:buChar char="●"/>
            </a:pPr>
            <a:r>
              <a:rPr lang="en" dirty="0"/>
              <a:t>The Santa Susana Field Lab was used to develop and test liquid rocket engines (1949-2007) that were later used for NASA space missions including the Mercury, Gemini and Apollo missions. </a:t>
            </a:r>
            <a:endParaRPr dirty="0"/>
          </a:p>
        </p:txBody>
      </p:sp>
      <p:pic>
        <p:nvPicPr>
          <p:cNvPr id="74" name="Google Shape;74;p15"/>
          <p:cNvPicPr preferRelativeResize="0"/>
          <p:nvPr/>
        </p:nvPicPr>
        <p:blipFill>
          <a:blip r:embed="rId3">
            <a:alphaModFix/>
          </a:blip>
          <a:stretch>
            <a:fillRect/>
          </a:stretch>
        </p:blipFill>
        <p:spPr>
          <a:xfrm>
            <a:off x="7690050" y="37250"/>
            <a:ext cx="1453950" cy="1216374"/>
          </a:xfrm>
          <a:prstGeom prst="rect">
            <a:avLst/>
          </a:prstGeom>
          <a:noFill/>
          <a:ln>
            <a:noFill/>
          </a:ln>
        </p:spPr>
      </p:pic>
      <p:pic>
        <p:nvPicPr>
          <p:cNvPr id="75" name="Google Shape;75;p15" descr="Aerojet Rocketdyne logo and symbol, meaning, history, PNG"/>
          <p:cNvPicPr preferRelativeResize="0"/>
          <p:nvPr/>
        </p:nvPicPr>
        <p:blipFill>
          <a:blip r:embed="rId4">
            <a:alphaModFix/>
          </a:blip>
          <a:stretch>
            <a:fillRect/>
          </a:stretch>
        </p:blipFill>
        <p:spPr>
          <a:xfrm>
            <a:off x="5895758" y="3501570"/>
            <a:ext cx="1794292" cy="7302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of Rocketdyne, NASA and Boeing </a:t>
            </a:r>
            <a:endParaRPr/>
          </a:p>
        </p:txBody>
      </p:sp>
      <p:sp>
        <p:nvSpPr>
          <p:cNvPr id="73" name="Google Shape;73;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p>
            <a:r>
              <a:rPr lang="en-US" dirty="0"/>
              <a:t>The Santa Susana Field Lab also had a sodium reactor where they developed nuclear energy on behalf of the US Department of Energy (DOE) starting in 1955. Under the regulations of DOE, there was energy-related research and testing.  The electricity created was used by nearby cities. </a:t>
            </a:r>
          </a:p>
          <a:p>
            <a:pPr marL="457200" lvl="0" indent="-342900" algn="l" rtl="0">
              <a:spcBef>
                <a:spcPts val="0"/>
              </a:spcBef>
              <a:spcAft>
                <a:spcPts val="0"/>
              </a:spcAft>
              <a:buSzPts val="1800"/>
              <a:buChar char="●"/>
            </a:pPr>
            <a:r>
              <a:rPr lang="en" dirty="0"/>
              <a:t>NASA began using the Santa Susana Field Lab in 1973 for its own operations. </a:t>
            </a:r>
            <a:endParaRPr dirty="0"/>
          </a:p>
          <a:p>
            <a:pPr marL="457200" lvl="0" indent="-342900" algn="l" rtl="0">
              <a:spcBef>
                <a:spcPts val="0"/>
              </a:spcBef>
              <a:spcAft>
                <a:spcPts val="0"/>
              </a:spcAft>
              <a:buSzPts val="1800"/>
              <a:buChar char="●"/>
            </a:pPr>
            <a:r>
              <a:rPr lang="en" dirty="0"/>
              <a:t>Boeing buys Rocketdyne and now owns part of the SSFL property in 1996. </a:t>
            </a:r>
            <a:endParaRPr dirty="0"/>
          </a:p>
        </p:txBody>
      </p:sp>
      <p:pic>
        <p:nvPicPr>
          <p:cNvPr id="74" name="Google Shape;74;p15"/>
          <p:cNvPicPr preferRelativeResize="0"/>
          <p:nvPr/>
        </p:nvPicPr>
        <p:blipFill>
          <a:blip r:embed="rId3">
            <a:alphaModFix/>
          </a:blip>
          <a:stretch>
            <a:fillRect/>
          </a:stretch>
        </p:blipFill>
        <p:spPr>
          <a:xfrm>
            <a:off x="1811764" y="3229651"/>
            <a:ext cx="1453950" cy="1216374"/>
          </a:xfrm>
          <a:prstGeom prst="rect">
            <a:avLst/>
          </a:prstGeom>
          <a:noFill/>
          <a:ln>
            <a:noFill/>
          </a:ln>
        </p:spPr>
      </p:pic>
      <p:pic>
        <p:nvPicPr>
          <p:cNvPr id="76" name="Google Shape;76;p15"/>
          <p:cNvPicPr preferRelativeResize="0"/>
          <p:nvPr/>
        </p:nvPicPr>
        <p:blipFill>
          <a:blip r:embed="rId4">
            <a:alphaModFix/>
          </a:blip>
          <a:stretch>
            <a:fillRect/>
          </a:stretch>
        </p:blipFill>
        <p:spPr>
          <a:xfrm>
            <a:off x="5458971" y="3229651"/>
            <a:ext cx="2443350" cy="742249"/>
          </a:xfrm>
          <a:prstGeom prst="rect">
            <a:avLst/>
          </a:prstGeom>
          <a:noFill/>
          <a:ln>
            <a:noFill/>
          </a:ln>
        </p:spPr>
      </p:pic>
    </p:spTree>
    <p:extLst>
      <p:ext uri="{BB962C8B-B14F-4D97-AF65-F5344CB8AC3E}">
        <p14:creationId xmlns:p14="http://schemas.microsoft.com/office/powerpoint/2010/main" val="38250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More about Santa Susana Field Lab aka. SSFL</a:t>
            </a:r>
            <a:endParaRPr dirty="0"/>
          </a:p>
        </p:txBody>
      </p:sp>
      <p:sp>
        <p:nvSpPr>
          <p:cNvPr id="82" name="Google Shape;82;p16"/>
          <p:cNvSpPr txBox="1">
            <a:spLocks noGrp="1"/>
          </p:cNvSpPr>
          <p:nvPr>
            <p:ph type="body" idx="1"/>
          </p:nvPr>
        </p:nvSpPr>
        <p:spPr>
          <a:xfrm>
            <a:off x="129049" y="1171599"/>
            <a:ext cx="5112421" cy="3526875"/>
          </a:xfrm>
          <a:prstGeom prst="rect">
            <a:avLst/>
          </a:prstGeom>
        </p:spPr>
        <p:txBody>
          <a:bodyPr spcFirstLastPara="1" wrap="square" lIns="91425" tIns="91425" rIns="91425" bIns="91425" anchor="t" anchorCtr="0">
            <a:normAutofit fontScale="85000" lnSpcReduction="10000"/>
          </a:bodyPr>
          <a:lstStyle/>
          <a:p>
            <a:pPr marL="457200" lvl="0" indent="-308610" algn="l" rtl="0">
              <a:spcBef>
                <a:spcPts val="0"/>
              </a:spcBef>
              <a:spcAft>
                <a:spcPts val="0"/>
              </a:spcAft>
              <a:buSzPct val="100000"/>
              <a:buChar char="●"/>
            </a:pPr>
            <a:r>
              <a:rPr lang="en" dirty="0"/>
              <a:t>The SSFL was regulated by the federal government but operated by various companies including Rockwell International, Atomics International, North American Aviation, Rocketdyne, and Boeing. </a:t>
            </a:r>
            <a:endParaRPr dirty="0"/>
          </a:p>
          <a:p>
            <a:pPr marL="457200" lvl="0" indent="-308610" algn="l" rtl="0">
              <a:spcBef>
                <a:spcPts val="0"/>
              </a:spcBef>
              <a:spcAft>
                <a:spcPts val="0"/>
              </a:spcAft>
              <a:buSzPct val="100000"/>
              <a:buChar char="●"/>
            </a:pPr>
            <a:r>
              <a:rPr lang="en" dirty="0"/>
              <a:t>Another federal agency, NASA, also used the facility when it purchased some adjacent land from the US Air Force in 1973.</a:t>
            </a:r>
            <a:endParaRPr dirty="0"/>
          </a:p>
          <a:p>
            <a:pPr marL="457200" lvl="0" indent="-308610" algn="l" rtl="0">
              <a:spcBef>
                <a:spcPts val="0"/>
              </a:spcBef>
              <a:spcAft>
                <a:spcPts val="0"/>
              </a:spcAft>
              <a:buSzPct val="100000"/>
              <a:buChar char="●"/>
            </a:pPr>
            <a:r>
              <a:rPr lang="en" dirty="0"/>
              <a:t>The facility contained several buildings and various outdoor operations as well for industrial, aerospace and nuclear research and experimentation. </a:t>
            </a:r>
            <a:endParaRPr dirty="0"/>
          </a:p>
          <a:p>
            <a:pPr marL="457200" lvl="0" indent="-308610" algn="l" rtl="0">
              <a:spcBef>
                <a:spcPts val="0"/>
              </a:spcBef>
              <a:spcAft>
                <a:spcPts val="0"/>
              </a:spcAft>
              <a:buSzPct val="100000"/>
              <a:buChar char="●"/>
            </a:pPr>
            <a:r>
              <a:rPr lang="en" dirty="0"/>
              <a:t>The facility sits on 2,850 acres of land next to a camping facility called Sage Ranch and next to Brandeis-American Jewish University. </a:t>
            </a:r>
            <a:endParaRPr dirty="0"/>
          </a:p>
        </p:txBody>
      </p:sp>
      <p:pic>
        <p:nvPicPr>
          <p:cNvPr id="83" name="Google Shape;83;p16" descr="Petri Color 35 SSFL Rocket Test Kodak Aerographic 08"/>
          <p:cNvPicPr preferRelativeResize="0"/>
          <p:nvPr/>
        </p:nvPicPr>
        <p:blipFill>
          <a:blip r:embed="rId3">
            <a:alphaModFix/>
          </a:blip>
          <a:stretch>
            <a:fillRect/>
          </a:stretch>
        </p:blipFill>
        <p:spPr>
          <a:xfrm>
            <a:off x="5543550" y="1312863"/>
            <a:ext cx="3288750" cy="2524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55C8-A81A-DB4D-A979-4BD0B81DC241}"/>
              </a:ext>
            </a:extLst>
          </p:cNvPr>
          <p:cNvSpPr>
            <a:spLocks noGrp="1"/>
          </p:cNvSpPr>
          <p:nvPr>
            <p:ph type="title"/>
          </p:nvPr>
        </p:nvSpPr>
        <p:spPr/>
        <p:txBody>
          <a:bodyPr>
            <a:normAutofit fontScale="90000"/>
          </a:bodyPr>
          <a:lstStyle/>
          <a:p>
            <a:r>
              <a:rPr lang="en-US" dirty="0"/>
              <a:t>Map</a:t>
            </a:r>
          </a:p>
        </p:txBody>
      </p:sp>
      <p:pic>
        <p:nvPicPr>
          <p:cNvPr id="5" name="Picture 4" descr="Diagram&#10;&#10;Description automatically generated">
            <a:extLst>
              <a:ext uri="{FF2B5EF4-FFF2-40B4-BE49-F238E27FC236}">
                <a16:creationId xmlns:a16="http://schemas.microsoft.com/office/drawing/2014/main" id="{A11C6703-E064-EB48-AE99-D6D1826F2090}"/>
              </a:ext>
            </a:extLst>
          </p:cNvPr>
          <p:cNvPicPr>
            <a:picLocks noChangeAspect="1"/>
          </p:cNvPicPr>
          <p:nvPr/>
        </p:nvPicPr>
        <p:blipFill>
          <a:blip r:embed="rId2"/>
          <a:stretch>
            <a:fillRect/>
          </a:stretch>
        </p:blipFill>
        <p:spPr>
          <a:xfrm>
            <a:off x="1396093" y="751625"/>
            <a:ext cx="6613072" cy="3767516"/>
          </a:xfrm>
          <a:prstGeom prst="rect">
            <a:avLst/>
          </a:prstGeom>
        </p:spPr>
      </p:pic>
    </p:spTree>
    <p:extLst>
      <p:ext uri="{BB962C8B-B14F-4D97-AF65-F5344CB8AC3E}">
        <p14:creationId xmlns:p14="http://schemas.microsoft.com/office/powerpoint/2010/main" val="124272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0" y="190500"/>
            <a:ext cx="5885700" cy="61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600"/>
              <a:t>Rocket Testing and the Sodium Reactor</a:t>
            </a:r>
            <a:endParaRPr sz="2600"/>
          </a:p>
        </p:txBody>
      </p:sp>
      <p:sp>
        <p:nvSpPr>
          <p:cNvPr id="89" name="Google Shape;89;p17"/>
          <p:cNvSpPr txBox="1">
            <a:spLocks noGrp="1"/>
          </p:cNvSpPr>
          <p:nvPr>
            <p:ph type="body" idx="1"/>
          </p:nvPr>
        </p:nvSpPr>
        <p:spPr>
          <a:xfrm>
            <a:off x="165924" y="803699"/>
            <a:ext cx="5042889" cy="414942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600" dirty="0"/>
              <a:t>Rocket stands were used to test over 17,000 rocket engines in 60 years (1949-2007). </a:t>
            </a:r>
            <a:endParaRPr sz="1600" dirty="0"/>
          </a:p>
          <a:p>
            <a:pPr marL="457200" lvl="0" indent="-342900" algn="l" rtl="0">
              <a:spcBef>
                <a:spcPts val="0"/>
              </a:spcBef>
              <a:spcAft>
                <a:spcPts val="0"/>
              </a:spcAft>
              <a:buSzPts val="1800"/>
              <a:buChar char="●"/>
            </a:pPr>
            <a:r>
              <a:rPr lang="en" sz="1600" dirty="0"/>
              <a:t>Residents in nearby Simi Valley, Chatsworth, Canoga Park and West Hills like Edwin Krupp said “You would hear those engines rip out, then see the hills around Chatsworth glowing at night. It was a significant and considerable orange, fiery glow on the mountains, a phenomenon of the neighborhood.” </a:t>
            </a:r>
            <a:endParaRPr sz="1600" dirty="0"/>
          </a:p>
          <a:p>
            <a:pPr marL="457200" lvl="0" indent="-342900" algn="l" rtl="0">
              <a:spcBef>
                <a:spcPts val="0"/>
              </a:spcBef>
              <a:spcAft>
                <a:spcPts val="0"/>
              </a:spcAft>
              <a:buSzPts val="1800"/>
              <a:buChar char="●"/>
            </a:pPr>
            <a:r>
              <a:rPr lang="en" sz="1600" dirty="0"/>
              <a:t>The City of Simi Valley even incorporated the atomic symbol and rocket into its city seal. </a:t>
            </a:r>
            <a:endParaRPr sz="1600" dirty="0"/>
          </a:p>
        </p:txBody>
      </p:sp>
      <p:pic>
        <p:nvPicPr>
          <p:cNvPr id="90" name="Google Shape;90;p17" descr="Petri Color 35 SSFL Rocket Test Kodak Aerographic 01"/>
          <p:cNvPicPr preferRelativeResize="0"/>
          <p:nvPr/>
        </p:nvPicPr>
        <p:blipFill>
          <a:blip r:embed="rId3">
            <a:alphaModFix/>
          </a:blip>
          <a:stretch>
            <a:fillRect/>
          </a:stretch>
        </p:blipFill>
        <p:spPr>
          <a:xfrm>
            <a:off x="6213021" y="532039"/>
            <a:ext cx="2460907" cy="4079421"/>
          </a:xfrm>
          <a:prstGeom prst="rect">
            <a:avLst/>
          </a:prstGeom>
          <a:noFill/>
          <a:ln>
            <a:noFill/>
          </a:ln>
        </p:spPr>
      </p:pic>
      <p:pic>
        <p:nvPicPr>
          <p:cNvPr id="91" name="Google Shape;91;p17"/>
          <p:cNvPicPr preferRelativeResize="0"/>
          <p:nvPr/>
        </p:nvPicPr>
        <p:blipFill>
          <a:blip r:embed="rId4">
            <a:alphaModFix/>
          </a:blip>
          <a:stretch>
            <a:fillRect/>
          </a:stretch>
        </p:blipFill>
        <p:spPr>
          <a:xfrm>
            <a:off x="5313786" y="1162929"/>
            <a:ext cx="1471150" cy="1471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13175"/>
            <a:ext cx="8520600" cy="61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Nuclear Meltdown in 1959</a:t>
            </a:r>
            <a:endParaRPr/>
          </a:p>
        </p:txBody>
      </p:sp>
      <p:pic>
        <p:nvPicPr>
          <p:cNvPr id="97" name="Google Shape;97;p18" descr="#Atomic #Nuclearhistory #Nuclear&#10;&#10;The sodium reactor experiment was a proof of concept for a type of reactor that made use of liquid sodium as a coolant, instead of the more common water.&#10;&#10;Help the Channel Grow Like, Comment &amp; Subscribe!  &#10; &#10;Subscribe Here: https://www.youtube.com/channel/UCb0M... &#10; &#10;Equipment used in this video: &#10;Rode NT1a, Focusrite Scarlet, Hitfilm, MacBook Pro 16&quot;&#10; &#10;Check out My Twitter: &#10;https://twitter.com/Plainly_D &#10; &#10;Check out these other great channels: &#10;https://www.youtube.com/user/dominotitanic20/community &#10;https://www.youtube.com/user/CynicalC... &#10;https://www.youtube.com/user/JabzyJoe &#10;https://www.youtube.com/channel/UCGHDQtN_vzFYJaq_Fx1eikg &#10; &#10;Sources:&#10;&#10;1. https://www.etec.energy.gov/Library/Cleanup_and_Characterization/EIS/Radioactivity_at_SSFL_031109(rev%203).pdf&#10;2. https://www.etec.energy.gov/Library/Main/Doc._No._1_SRE_Fuel_Element_Damage_Interim%20Report_11.15.1959_NAA-SR-4488.pdf&#10;3. https://www.latimes.com/archives/la-xpm-1993-11-12-me-55933-story.html&#10;4. https://www.etec.energy.gov/Library/Main/Daniel_Report_on_SRE_Total.pdf &#10;5. http://www.ssflpanel.org/files/SSFLPanelReport.pdf&#10;6. https://www.etec.energy.gov/Library/Main/Doc._No._2_SRE_Fuel_Element_Damage_Final_Report_1961_NAA-SR-4488_(suppl).pdf&#10;7. https://www.etec.energy.gov/Library/Main/Daniel_Report_on_SRE_Total.pdf&#10;8. http://www.rocketdynecleanupcoalition.org/photos/rocketdyne-photographs/rocketdyne/&#10;9. https://data.nbcstations.com/national/KNBC/la-nuclear-secret/&#10;10. https://www.enviroreporter.com/gallery/rocketdyne-gallery/ssfl-area-iv/sodium-reactor-experiment/ssfl-area-iv-sre/" title="A Brief History of: The Sodium Reactor Experiment Accident (short Documentary)">
            <a:hlinkClick r:id="rId3"/>
          </p:cNvPr>
          <p:cNvPicPr preferRelativeResize="0"/>
          <p:nvPr/>
        </p:nvPicPr>
        <p:blipFill>
          <a:blip r:embed="rId4">
            <a:alphaModFix/>
          </a:blip>
          <a:stretch>
            <a:fillRect/>
          </a:stretch>
        </p:blipFill>
        <p:spPr>
          <a:xfrm>
            <a:off x="792725" y="857250"/>
            <a:ext cx="7484800" cy="399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More Contamination at the SSFL</a:t>
            </a:r>
            <a:endParaRPr/>
          </a:p>
        </p:txBody>
      </p:sp>
      <p:sp>
        <p:nvSpPr>
          <p:cNvPr id="103" name="Google Shape;103;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dirty="0"/>
              <a:t>The </a:t>
            </a:r>
            <a:r>
              <a:rPr lang="en" sz="1900" dirty="0"/>
              <a:t>sodium reactor experiment </a:t>
            </a:r>
            <a:r>
              <a:rPr lang="en" dirty="0"/>
              <a:t>led to the partial nuclear meltdown in 1959 that released many toxic fumes and radioactive chemicals into the ground, air and water in the surrounding communities. </a:t>
            </a:r>
            <a:endParaRPr dirty="0"/>
          </a:p>
          <a:p>
            <a:pPr marL="457200" lvl="0" indent="-334327" algn="l" rtl="0">
              <a:spcBef>
                <a:spcPts val="0"/>
              </a:spcBef>
              <a:spcAft>
                <a:spcPts val="0"/>
              </a:spcAft>
              <a:buSzPct val="100000"/>
              <a:buChar char="●"/>
            </a:pPr>
            <a:r>
              <a:rPr lang="en" dirty="0"/>
              <a:t>There were 10 reactors, a hot lab, a plutonium fabrication facility, and an open sodium burn pit that released toxic and radioactive chemicals into the atmosphere. </a:t>
            </a:r>
            <a:endParaRPr dirty="0"/>
          </a:p>
          <a:p>
            <a:pPr marL="457200" lvl="0" indent="-334327" algn="l" rtl="0">
              <a:spcBef>
                <a:spcPts val="0"/>
              </a:spcBef>
              <a:spcAft>
                <a:spcPts val="0"/>
              </a:spcAft>
              <a:buSzPct val="100000"/>
              <a:buChar char="●"/>
            </a:pPr>
            <a:r>
              <a:rPr lang="en" dirty="0"/>
              <a:t>There were also nuclear accidents at SSFL in 1964, 1969, several radioactive fires in the hot lab and chemical spills of toxic chemicals. </a:t>
            </a:r>
            <a:endParaRPr dirty="0"/>
          </a:p>
          <a:p>
            <a:pPr marL="457200" lvl="0" indent="-334327" algn="l" rtl="0">
              <a:spcBef>
                <a:spcPts val="0"/>
              </a:spcBef>
              <a:spcAft>
                <a:spcPts val="0"/>
              </a:spcAft>
              <a:buSzPct val="100000"/>
              <a:buChar char="●"/>
            </a:pPr>
            <a:r>
              <a:rPr lang="en" dirty="0"/>
              <a:t>In 1991 two workers were killed in an explosion when the US Attorney found out they were disposing of toxic chemicals illegally including shooting barrels of chemicals with guns. </a:t>
            </a:r>
            <a:endParaRPr dirty="0"/>
          </a:p>
          <a:p>
            <a:pPr marL="457200" lvl="0" indent="-334327" algn="l" rtl="0">
              <a:spcBef>
                <a:spcPts val="0"/>
              </a:spcBef>
              <a:spcAft>
                <a:spcPts val="0"/>
              </a:spcAft>
              <a:buSzPct val="100000"/>
              <a:buChar char="●"/>
            </a:pPr>
            <a:r>
              <a:rPr lang="en" dirty="0"/>
              <a:t>In 2018 there was a fire that started at the SSFL called the Woolsey Fire that eventually burned over 90,000 acres.  Many residents were concerned that the fire burned and spread radioactive and toxic chemicals that were never cleaned up at SSFL</a:t>
            </a:r>
            <a:endParaRPr dirty="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1138</Words>
  <Application>Microsoft Macintosh PowerPoint</Application>
  <PresentationFormat>On-screen Show (16:9)</PresentationFormat>
  <Paragraphs>59</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Old Standard TT</vt:lpstr>
      <vt:lpstr>Paperback</vt:lpstr>
      <vt:lpstr>Our Radioactive Backyard</vt:lpstr>
      <vt:lpstr>PowerPoint Presentation</vt:lpstr>
      <vt:lpstr>Background of Rocketdyne, NASA and Boeing </vt:lpstr>
      <vt:lpstr>Background of Rocketdyne, NASA and Boeing </vt:lpstr>
      <vt:lpstr>More about Santa Susana Field Lab aka. SSFL</vt:lpstr>
      <vt:lpstr>Map</vt:lpstr>
      <vt:lpstr>Rocket Testing and the Sodium Reactor</vt:lpstr>
      <vt:lpstr>The Nuclear Meltdown in 1959</vt:lpstr>
      <vt:lpstr>More Contamination at the SSFL</vt:lpstr>
      <vt:lpstr>Chumash Painted Cave</vt:lpstr>
      <vt:lpstr>Impact to the Community</vt:lpstr>
      <vt:lpstr>Cancer Clusters Near SSFL</vt:lpstr>
      <vt:lpstr>Government Involvement</vt:lpstr>
      <vt:lpstr>What’s in your backyard?</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Radioactive Backyard</dc:title>
  <cp:lastModifiedBy>Gale Ekiss</cp:lastModifiedBy>
  <cp:revision>12</cp:revision>
  <dcterms:modified xsi:type="dcterms:W3CDTF">2021-07-23T19:42:17Z</dcterms:modified>
</cp:coreProperties>
</file>