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3" r:id="rId3"/>
    <p:sldId id="257" r:id="rId4"/>
    <p:sldId id="264" r:id="rId5"/>
    <p:sldId id="259" r:id="rId6"/>
    <p:sldId id="260" r:id="rId7"/>
    <p:sldId id="261" r:id="rId8"/>
    <p:sldId id="258" r:id="rId9"/>
    <p:sldId id="262" r:id="rId10"/>
    <p:sldId id="268" r:id="rId11"/>
    <p:sldId id="265" r:id="rId12"/>
    <p:sldId id="266" r:id="rId13"/>
    <p:sldId id="267" r:id="rId14"/>
    <p:sldId id="269" r:id="rId15"/>
    <p:sldId id="278" r:id="rId16"/>
    <p:sldId id="280" r:id="rId17"/>
    <p:sldId id="279" r:id="rId18"/>
    <p:sldId id="270" r:id="rId19"/>
    <p:sldId id="271" r:id="rId20"/>
    <p:sldId id="272" r:id="rId21"/>
    <p:sldId id="273" r:id="rId22"/>
    <p:sldId id="274" r:id="rId23"/>
    <p:sldId id="276" r:id="rId24"/>
    <p:sldId id="275"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85"/>
    <p:restoredTop sz="94558"/>
  </p:normalViewPr>
  <p:slideViewPr>
    <p:cSldViewPr snapToGrid="0" snapToObjects="1">
      <p:cViewPr varScale="1">
        <p:scale>
          <a:sx n="107" d="100"/>
          <a:sy n="107" d="100"/>
        </p:scale>
        <p:origin x="184" y="3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1889B-0B54-8E42-810A-61D5A9CA555F}" type="datetimeFigureOut">
              <a:rPr lang="en-US" smtClean="0"/>
              <a:t>9/9/19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DA974-1E96-914C-87AD-12CEA0D57DCB}" type="slidenum">
              <a:rPr lang="en-US" smtClean="0"/>
              <a:t>‹#›</a:t>
            </a:fld>
            <a:endParaRPr lang="en-US"/>
          </a:p>
        </p:txBody>
      </p:sp>
    </p:spTree>
    <p:extLst>
      <p:ext uri="{BB962C8B-B14F-4D97-AF65-F5344CB8AC3E}">
        <p14:creationId xmlns:p14="http://schemas.microsoft.com/office/powerpoint/2010/main" val="228084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C412-C180-BC4F-9FB6-1BDA061E7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74549-1E7E-C345-8510-4CD9A97BB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B335D-7F15-4B40-87C5-7B3FF0524CE0}"/>
              </a:ext>
            </a:extLst>
          </p:cNvPr>
          <p:cNvSpPr>
            <a:spLocks noGrp="1"/>
          </p:cNvSpPr>
          <p:nvPr>
            <p:ph type="dt" sz="half" idx="10"/>
          </p:nvPr>
        </p:nvSpPr>
        <p:spPr/>
        <p:txBody>
          <a:bodyPr/>
          <a:lstStyle/>
          <a:p>
            <a:fld id="{244E6266-A431-DC4F-92FC-445F32C600D9}" type="datetime1">
              <a:rPr lang="en-US" smtClean="0"/>
              <a:t>9/9/19</a:t>
            </a:fld>
            <a:endParaRPr lang="en-US"/>
          </a:p>
        </p:txBody>
      </p:sp>
      <p:sp>
        <p:nvSpPr>
          <p:cNvPr id="5" name="Footer Placeholder 4">
            <a:extLst>
              <a:ext uri="{FF2B5EF4-FFF2-40B4-BE49-F238E27FC236}">
                <a16:creationId xmlns:a16="http://schemas.microsoft.com/office/drawing/2014/main" id="{A7F898EB-1672-5543-8EDD-24802CD11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8CD2B-608A-F147-BC48-C1FD21874E52}"/>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154571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9A34-7F76-9A40-97E3-860749B60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4AFB68-83CF-664E-9CAA-EA1473ACE2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E0314-F7EF-F34A-A7E2-B1D5440F309F}"/>
              </a:ext>
            </a:extLst>
          </p:cNvPr>
          <p:cNvSpPr>
            <a:spLocks noGrp="1"/>
          </p:cNvSpPr>
          <p:nvPr>
            <p:ph type="dt" sz="half" idx="10"/>
          </p:nvPr>
        </p:nvSpPr>
        <p:spPr/>
        <p:txBody>
          <a:bodyPr/>
          <a:lstStyle/>
          <a:p>
            <a:fld id="{4A37BA46-67A2-364D-99C8-A921D5750EED}" type="datetime1">
              <a:rPr lang="en-US" smtClean="0"/>
              <a:t>9/9/19</a:t>
            </a:fld>
            <a:endParaRPr lang="en-US"/>
          </a:p>
        </p:txBody>
      </p:sp>
      <p:sp>
        <p:nvSpPr>
          <p:cNvPr id="5" name="Footer Placeholder 4">
            <a:extLst>
              <a:ext uri="{FF2B5EF4-FFF2-40B4-BE49-F238E27FC236}">
                <a16:creationId xmlns:a16="http://schemas.microsoft.com/office/drawing/2014/main" id="{7E7B9B1F-61FF-DA40-92BA-970588A35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4D2EE-183C-D74A-AD15-ACB056C19906}"/>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281468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3A9C1-B4C8-6E44-BED8-7D04C6C6A5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FF9E6-DE97-E444-855A-13B735CF5F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18802-E483-FE44-A269-3674EA0AF71D}"/>
              </a:ext>
            </a:extLst>
          </p:cNvPr>
          <p:cNvSpPr>
            <a:spLocks noGrp="1"/>
          </p:cNvSpPr>
          <p:nvPr>
            <p:ph type="dt" sz="half" idx="10"/>
          </p:nvPr>
        </p:nvSpPr>
        <p:spPr/>
        <p:txBody>
          <a:bodyPr/>
          <a:lstStyle/>
          <a:p>
            <a:fld id="{4496A009-00CA-5040-839A-BF963CB6759F}" type="datetime1">
              <a:rPr lang="en-US" smtClean="0"/>
              <a:t>9/9/19</a:t>
            </a:fld>
            <a:endParaRPr lang="en-US"/>
          </a:p>
        </p:txBody>
      </p:sp>
      <p:sp>
        <p:nvSpPr>
          <p:cNvPr id="5" name="Footer Placeholder 4">
            <a:extLst>
              <a:ext uri="{FF2B5EF4-FFF2-40B4-BE49-F238E27FC236}">
                <a16:creationId xmlns:a16="http://schemas.microsoft.com/office/drawing/2014/main" id="{450CB3D5-A07B-574A-AA0A-37B264616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04817-DC35-254F-BC94-BCEC768EC024}"/>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81680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D2D7-5857-1A44-858D-3911280B0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14EDF-B049-2343-8201-31CE1F8411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3D151-A9F2-3548-AF18-F2BE939D97BE}"/>
              </a:ext>
            </a:extLst>
          </p:cNvPr>
          <p:cNvSpPr>
            <a:spLocks noGrp="1"/>
          </p:cNvSpPr>
          <p:nvPr>
            <p:ph type="dt" sz="half" idx="10"/>
          </p:nvPr>
        </p:nvSpPr>
        <p:spPr/>
        <p:txBody>
          <a:bodyPr/>
          <a:lstStyle/>
          <a:p>
            <a:fld id="{0FCD2483-60D2-7E41-8580-2277B5AC5AD3}" type="datetime1">
              <a:rPr lang="en-US" smtClean="0"/>
              <a:t>9/9/19</a:t>
            </a:fld>
            <a:endParaRPr lang="en-US"/>
          </a:p>
        </p:txBody>
      </p:sp>
      <p:sp>
        <p:nvSpPr>
          <p:cNvPr id="5" name="Footer Placeholder 4">
            <a:extLst>
              <a:ext uri="{FF2B5EF4-FFF2-40B4-BE49-F238E27FC236}">
                <a16:creationId xmlns:a16="http://schemas.microsoft.com/office/drawing/2014/main" id="{BB279000-20B4-FA41-A6FE-C563A5998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97BDB-A8B4-2240-8452-ACEE8B3DEF45}"/>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294360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36D5-789F-D247-ACDE-1678AAE37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D6E10B-1B75-454B-B39A-7FFA26751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D46611-B544-5C49-BEBF-AE0CB78310FC}"/>
              </a:ext>
            </a:extLst>
          </p:cNvPr>
          <p:cNvSpPr>
            <a:spLocks noGrp="1"/>
          </p:cNvSpPr>
          <p:nvPr>
            <p:ph type="dt" sz="half" idx="10"/>
          </p:nvPr>
        </p:nvSpPr>
        <p:spPr/>
        <p:txBody>
          <a:bodyPr/>
          <a:lstStyle/>
          <a:p>
            <a:fld id="{33E52DD4-0DFD-3649-B034-F67274AE1F52}" type="datetime1">
              <a:rPr lang="en-US" smtClean="0"/>
              <a:t>9/9/19</a:t>
            </a:fld>
            <a:endParaRPr lang="en-US"/>
          </a:p>
        </p:txBody>
      </p:sp>
      <p:sp>
        <p:nvSpPr>
          <p:cNvPr id="5" name="Footer Placeholder 4">
            <a:extLst>
              <a:ext uri="{FF2B5EF4-FFF2-40B4-BE49-F238E27FC236}">
                <a16:creationId xmlns:a16="http://schemas.microsoft.com/office/drawing/2014/main" id="{24917268-BF9A-AC47-876D-2B3AB90B3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CCEBE-D0EF-C94F-863B-5D047E3345ED}"/>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29524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D6AD-63AF-804B-AF8C-9383E897A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2F851B-C396-AB42-BEA7-9FC531A74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90A1FD-EECF-E54F-A4E3-DF27BF99D2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0BA96-CA85-5946-B0F4-2BEB6AFC14A6}"/>
              </a:ext>
            </a:extLst>
          </p:cNvPr>
          <p:cNvSpPr>
            <a:spLocks noGrp="1"/>
          </p:cNvSpPr>
          <p:nvPr>
            <p:ph type="dt" sz="half" idx="10"/>
          </p:nvPr>
        </p:nvSpPr>
        <p:spPr/>
        <p:txBody>
          <a:bodyPr/>
          <a:lstStyle/>
          <a:p>
            <a:fld id="{386C8203-1571-B846-8A26-F594757BD2A2}" type="datetime1">
              <a:rPr lang="en-US" smtClean="0"/>
              <a:t>9/9/19</a:t>
            </a:fld>
            <a:endParaRPr lang="en-US"/>
          </a:p>
        </p:txBody>
      </p:sp>
      <p:sp>
        <p:nvSpPr>
          <p:cNvPr id="6" name="Footer Placeholder 5">
            <a:extLst>
              <a:ext uri="{FF2B5EF4-FFF2-40B4-BE49-F238E27FC236}">
                <a16:creationId xmlns:a16="http://schemas.microsoft.com/office/drawing/2014/main" id="{16F3644D-1957-CD4C-BC00-412DF2978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7B354-5AA9-3A4E-943E-37BE1BE664F3}"/>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92854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AB1A-C1B5-DA4F-842D-235B8185CE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9F4E22-9679-9545-8755-80A38965A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D0BB2F-814D-A143-B737-7576C6B509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7888EA-3E42-3F4C-BB1F-302520FAB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03CEB-6BF6-AB4F-A358-1002E8CC9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026088-14F8-5C44-95C3-40C7DDE6D6A3}"/>
              </a:ext>
            </a:extLst>
          </p:cNvPr>
          <p:cNvSpPr>
            <a:spLocks noGrp="1"/>
          </p:cNvSpPr>
          <p:nvPr>
            <p:ph type="dt" sz="half" idx="10"/>
          </p:nvPr>
        </p:nvSpPr>
        <p:spPr/>
        <p:txBody>
          <a:bodyPr/>
          <a:lstStyle/>
          <a:p>
            <a:fld id="{7A9200F6-5A1C-C740-A386-0CCB0F9553AE}" type="datetime1">
              <a:rPr lang="en-US" smtClean="0"/>
              <a:t>9/9/19</a:t>
            </a:fld>
            <a:endParaRPr lang="en-US"/>
          </a:p>
        </p:txBody>
      </p:sp>
      <p:sp>
        <p:nvSpPr>
          <p:cNvPr id="8" name="Footer Placeholder 7">
            <a:extLst>
              <a:ext uri="{FF2B5EF4-FFF2-40B4-BE49-F238E27FC236}">
                <a16:creationId xmlns:a16="http://schemas.microsoft.com/office/drawing/2014/main" id="{861D4FD1-C124-9743-A74E-998F9A5874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12C919-6097-9F48-A281-6A62036AAA0B}"/>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415213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A2B5-D969-E345-ABE4-23C212EAB7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654D1-20E2-F043-95A6-8F01D1807A83}"/>
              </a:ext>
            </a:extLst>
          </p:cNvPr>
          <p:cNvSpPr>
            <a:spLocks noGrp="1"/>
          </p:cNvSpPr>
          <p:nvPr>
            <p:ph type="dt" sz="half" idx="10"/>
          </p:nvPr>
        </p:nvSpPr>
        <p:spPr/>
        <p:txBody>
          <a:bodyPr/>
          <a:lstStyle/>
          <a:p>
            <a:fld id="{385A3D9C-6798-2B41-AD67-0BFB5630BC4F}" type="datetime1">
              <a:rPr lang="en-US" smtClean="0"/>
              <a:t>9/9/19</a:t>
            </a:fld>
            <a:endParaRPr lang="en-US"/>
          </a:p>
        </p:txBody>
      </p:sp>
      <p:sp>
        <p:nvSpPr>
          <p:cNvPr id="4" name="Footer Placeholder 3">
            <a:extLst>
              <a:ext uri="{FF2B5EF4-FFF2-40B4-BE49-F238E27FC236}">
                <a16:creationId xmlns:a16="http://schemas.microsoft.com/office/drawing/2014/main" id="{7980B06B-2347-4549-A3D3-6E1336E8EC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720319-0D25-DE45-B009-12BC2F76CCDB}"/>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233918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60A54-C693-EC42-A9E0-8A6D816EA195}"/>
              </a:ext>
            </a:extLst>
          </p:cNvPr>
          <p:cNvSpPr>
            <a:spLocks noGrp="1"/>
          </p:cNvSpPr>
          <p:nvPr>
            <p:ph type="dt" sz="half" idx="10"/>
          </p:nvPr>
        </p:nvSpPr>
        <p:spPr/>
        <p:txBody>
          <a:bodyPr/>
          <a:lstStyle/>
          <a:p>
            <a:fld id="{890FCB9E-A82A-8C4C-80DB-F6042A2E8E75}" type="datetime1">
              <a:rPr lang="en-US" smtClean="0"/>
              <a:t>9/9/19</a:t>
            </a:fld>
            <a:endParaRPr lang="en-US"/>
          </a:p>
        </p:txBody>
      </p:sp>
      <p:sp>
        <p:nvSpPr>
          <p:cNvPr id="3" name="Footer Placeholder 2">
            <a:extLst>
              <a:ext uri="{FF2B5EF4-FFF2-40B4-BE49-F238E27FC236}">
                <a16:creationId xmlns:a16="http://schemas.microsoft.com/office/drawing/2014/main" id="{862E269B-3543-5B4A-80DF-3C2AF1E2D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F30B0-E70C-AA48-87A8-24ACDBF8A182}"/>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411206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7186-17A4-684B-8C72-9A87FE8DA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C26C66-A4D3-2146-B1B3-CEA4424A0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BEFE90-30AA-114C-9946-4D512D401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85F93B-D473-494F-BFED-33FEBECAFC69}"/>
              </a:ext>
            </a:extLst>
          </p:cNvPr>
          <p:cNvSpPr>
            <a:spLocks noGrp="1"/>
          </p:cNvSpPr>
          <p:nvPr>
            <p:ph type="dt" sz="half" idx="10"/>
          </p:nvPr>
        </p:nvSpPr>
        <p:spPr/>
        <p:txBody>
          <a:bodyPr/>
          <a:lstStyle/>
          <a:p>
            <a:fld id="{BD59A48F-3113-0B4E-8292-352705C1F3B7}" type="datetime1">
              <a:rPr lang="en-US" smtClean="0"/>
              <a:t>9/9/19</a:t>
            </a:fld>
            <a:endParaRPr lang="en-US"/>
          </a:p>
        </p:txBody>
      </p:sp>
      <p:sp>
        <p:nvSpPr>
          <p:cNvPr id="6" name="Footer Placeholder 5">
            <a:extLst>
              <a:ext uri="{FF2B5EF4-FFF2-40B4-BE49-F238E27FC236}">
                <a16:creationId xmlns:a16="http://schemas.microsoft.com/office/drawing/2014/main" id="{051DD3A0-E51C-2F41-8303-03D6495C4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E7627-B566-3E4F-9B5A-86B3B8095170}"/>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5093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C903-A011-B34A-A2A3-ECFCBDCB3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8CBF48-A157-394B-BB5D-65300535B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EACC3E-888A-3144-8CBC-D3E442FE4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1D145-497E-8F46-A5B3-D6E7FA8737D9}"/>
              </a:ext>
            </a:extLst>
          </p:cNvPr>
          <p:cNvSpPr>
            <a:spLocks noGrp="1"/>
          </p:cNvSpPr>
          <p:nvPr>
            <p:ph type="dt" sz="half" idx="10"/>
          </p:nvPr>
        </p:nvSpPr>
        <p:spPr/>
        <p:txBody>
          <a:bodyPr/>
          <a:lstStyle/>
          <a:p>
            <a:fld id="{6BF3B8DD-85ED-3C49-94DE-5B2D3D833B4B}" type="datetime1">
              <a:rPr lang="en-US" smtClean="0"/>
              <a:t>9/9/19</a:t>
            </a:fld>
            <a:endParaRPr lang="en-US"/>
          </a:p>
        </p:txBody>
      </p:sp>
      <p:sp>
        <p:nvSpPr>
          <p:cNvPr id="6" name="Footer Placeholder 5">
            <a:extLst>
              <a:ext uri="{FF2B5EF4-FFF2-40B4-BE49-F238E27FC236}">
                <a16:creationId xmlns:a16="http://schemas.microsoft.com/office/drawing/2014/main" id="{2C75BAF6-B21D-0E43-B29B-172167B06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D3247-94B7-414C-87F9-0E740DA29F0E}"/>
              </a:ext>
            </a:extLst>
          </p:cNvPr>
          <p:cNvSpPr>
            <a:spLocks noGrp="1"/>
          </p:cNvSpPr>
          <p:nvPr>
            <p:ph type="sldNum" sz="quarter" idx="12"/>
          </p:nvPr>
        </p:nvSpPr>
        <p:spPr/>
        <p:txBody>
          <a:bodyPr/>
          <a:lstStyle/>
          <a:p>
            <a:fld id="{1BDA69D0-7E4C-8048-BF77-FEAC22A9A133}" type="slidenum">
              <a:rPr lang="en-US" smtClean="0"/>
              <a:t>‹#›</a:t>
            </a:fld>
            <a:endParaRPr lang="en-US"/>
          </a:p>
        </p:txBody>
      </p:sp>
    </p:spTree>
    <p:extLst>
      <p:ext uri="{BB962C8B-B14F-4D97-AF65-F5344CB8AC3E}">
        <p14:creationId xmlns:p14="http://schemas.microsoft.com/office/powerpoint/2010/main" val="292602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052E4-6BF4-E74D-AC72-6682D9519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34EDDF-411C-D341-92AE-9D9DE02FF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7F0E7-A034-7B43-88CD-918197BBE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94722-26D5-FF4E-9845-0C0B903E191D}" type="datetime1">
              <a:rPr lang="en-US" smtClean="0"/>
              <a:t>9/9/19</a:t>
            </a:fld>
            <a:endParaRPr lang="en-US"/>
          </a:p>
        </p:txBody>
      </p:sp>
      <p:sp>
        <p:nvSpPr>
          <p:cNvPr id="5" name="Footer Placeholder 4">
            <a:extLst>
              <a:ext uri="{FF2B5EF4-FFF2-40B4-BE49-F238E27FC236}">
                <a16:creationId xmlns:a16="http://schemas.microsoft.com/office/drawing/2014/main" id="{87AF610D-5B13-F047-B70B-F3A5D4483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B45F3-476F-7F42-9A15-4ACDB3B61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A69D0-7E4C-8048-BF77-FEAC22A9A133}" type="slidenum">
              <a:rPr lang="en-US" smtClean="0"/>
              <a:t>‹#›</a:t>
            </a:fld>
            <a:endParaRPr lang="en-US"/>
          </a:p>
        </p:txBody>
      </p:sp>
    </p:spTree>
    <p:extLst>
      <p:ext uri="{BB962C8B-B14F-4D97-AF65-F5344CB8AC3E}">
        <p14:creationId xmlns:p14="http://schemas.microsoft.com/office/powerpoint/2010/main" val="101627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ind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tiff"/><Relationship Id="rId5" Type="http://schemas.openxmlformats.org/officeDocument/2006/relationships/image" Target="../media/image13.png"/><Relationship Id="rId4" Type="http://schemas.openxmlformats.org/officeDocument/2006/relationships/hyperlink" Target="http://geoalliance.asu.edu/azg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windy.com/?33.434,-111.845,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0B75-E098-384D-A5E7-CED8F70B7A1A}"/>
              </a:ext>
            </a:extLst>
          </p:cNvPr>
          <p:cNvSpPr>
            <a:spLocks noGrp="1"/>
          </p:cNvSpPr>
          <p:nvPr>
            <p:ph type="ctrTitle"/>
          </p:nvPr>
        </p:nvSpPr>
        <p:spPr/>
        <p:txBody>
          <a:bodyPr/>
          <a:lstStyle/>
          <a:p>
            <a:r>
              <a:rPr lang="en-US" dirty="0"/>
              <a:t>Finding the Americas</a:t>
            </a:r>
          </a:p>
        </p:txBody>
      </p:sp>
      <p:sp>
        <p:nvSpPr>
          <p:cNvPr id="3" name="Subtitle 2">
            <a:extLst>
              <a:ext uri="{FF2B5EF4-FFF2-40B4-BE49-F238E27FC236}">
                <a16:creationId xmlns:a16="http://schemas.microsoft.com/office/drawing/2014/main" id="{3618E1F6-94DC-704E-B6DF-EA08951A8760}"/>
              </a:ext>
            </a:extLst>
          </p:cNvPr>
          <p:cNvSpPr>
            <a:spLocks noGrp="1"/>
          </p:cNvSpPr>
          <p:nvPr>
            <p:ph type="subTitle" idx="1"/>
          </p:nvPr>
        </p:nvSpPr>
        <p:spPr/>
        <p:txBody>
          <a:bodyPr/>
          <a:lstStyle/>
          <a:p>
            <a:endParaRPr lang="en-US" dirty="0"/>
          </a:p>
          <a:p>
            <a:endParaRPr lang="en-US" dirty="0"/>
          </a:p>
          <a:p>
            <a:r>
              <a:rPr lang="en-US" sz="4000" u="sng" dirty="0">
                <a:hlinkClick r:id="rId2"/>
              </a:rPr>
              <a:t>windy.com</a:t>
            </a:r>
            <a:r>
              <a:rPr lang="en-US" sz="4000" dirty="0"/>
              <a:t> </a:t>
            </a:r>
          </a:p>
          <a:p>
            <a:endParaRPr lang="en-US" dirty="0"/>
          </a:p>
        </p:txBody>
      </p:sp>
      <p:sp>
        <p:nvSpPr>
          <p:cNvPr id="4" name="Slide Number Placeholder 3">
            <a:extLst>
              <a:ext uri="{FF2B5EF4-FFF2-40B4-BE49-F238E27FC236}">
                <a16:creationId xmlns:a16="http://schemas.microsoft.com/office/drawing/2014/main" id="{DA0F39C9-CB6C-5A49-A075-EE60DA24CFA9}"/>
              </a:ext>
            </a:extLst>
          </p:cNvPr>
          <p:cNvSpPr>
            <a:spLocks noGrp="1"/>
          </p:cNvSpPr>
          <p:nvPr>
            <p:ph type="sldNum" sz="quarter" idx="12"/>
          </p:nvPr>
        </p:nvSpPr>
        <p:spPr/>
        <p:txBody>
          <a:bodyPr/>
          <a:lstStyle/>
          <a:p>
            <a:fld id="{1BDA69D0-7E4C-8048-BF77-FEAC22A9A133}" type="slidenum">
              <a:rPr lang="en-US" smtClean="0"/>
              <a:t>1</a:t>
            </a:fld>
            <a:endParaRPr lang="en-US"/>
          </a:p>
        </p:txBody>
      </p:sp>
    </p:spTree>
    <p:extLst>
      <p:ext uri="{BB962C8B-B14F-4D97-AF65-F5344CB8AC3E}">
        <p14:creationId xmlns:p14="http://schemas.microsoft.com/office/powerpoint/2010/main" val="249641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9D749-3BC2-504C-98F2-44075BD9BDF8}"/>
              </a:ext>
            </a:extLst>
          </p:cNvPr>
          <p:cNvSpPr>
            <a:spLocks noGrp="1"/>
          </p:cNvSpPr>
          <p:nvPr>
            <p:ph type="sldNum" sz="quarter" idx="12"/>
          </p:nvPr>
        </p:nvSpPr>
        <p:spPr>
          <a:xfrm>
            <a:off x="2539681" y="6199314"/>
            <a:ext cx="6035566" cy="378467"/>
          </a:xfrm>
        </p:spPr>
        <p:txBody>
          <a:bodyPr/>
          <a:lstStyle/>
          <a:p>
            <a:r>
              <a:rPr lang="en-US" sz="1000" dirty="0"/>
              <a:t>https://</a:t>
            </a:r>
            <a:r>
              <a:rPr lang="en-US" sz="1000" dirty="0" err="1"/>
              <a:t>cosmolearning.org</a:t>
            </a:r>
            <a:r>
              <a:rPr lang="en-US" sz="1000" dirty="0"/>
              <a:t>/images/atlantic-ocean-according-to-toscanelli-1474-818/</a:t>
            </a:r>
          </a:p>
        </p:txBody>
      </p:sp>
      <p:pic>
        <p:nvPicPr>
          <p:cNvPr id="3" name="Picture 2">
            <a:extLst>
              <a:ext uri="{FF2B5EF4-FFF2-40B4-BE49-F238E27FC236}">
                <a16:creationId xmlns:a16="http://schemas.microsoft.com/office/drawing/2014/main" id="{9AE61079-03A4-3941-93A0-41321EFDC569}"/>
              </a:ext>
            </a:extLst>
          </p:cNvPr>
          <p:cNvPicPr>
            <a:picLocks noChangeAspect="1"/>
          </p:cNvPicPr>
          <p:nvPr/>
        </p:nvPicPr>
        <p:blipFill>
          <a:blip r:embed="rId2"/>
          <a:stretch>
            <a:fillRect/>
          </a:stretch>
        </p:blipFill>
        <p:spPr>
          <a:xfrm>
            <a:off x="1401097" y="280219"/>
            <a:ext cx="9726307" cy="5948160"/>
          </a:xfrm>
          <a:prstGeom prst="rect">
            <a:avLst/>
          </a:prstGeom>
        </p:spPr>
      </p:pic>
    </p:spTree>
    <p:extLst>
      <p:ext uri="{BB962C8B-B14F-4D97-AF65-F5344CB8AC3E}">
        <p14:creationId xmlns:p14="http://schemas.microsoft.com/office/powerpoint/2010/main" val="270949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B0E718-4864-0B4D-ADE7-6C9722638B6F}"/>
              </a:ext>
            </a:extLst>
          </p:cNvPr>
          <p:cNvSpPr>
            <a:spLocks noGrp="1"/>
          </p:cNvSpPr>
          <p:nvPr>
            <p:ph type="sldNum" sz="quarter" idx="12"/>
          </p:nvPr>
        </p:nvSpPr>
        <p:spPr/>
        <p:txBody>
          <a:bodyPr/>
          <a:lstStyle/>
          <a:p>
            <a:fld id="{1BDA69D0-7E4C-8048-BF77-FEAC22A9A133}" type="slidenum">
              <a:rPr lang="en-US" smtClean="0"/>
              <a:t>11</a:t>
            </a:fld>
            <a:endParaRPr lang="en-US"/>
          </a:p>
        </p:txBody>
      </p:sp>
      <p:sp>
        <p:nvSpPr>
          <p:cNvPr id="3" name="TextBox 2">
            <a:extLst>
              <a:ext uri="{FF2B5EF4-FFF2-40B4-BE49-F238E27FC236}">
                <a16:creationId xmlns:a16="http://schemas.microsoft.com/office/drawing/2014/main" id="{68888903-ECF4-134B-B264-0AA91338DF6D}"/>
              </a:ext>
            </a:extLst>
          </p:cNvPr>
          <p:cNvSpPr txBox="1"/>
          <p:nvPr/>
        </p:nvSpPr>
        <p:spPr>
          <a:xfrm>
            <a:off x="635430" y="588935"/>
            <a:ext cx="10501393" cy="4401205"/>
          </a:xfrm>
          <a:prstGeom prst="rect">
            <a:avLst/>
          </a:prstGeom>
          <a:noFill/>
        </p:spPr>
        <p:txBody>
          <a:bodyPr wrap="square" rtlCol="0">
            <a:spAutoFit/>
          </a:bodyPr>
          <a:lstStyle/>
          <a:p>
            <a:pPr algn="ctr"/>
            <a:r>
              <a:rPr lang="en-US" sz="4000" dirty="0"/>
              <a:t>Big Questions</a:t>
            </a:r>
          </a:p>
          <a:p>
            <a:endParaRPr lang="en-US" sz="4000" dirty="0"/>
          </a:p>
          <a:p>
            <a:pPr marL="742950" indent="-742950">
              <a:buFont typeface="+mj-lt"/>
              <a:buAutoNum type="arabicPeriod"/>
            </a:pPr>
            <a:r>
              <a:rPr lang="en-US" sz="4000" dirty="0"/>
              <a:t>In the 1300’s, why were Europeans trading with Asia?</a:t>
            </a:r>
          </a:p>
          <a:p>
            <a:pPr marL="742950" indent="-742950">
              <a:buFont typeface="+mj-lt"/>
              <a:buAutoNum type="arabicPeriod"/>
            </a:pPr>
            <a:endParaRPr lang="en-US" sz="4000" dirty="0"/>
          </a:p>
          <a:p>
            <a:pPr marL="742950" indent="-742950">
              <a:buFont typeface="+mj-lt"/>
              <a:buAutoNum type="arabicPeriod"/>
            </a:pPr>
            <a:r>
              <a:rPr lang="en-US" sz="4000" dirty="0"/>
              <a:t>What geographic challenges did they face?</a:t>
            </a:r>
          </a:p>
          <a:p>
            <a:pPr marL="742950" indent="-742950">
              <a:buFont typeface="+mj-lt"/>
              <a:buAutoNum type="arabicPeriod"/>
            </a:pPr>
            <a:endParaRPr lang="en-US" sz="4000" dirty="0"/>
          </a:p>
        </p:txBody>
      </p:sp>
    </p:spTree>
    <p:extLst>
      <p:ext uri="{BB962C8B-B14F-4D97-AF65-F5344CB8AC3E}">
        <p14:creationId xmlns:p14="http://schemas.microsoft.com/office/powerpoint/2010/main" val="173778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25C0E5-DF78-DC4E-9D7E-E9F1B5F76A2A}"/>
              </a:ext>
            </a:extLst>
          </p:cNvPr>
          <p:cNvSpPr>
            <a:spLocks noGrp="1"/>
          </p:cNvSpPr>
          <p:nvPr>
            <p:ph type="sldNum" sz="quarter" idx="12"/>
          </p:nvPr>
        </p:nvSpPr>
        <p:spPr/>
        <p:txBody>
          <a:bodyPr/>
          <a:lstStyle/>
          <a:p>
            <a:fld id="{1BDA69D0-7E4C-8048-BF77-FEAC22A9A133}" type="slidenum">
              <a:rPr lang="en-US" smtClean="0"/>
              <a:t>12</a:t>
            </a:fld>
            <a:endParaRPr lang="en-US"/>
          </a:p>
        </p:txBody>
      </p:sp>
      <p:pic>
        <p:nvPicPr>
          <p:cNvPr id="3" name="Picture 2">
            <a:extLst>
              <a:ext uri="{FF2B5EF4-FFF2-40B4-BE49-F238E27FC236}">
                <a16:creationId xmlns:a16="http://schemas.microsoft.com/office/drawing/2014/main" id="{36E05454-8942-1843-900D-DEC3EF050FD3}"/>
              </a:ext>
            </a:extLst>
          </p:cNvPr>
          <p:cNvPicPr>
            <a:picLocks noChangeAspect="1"/>
          </p:cNvPicPr>
          <p:nvPr/>
        </p:nvPicPr>
        <p:blipFill>
          <a:blip r:embed="rId2"/>
          <a:stretch>
            <a:fillRect/>
          </a:stretch>
        </p:blipFill>
        <p:spPr>
          <a:xfrm>
            <a:off x="877301" y="1341483"/>
            <a:ext cx="7616705" cy="4967416"/>
          </a:xfrm>
          <a:prstGeom prst="rect">
            <a:avLst/>
          </a:prstGeom>
        </p:spPr>
      </p:pic>
      <p:sp>
        <p:nvSpPr>
          <p:cNvPr id="4" name="TextBox 3">
            <a:extLst>
              <a:ext uri="{FF2B5EF4-FFF2-40B4-BE49-F238E27FC236}">
                <a16:creationId xmlns:a16="http://schemas.microsoft.com/office/drawing/2014/main" id="{4A79CCF9-B13C-644C-B4BB-C2C538084189}"/>
              </a:ext>
            </a:extLst>
          </p:cNvPr>
          <p:cNvSpPr txBox="1"/>
          <p:nvPr/>
        </p:nvSpPr>
        <p:spPr>
          <a:xfrm>
            <a:off x="667266" y="370703"/>
            <a:ext cx="10801480" cy="923330"/>
          </a:xfrm>
          <a:prstGeom prst="rect">
            <a:avLst/>
          </a:prstGeom>
          <a:noFill/>
        </p:spPr>
        <p:txBody>
          <a:bodyPr wrap="square" rtlCol="0">
            <a:spAutoFit/>
          </a:bodyPr>
          <a:lstStyle/>
          <a:p>
            <a:r>
              <a:rPr lang="en-US" sz="3600" dirty="0"/>
              <a:t>Major West/East Relations in the 1300’s  (700 years ago)</a:t>
            </a:r>
          </a:p>
          <a:p>
            <a:endParaRPr lang="en-US" dirty="0"/>
          </a:p>
        </p:txBody>
      </p:sp>
      <p:sp>
        <p:nvSpPr>
          <p:cNvPr id="5" name="TextBox 4">
            <a:extLst>
              <a:ext uri="{FF2B5EF4-FFF2-40B4-BE49-F238E27FC236}">
                <a16:creationId xmlns:a16="http://schemas.microsoft.com/office/drawing/2014/main" id="{8D646825-7C9C-7B45-9457-84B2CB150D3F}"/>
              </a:ext>
            </a:extLst>
          </p:cNvPr>
          <p:cNvSpPr txBox="1"/>
          <p:nvPr/>
        </p:nvSpPr>
        <p:spPr>
          <a:xfrm>
            <a:off x="9314481" y="1673817"/>
            <a:ext cx="1549078" cy="4247317"/>
          </a:xfrm>
          <a:prstGeom prst="rect">
            <a:avLst/>
          </a:prstGeom>
          <a:noFill/>
        </p:spPr>
        <p:txBody>
          <a:bodyPr wrap="none" rtlCol="0">
            <a:spAutoFit/>
          </a:bodyPr>
          <a:lstStyle/>
          <a:p>
            <a:r>
              <a:rPr lang="en-US" b="1" dirty="0"/>
              <a:t>Items of Value</a:t>
            </a:r>
          </a:p>
          <a:p>
            <a:pPr marL="285750" indent="-285750">
              <a:buFont typeface="Arial" panose="020B0604020202020204" pitchFamily="34" charset="0"/>
              <a:buChar char="•"/>
            </a:pPr>
            <a:r>
              <a:rPr lang="en-US" dirty="0"/>
              <a:t>silk</a:t>
            </a:r>
          </a:p>
          <a:p>
            <a:pPr marL="285750" indent="-285750">
              <a:buFont typeface="Arial" panose="020B0604020202020204" pitchFamily="34" charset="0"/>
              <a:buChar char="•"/>
            </a:pPr>
            <a:r>
              <a:rPr lang="en-US" dirty="0"/>
              <a:t>jade</a:t>
            </a:r>
          </a:p>
          <a:p>
            <a:pPr marL="285750" indent="-285750">
              <a:buFont typeface="Arial" panose="020B0604020202020204" pitchFamily="34" charset="0"/>
              <a:buChar char="•"/>
            </a:pPr>
            <a:r>
              <a:rPr lang="en-US" dirty="0"/>
              <a:t>metals</a:t>
            </a:r>
          </a:p>
          <a:p>
            <a:pPr marL="285750" indent="-285750">
              <a:buFont typeface="Arial" panose="020B0604020202020204" pitchFamily="34" charset="0"/>
              <a:buChar char="•"/>
            </a:pPr>
            <a:r>
              <a:rPr lang="en-US" dirty="0"/>
              <a:t>spices</a:t>
            </a:r>
          </a:p>
          <a:p>
            <a:pPr marL="285750" indent="-285750">
              <a:buFont typeface="Arial" panose="020B0604020202020204" pitchFamily="34" charset="0"/>
              <a:buChar char="•"/>
            </a:pPr>
            <a:r>
              <a:rPr lang="en-US" dirty="0"/>
              <a:t>grain</a:t>
            </a:r>
          </a:p>
          <a:p>
            <a:pPr marL="285750" indent="-285750">
              <a:buFont typeface="Arial" panose="020B0604020202020204" pitchFamily="34" charset="0"/>
              <a:buChar char="•"/>
            </a:pPr>
            <a:r>
              <a:rPr lang="en-US" dirty="0"/>
              <a:t>glassware</a:t>
            </a:r>
          </a:p>
          <a:p>
            <a:pPr marL="285750" indent="-285750">
              <a:buFont typeface="Arial" panose="020B0604020202020204" pitchFamily="34" charset="0"/>
              <a:buChar char="•"/>
            </a:pPr>
            <a:r>
              <a:rPr lang="en-US" dirty="0"/>
              <a:t>porcelain</a:t>
            </a:r>
          </a:p>
          <a:p>
            <a:pPr marL="285750" indent="-285750">
              <a:buFont typeface="Arial" panose="020B0604020202020204" pitchFamily="34" charset="0"/>
              <a:buChar char="•"/>
            </a:pPr>
            <a:r>
              <a:rPr lang="en-US" dirty="0"/>
              <a:t>horses</a:t>
            </a:r>
          </a:p>
          <a:p>
            <a:pPr marL="285750" indent="-285750">
              <a:buFont typeface="Arial" panose="020B0604020202020204" pitchFamily="34" charset="0"/>
              <a:buChar char="•"/>
            </a:pPr>
            <a:r>
              <a:rPr lang="en-US" dirty="0"/>
              <a:t>gunpowder</a:t>
            </a:r>
          </a:p>
          <a:p>
            <a:pPr marL="285750" indent="-285750">
              <a:buFont typeface="Arial" panose="020B0604020202020204" pitchFamily="34" charset="0"/>
              <a:buChar char="•"/>
            </a:pPr>
            <a:r>
              <a:rPr lang="en-US" dirty="0"/>
              <a:t>weapons</a:t>
            </a:r>
          </a:p>
          <a:p>
            <a:pPr marL="285750" indent="-285750">
              <a:buFont typeface="Arial" panose="020B0604020202020204" pitchFamily="34" charset="0"/>
              <a:buChar char="•"/>
            </a:pPr>
            <a:r>
              <a:rPr lang="en-US" dirty="0"/>
              <a:t>armor</a:t>
            </a:r>
          </a:p>
          <a:p>
            <a:pPr marL="285750" indent="-285750">
              <a:buFont typeface="Arial" panose="020B0604020202020204" pitchFamily="34" charset="0"/>
              <a:buChar char="•"/>
            </a:pPr>
            <a:r>
              <a:rPr lang="en-US" dirty="0"/>
              <a:t>textiles</a:t>
            </a:r>
          </a:p>
          <a:p>
            <a:pPr marL="285750" indent="-285750">
              <a:buFont typeface="Arial" panose="020B0604020202020204" pitchFamily="34" charset="0"/>
              <a:buChar char="•"/>
            </a:pPr>
            <a:r>
              <a:rPr lang="en-US" dirty="0"/>
              <a:t>ideas</a:t>
            </a:r>
          </a:p>
          <a:p>
            <a:pPr marL="285750" indent="-285750">
              <a:buFont typeface="Arial" panose="020B0604020202020204" pitchFamily="34" charset="0"/>
              <a:buChar char="•"/>
            </a:pPr>
            <a:r>
              <a:rPr lang="en-US" dirty="0"/>
              <a:t>culture</a:t>
            </a:r>
          </a:p>
        </p:txBody>
      </p:sp>
      <p:sp>
        <p:nvSpPr>
          <p:cNvPr id="6" name="TextBox 5">
            <a:extLst>
              <a:ext uri="{FF2B5EF4-FFF2-40B4-BE49-F238E27FC236}">
                <a16:creationId xmlns:a16="http://schemas.microsoft.com/office/drawing/2014/main" id="{DA66B0FA-5532-2746-8E77-5F5CAB81ED66}"/>
              </a:ext>
            </a:extLst>
          </p:cNvPr>
          <p:cNvSpPr txBox="1"/>
          <p:nvPr/>
        </p:nvSpPr>
        <p:spPr>
          <a:xfrm>
            <a:off x="2402237" y="6364186"/>
            <a:ext cx="5117106" cy="246221"/>
          </a:xfrm>
          <a:prstGeom prst="rect">
            <a:avLst/>
          </a:prstGeom>
          <a:noFill/>
        </p:spPr>
        <p:txBody>
          <a:bodyPr wrap="none" rtlCol="0">
            <a:spAutoFit/>
          </a:bodyPr>
          <a:lstStyle/>
          <a:p>
            <a:r>
              <a:rPr lang="en-US" sz="1000" dirty="0"/>
              <a:t>Retrieved 7/13/2019 from: https://</a:t>
            </a:r>
            <a:r>
              <a:rPr lang="en-US" sz="1000" dirty="0" err="1"/>
              <a:t>en.wikipedia.org</a:t>
            </a:r>
            <a:r>
              <a:rPr lang="en-US" sz="1000" dirty="0"/>
              <a:t>/wiki/</a:t>
            </a:r>
            <a:r>
              <a:rPr lang="en-US" sz="1000" dirty="0" err="1"/>
              <a:t>Silk_Road</a:t>
            </a:r>
            <a:r>
              <a:rPr lang="en-US" sz="1000" dirty="0"/>
              <a:t>#/media/</a:t>
            </a:r>
            <a:r>
              <a:rPr lang="en-US" sz="1000" dirty="0" err="1"/>
              <a:t>File:Silk_route.jpg</a:t>
            </a:r>
            <a:endParaRPr lang="en-US" sz="1000" dirty="0"/>
          </a:p>
        </p:txBody>
      </p:sp>
    </p:spTree>
    <p:extLst>
      <p:ext uri="{BB962C8B-B14F-4D97-AF65-F5344CB8AC3E}">
        <p14:creationId xmlns:p14="http://schemas.microsoft.com/office/powerpoint/2010/main" val="149708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0C99E2-656C-C74D-AAC2-8319ADD0F89E}"/>
              </a:ext>
            </a:extLst>
          </p:cNvPr>
          <p:cNvSpPr>
            <a:spLocks noGrp="1"/>
          </p:cNvSpPr>
          <p:nvPr>
            <p:ph type="sldNum" sz="quarter" idx="12"/>
          </p:nvPr>
        </p:nvSpPr>
        <p:spPr/>
        <p:txBody>
          <a:bodyPr/>
          <a:lstStyle/>
          <a:p>
            <a:fld id="{1BDA69D0-7E4C-8048-BF77-FEAC22A9A133}" type="slidenum">
              <a:rPr lang="en-US" smtClean="0"/>
              <a:t>13</a:t>
            </a:fld>
            <a:endParaRPr lang="en-US"/>
          </a:p>
        </p:txBody>
      </p:sp>
      <p:pic>
        <p:nvPicPr>
          <p:cNvPr id="5" name="Picture 4">
            <a:extLst>
              <a:ext uri="{FF2B5EF4-FFF2-40B4-BE49-F238E27FC236}">
                <a16:creationId xmlns:a16="http://schemas.microsoft.com/office/drawing/2014/main" id="{A71EB3D5-39FF-574C-B858-CBF8C5521B0A}"/>
              </a:ext>
            </a:extLst>
          </p:cNvPr>
          <p:cNvPicPr>
            <a:picLocks noChangeAspect="1"/>
          </p:cNvPicPr>
          <p:nvPr/>
        </p:nvPicPr>
        <p:blipFill>
          <a:blip r:embed="rId2"/>
          <a:stretch>
            <a:fillRect/>
          </a:stretch>
        </p:blipFill>
        <p:spPr>
          <a:xfrm>
            <a:off x="3733800" y="571500"/>
            <a:ext cx="7620000" cy="5715000"/>
          </a:xfrm>
          <a:prstGeom prst="rect">
            <a:avLst/>
          </a:prstGeom>
        </p:spPr>
      </p:pic>
      <p:sp>
        <p:nvSpPr>
          <p:cNvPr id="6" name="TextBox 5">
            <a:extLst>
              <a:ext uri="{FF2B5EF4-FFF2-40B4-BE49-F238E27FC236}">
                <a16:creationId xmlns:a16="http://schemas.microsoft.com/office/drawing/2014/main" id="{1AE2ACCA-DA5F-A943-A2AF-4D57E938DD53}"/>
              </a:ext>
            </a:extLst>
          </p:cNvPr>
          <p:cNvSpPr txBox="1"/>
          <p:nvPr/>
        </p:nvSpPr>
        <p:spPr>
          <a:xfrm>
            <a:off x="1007390" y="1131377"/>
            <a:ext cx="1552476" cy="4247317"/>
          </a:xfrm>
          <a:prstGeom prst="rect">
            <a:avLst/>
          </a:prstGeom>
          <a:noFill/>
        </p:spPr>
        <p:txBody>
          <a:bodyPr wrap="none" rtlCol="0">
            <a:spAutoFit/>
          </a:bodyPr>
          <a:lstStyle/>
          <a:p>
            <a:r>
              <a:rPr lang="en-US" b="1" dirty="0"/>
              <a:t>Items of Value</a:t>
            </a:r>
          </a:p>
          <a:p>
            <a:pPr marL="285750" indent="-285750">
              <a:buFont typeface="Arial" panose="020B0604020202020204" pitchFamily="34" charset="0"/>
              <a:buChar char="•"/>
            </a:pPr>
            <a:r>
              <a:rPr lang="en-US" dirty="0"/>
              <a:t>silk</a:t>
            </a:r>
          </a:p>
          <a:p>
            <a:pPr marL="285750" indent="-285750">
              <a:buFont typeface="Arial" panose="020B0604020202020204" pitchFamily="34" charset="0"/>
              <a:buChar char="•"/>
            </a:pPr>
            <a:r>
              <a:rPr lang="en-US" dirty="0"/>
              <a:t>jade</a:t>
            </a:r>
          </a:p>
          <a:p>
            <a:pPr marL="285750" indent="-285750">
              <a:buFont typeface="Arial" panose="020B0604020202020204" pitchFamily="34" charset="0"/>
              <a:buChar char="•"/>
            </a:pPr>
            <a:r>
              <a:rPr lang="en-US" dirty="0"/>
              <a:t>metals</a:t>
            </a:r>
          </a:p>
          <a:p>
            <a:pPr marL="285750" indent="-285750">
              <a:buFont typeface="Arial" panose="020B0604020202020204" pitchFamily="34" charset="0"/>
              <a:buChar char="•"/>
            </a:pPr>
            <a:r>
              <a:rPr lang="en-US" dirty="0"/>
              <a:t>spices</a:t>
            </a:r>
          </a:p>
          <a:p>
            <a:pPr marL="285750" indent="-285750">
              <a:buFont typeface="Arial" panose="020B0604020202020204" pitchFamily="34" charset="0"/>
              <a:buChar char="•"/>
            </a:pPr>
            <a:r>
              <a:rPr lang="en-US" dirty="0"/>
              <a:t>grain</a:t>
            </a:r>
          </a:p>
          <a:p>
            <a:pPr marL="285750" indent="-285750">
              <a:buFont typeface="Arial" panose="020B0604020202020204" pitchFamily="34" charset="0"/>
              <a:buChar char="•"/>
            </a:pPr>
            <a:r>
              <a:rPr lang="en-US" dirty="0"/>
              <a:t>glassware</a:t>
            </a:r>
          </a:p>
          <a:p>
            <a:pPr marL="285750" indent="-285750">
              <a:buFont typeface="Arial" panose="020B0604020202020204" pitchFamily="34" charset="0"/>
              <a:buChar char="•"/>
            </a:pPr>
            <a:r>
              <a:rPr lang="en-US" dirty="0"/>
              <a:t>porcelain</a:t>
            </a:r>
          </a:p>
          <a:p>
            <a:pPr marL="285750" indent="-285750">
              <a:buFont typeface="Arial" panose="020B0604020202020204" pitchFamily="34" charset="0"/>
              <a:buChar char="•"/>
            </a:pPr>
            <a:r>
              <a:rPr lang="en-US" dirty="0"/>
              <a:t>horses</a:t>
            </a:r>
          </a:p>
          <a:p>
            <a:pPr marL="285750" indent="-285750">
              <a:buFont typeface="Arial" panose="020B0604020202020204" pitchFamily="34" charset="0"/>
              <a:buChar char="•"/>
            </a:pPr>
            <a:r>
              <a:rPr lang="en-US" dirty="0"/>
              <a:t>gunpowder</a:t>
            </a:r>
          </a:p>
          <a:p>
            <a:pPr marL="285750" indent="-285750">
              <a:buFont typeface="Arial" panose="020B0604020202020204" pitchFamily="34" charset="0"/>
              <a:buChar char="•"/>
            </a:pPr>
            <a:r>
              <a:rPr lang="en-US" dirty="0"/>
              <a:t>weapons</a:t>
            </a:r>
          </a:p>
          <a:p>
            <a:pPr marL="285750" indent="-285750">
              <a:buFont typeface="Arial" panose="020B0604020202020204" pitchFamily="34" charset="0"/>
              <a:buChar char="•"/>
            </a:pPr>
            <a:r>
              <a:rPr lang="en-US" dirty="0"/>
              <a:t>armor</a:t>
            </a:r>
          </a:p>
          <a:p>
            <a:pPr marL="285750" indent="-285750">
              <a:buFont typeface="Arial" panose="020B0604020202020204" pitchFamily="34" charset="0"/>
              <a:buChar char="•"/>
            </a:pPr>
            <a:r>
              <a:rPr lang="en-US" dirty="0"/>
              <a:t>textiles</a:t>
            </a:r>
          </a:p>
          <a:p>
            <a:pPr marL="285750" indent="-285750">
              <a:buFont typeface="Arial" panose="020B0604020202020204" pitchFamily="34" charset="0"/>
              <a:buChar char="•"/>
            </a:pPr>
            <a:r>
              <a:rPr lang="en-US" dirty="0"/>
              <a:t>ideas</a:t>
            </a:r>
          </a:p>
          <a:p>
            <a:pPr marL="285750" indent="-285750">
              <a:buFont typeface="Arial" panose="020B0604020202020204" pitchFamily="34" charset="0"/>
              <a:buChar char="•"/>
            </a:pPr>
            <a:r>
              <a:rPr lang="en-US" dirty="0"/>
              <a:t>culture</a:t>
            </a:r>
          </a:p>
        </p:txBody>
      </p:sp>
    </p:spTree>
    <p:extLst>
      <p:ext uri="{BB962C8B-B14F-4D97-AF65-F5344CB8AC3E}">
        <p14:creationId xmlns:p14="http://schemas.microsoft.com/office/powerpoint/2010/main" val="122291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01082-BE62-5E49-9530-A9687723CE45}"/>
              </a:ext>
            </a:extLst>
          </p:cNvPr>
          <p:cNvSpPr>
            <a:spLocks noGrp="1"/>
          </p:cNvSpPr>
          <p:nvPr>
            <p:ph type="sldNum" sz="quarter" idx="12"/>
          </p:nvPr>
        </p:nvSpPr>
        <p:spPr/>
        <p:txBody>
          <a:bodyPr/>
          <a:lstStyle/>
          <a:p>
            <a:fld id="{1BDA69D0-7E4C-8048-BF77-FEAC22A9A133}" type="slidenum">
              <a:rPr lang="en-US" smtClean="0"/>
              <a:t>14</a:t>
            </a:fld>
            <a:endParaRPr lang="en-US"/>
          </a:p>
        </p:txBody>
      </p:sp>
      <p:sp>
        <p:nvSpPr>
          <p:cNvPr id="3" name="TextBox 2">
            <a:extLst>
              <a:ext uri="{FF2B5EF4-FFF2-40B4-BE49-F238E27FC236}">
                <a16:creationId xmlns:a16="http://schemas.microsoft.com/office/drawing/2014/main" id="{F8291C68-1546-B042-8561-6997651618A1}"/>
              </a:ext>
            </a:extLst>
          </p:cNvPr>
          <p:cNvSpPr txBox="1"/>
          <p:nvPr/>
        </p:nvSpPr>
        <p:spPr>
          <a:xfrm>
            <a:off x="994881" y="2279012"/>
            <a:ext cx="9933297" cy="2831544"/>
          </a:xfrm>
          <a:prstGeom prst="rect">
            <a:avLst/>
          </a:prstGeom>
          <a:noFill/>
        </p:spPr>
        <p:txBody>
          <a:bodyPr wrap="none" rtlCol="0">
            <a:spAutoFit/>
          </a:bodyPr>
          <a:lstStyle/>
          <a:p>
            <a:r>
              <a:rPr lang="en-US" sz="4000" dirty="0"/>
              <a:t>In the late 1400’s, why would Europeans try to </a:t>
            </a:r>
          </a:p>
          <a:p>
            <a:r>
              <a:rPr lang="en-US" sz="4000" dirty="0"/>
              <a:t>find an ocean trade route to Asia?</a:t>
            </a:r>
          </a:p>
          <a:p>
            <a:endParaRPr lang="en-US" sz="4000" dirty="0"/>
          </a:p>
          <a:p>
            <a:pPr marL="742950" indent="-742950">
              <a:buFont typeface="+mj-lt"/>
              <a:buAutoNum type="arabicPeriod" startAt="2"/>
            </a:pPr>
            <a:endParaRPr lang="en-US" sz="4000" dirty="0"/>
          </a:p>
          <a:p>
            <a:endParaRPr lang="en-US" dirty="0"/>
          </a:p>
        </p:txBody>
      </p:sp>
    </p:spTree>
    <p:extLst>
      <p:ext uri="{BB962C8B-B14F-4D97-AF65-F5344CB8AC3E}">
        <p14:creationId xmlns:p14="http://schemas.microsoft.com/office/powerpoint/2010/main" val="177254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World_Continents_blank.jpg" descr="World_Continents_blank.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765627" y="942431"/>
            <a:ext cx="8540313" cy="5393602"/>
          </a:xfrm>
          <a:prstGeom prst="rect">
            <a:avLst/>
          </a:prstGeom>
          <a:ln w="12700">
            <a:miter lim="400000"/>
          </a:ln>
        </p:spPr>
      </p:pic>
      <p:grpSp>
        <p:nvGrpSpPr>
          <p:cNvPr id="202" name="Group"/>
          <p:cNvGrpSpPr/>
          <p:nvPr/>
        </p:nvGrpSpPr>
        <p:grpSpPr>
          <a:xfrm>
            <a:off x="1972828" y="2881742"/>
            <a:ext cx="8170102" cy="962940"/>
            <a:chOff x="0" y="0"/>
            <a:chExt cx="11619700" cy="1369513"/>
          </a:xfrm>
        </p:grpSpPr>
        <p:sp>
          <p:nvSpPr>
            <p:cNvPr id="199" name="Line"/>
            <p:cNvSpPr/>
            <p:nvPr/>
          </p:nvSpPr>
          <p:spPr>
            <a:xfrm>
              <a:off x="1744379" y="684609"/>
              <a:ext cx="9875321" cy="1"/>
            </a:xfrm>
            <a:prstGeom prst="line">
              <a:avLst/>
            </a:prstGeom>
            <a:noFill/>
            <a:ln w="25400" cap="flat">
              <a:solidFill>
                <a:srgbClr val="000000"/>
              </a:solidFill>
              <a:custDash>
                <a:ds d="200000" sp="200000"/>
              </a:custDash>
              <a:miter lim="400000"/>
            </a:ln>
            <a:effectLst/>
          </p:spPr>
          <p:txBody>
            <a:bodyPr wrap="square" lIns="35719" tIns="35719" rIns="35719" bIns="35719" numCol="1" anchor="ctr">
              <a:noAutofit/>
            </a:bodyPr>
            <a:lstStyle/>
            <a:p>
              <a:pPr>
                <a:defRPr sz="2400"/>
              </a:pPr>
              <a:endParaRPr sz="1687"/>
            </a:p>
          </p:txBody>
        </p:sp>
        <p:pic>
          <p:nvPicPr>
            <p:cNvPr id="200" name="768px-Simple_compass_rose.svg.png" descr="768px-Simple_compass_rose.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47" y="0"/>
              <a:ext cx="1369515" cy="1369514"/>
            </a:xfrm>
            <a:prstGeom prst="rect">
              <a:avLst/>
            </a:prstGeom>
            <a:ln w="12700" cap="flat">
              <a:noFill/>
              <a:miter lim="400000"/>
            </a:ln>
            <a:effectLst/>
          </p:spPr>
        </p:pic>
        <p:sp>
          <p:nvSpPr>
            <p:cNvPr id="201" name="Line"/>
            <p:cNvSpPr/>
            <p:nvPr/>
          </p:nvSpPr>
          <p:spPr>
            <a:xfrm>
              <a:off x="0" y="684609"/>
              <a:ext cx="309030" cy="1"/>
            </a:xfrm>
            <a:prstGeom prst="line">
              <a:avLst/>
            </a:prstGeom>
            <a:noFill/>
            <a:ln w="25400" cap="flat">
              <a:solidFill>
                <a:srgbClr val="000000"/>
              </a:solidFill>
              <a:custDash>
                <a:ds d="200000" sp="200000"/>
              </a:custDash>
              <a:miter lim="400000"/>
            </a:ln>
            <a:effectLst/>
          </p:spPr>
          <p:txBody>
            <a:bodyPr wrap="square" lIns="35719" tIns="35719" rIns="35719" bIns="35719" numCol="1" anchor="ctr">
              <a:noAutofit/>
            </a:bodyPr>
            <a:lstStyle/>
            <a:p>
              <a:pPr>
                <a:defRPr sz="2400"/>
              </a:pPr>
              <a:endParaRPr sz="1687"/>
            </a:p>
          </p:txBody>
        </p:sp>
      </p:grpSp>
      <p:sp>
        <p:nvSpPr>
          <p:cNvPr id="203" name="Arizona Geographic Alliance geoalliance.asu.edu/azga"/>
          <p:cNvSpPr txBox="1"/>
          <p:nvPr/>
        </p:nvSpPr>
        <p:spPr>
          <a:xfrm>
            <a:off x="7132380" y="6548023"/>
            <a:ext cx="2627322" cy="21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1300"/>
            </a:pPr>
            <a:r>
              <a:rPr sz="914"/>
              <a:t>Arizona Geographic Alliance </a:t>
            </a:r>
            <a:r>
              <a:rPr sz="914" u="sng">
                <a:hlinkClick r:id="rId4"/>
              </a:rPr>
              <a:t>geoalliance.asu.edu/azga</a:t>
            </a:r>
          </a:p>
        </p:txBody>
      </p:sp>
      <p:sp>
        <p:nvSpPr>
          <p:cNvPr id="204" name="South…"/>
          <p:cNvSpPr txBox="1"/>
          <p:nvPr/>
        </p:nvSpPr>
        <p:spPr>
          <a:xfrm>
            <a:off x="3979239" y="3512646"/>
            <a:ext cx="676468" cy="439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1700" b="1">
                <a:latin typeface="Helvetica"/>
                <a:ea typeface="Helvetica"/>
                <a:cs typeface="Helvetica"/>
                <a:sym typeface="Helvetica"/>
              </a:defRPr>
            </a:pPr>
            <a:r>
              <a:rPr sz="1195"/>
              <a:t>South</a:t>
            </a:r>
          </a:p>
          <a:p>
            <a:pPr>
              <a:defRPr sz="1700" b="1">
                <a:latin typeface="Helvetica"/>
                <a:ea typeface="Helvetica"/>
                <a:cs typeface="Helvetica"/>
                <a:sym typeface="Helvetica"/>
              </a:defRPr>
            </a:pPr>
            <a:r>
              <a:rPr sz="1195"/>
              <a:t>America</a:t>
            </a:r>
          </a:p>
        </p:txBody>
      </p:sp>
      <p:sp>
        <p:nvSpPr>
          <p:cNvPr id="205" name="North…"/>
          <p:cNvSpPr txBox="1"/>
          <p:nvPr/>
        </p:nvSpPr>
        <p:spPr>
          <a:xfrm>
            <a:off x="2979114" y="1958880"/>
            <a:ext cx="676468" cy="439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1700" b="1">
                <a:latin typeface="Helvetica"/>
                <a:ea typeface="Helvetica"/>
                <a:cs typeface="Helvetica"/>
                <a:sym typeface="Helvetica"/>
              </a:defRPr>
            </a:pPr>
            <a:r>
              <a:rPr sz="1195"/>
              <a:t>North</a:t>
            </a:r>
          </a:p>
          <a:p>
            <a:pPr>
              <a:defRPr sz="1700" b="1">
                <a:latin typeface="Helvetica"/>
                <a:ea typeface="Helvetica"/>
                <a:cs typeface="Helvetica"/>
                <a:sym typeface="Helvetica"/>
              </a:defRPr>
            </a:pPr>
            <a:r>
              <a:rPr sz="1195"/>
              <a:t>America</a:t>
            </a:r>
          </a:p>
        </p:txBody>
      </p:sp>
      <p:sp>
        <p:nvSpPr>
          <p:cNvPr id="206" name="Asia"/>
          <p:cNvSpPr txBox="1"/>
          <p:nvPr/>
        </p:nvSpPr>
        <p:spPr>
          <a:xfrm>
            <a:off x="7895737" y="2050828"/>
            <a:ext cx="395942" cy="256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700" b="1">
                <a:latin typeface="Helvetica"/>
                <a:ea typeface="Helvetica"/>
                <a:cs typeface="Helvetica"/>
                <a:sym typeface="Helvetica"/>
              </a:defRPr>
            </a:lvl1pPr>
          </a:lstStyle>
          <a:p>
            <a:r>
              <a:rPr sz="1195"/>
              <a:t>Asia</a:t>
            </a:r>
          </a:p>
        </p:txBody>
      </p:sp>
      <p:sp>
        <p:nvSpPr>
          <p:cNvPr id="207" name="Europe"/>
          <p:cNvSpPr txBox="1"/>
          <p:nvPr/>
        </p:nvSpPr>
        <p:spPr>
          <a:xfrm>
            <a:off x="5794346" y="1781665"/>
            <a:ext cx="597921" cy="256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700" b="1">
                <a:latin typeface="Helvetica"/>
                <a:ea typeface="Helvetica"/>
                <a:cs typeface="Helvetica"/>
                <a:sym typeface="Helvetica"/>
              </a:defRPr>
            </a:lvl1pPr>
          </a:lstStyle>
          <a:p>
            <a:r>
              <a:rPr sz="1195"/>
              <a:t>Europe</a:t>
            </a:r>
          </a:p>
        </p:txBody>
      </p:sp>
      <p:sp>
        <p:nvSpPr>
          <p:cNvPr id="208" name="Africa"/>
          <p:cNvSpPr txBox="1"/>
          <p:nvPr/>
        </p:nvSpPr>
        <p:spPr>
          <a:xfrm>
            <a:off x="6112028" y="2953660"/>
            <a:ext cx="53059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b="1">
                <a:latin typeface="Helvetica"/>
                <a:ea typeface="Helvetica"/>
                <a:cs typeface="Helvetica"/>
                <a:sym typeface="Helvetica"/>
              </a:defRPr>
            </a:lvl1pPr>
          </a:lstStyle>
          <a:p>
            <a:r>
              <a:rPr sz="1266"/>
              <a:t>Africa</a:t>
            </a:r>
          </a:p>
        </p:txBody>
      </p:sp>
      <p:sp>
        <p:nvSpPr>
          <p:cNvPr id="209" name="1. Compass Rose…"/>
          <p:cNvSpPr txBox="1"/>
          <p:nvPr/>
        </p:nvSpPr>
        <p:spPr>
          <a:xfrm>
            <a:off x="1973680" y="3798130"/>
            <a:ext cx="1546898" cy="3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1600" b="1">
                <a:latin typeface="Helvetica"/>
                <a:ea typeface="Helvetica"/>
                <a:cs typeface="Helvetica"/>
                <a:sym typeface="Helvetica"/>
              </a:defRPr>
            </a:pPr>
            <a:r>
              <a:rPr sz="1125"/>
              <a:t>1. Compass Rose</a:t>
            </a:r>
          </a:p>
          <a:p>
            <a:pPr>
              <a:defRPr sz="1400" b="1">
                <a:latin typeface="Helvetica"/>
                <a:ea typeface="Helvetica"/>
                <a:cs typeface="Helvetica"/>
                <a:sym typeface="Helvetica"/>
              </a:defRPr>
            </a:pPr>
            <a:r>
              <a:rPr sz="984" u="sng"/>
              <a:t>N</a:t>
            </a:r>
            <a:r>
              <a:rPr sz="984"/>
              <a:t>orth, </a:t>
            </a:r>
            <a:r>
              <a:rPr sz="984" u="sng"/>
              <a:t>E</a:t>
            </a:r>
            <a:r>
              <a:rPr sz="984"/>
              <a:t>ast, </a:t>
            </a:r>
            <a:r>
              <a:rPr sz="984" u="sng"/>
              <a:t>S</a:t>
            </a:r>
            <a:r>
              <a:rPr sz="984"/>
              <a:t>outh, </a:t>
            </a:r>
            <a:r>
              <a:rPr sz="984" u="sng"/>
              <a:t>W</a:t>
            </a:r>
            <a:r>
              <a:rPr sz="984"/>
              <a:t>est</a:t>
            </a:r>
          </a:p>
        </p:txBody>
      </p:sp>
      <p:sp>
        <p:nvSpPr>
          <p:cNvPr id="210" name="Ocean…"/>
          <p:cNvSpPr txBox="1"/>
          <p:nvPr/>
        </p:nvSpPr>
        <p:spPr>
          <a:xfrm>
            <a:off x="5028473" y="4654758"/>
            <a:ext cx="1522854"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1800" b="1">
                <a:latin typeface="Helvetica"/>
                <a:ea typeface="Helvetica"/>
                <a:cs typeface="Helvetica"/>
                <a:sym typeface="Helvetica"/>
              </a:defRPr>
            </a:pPr>
            <a:r>
              <a:rPr sz="1266"/>
              <a:t>Ocean</a:t>
            </a:r>
          </a:p>
          <a:p>
            <a:pPr>
              <a:defRPr sz="1600" b="1">
                <a:latin typeface="Helvetica"/>
                <a:ea typeface="Helvetica"/>
                <a:cs typeface="Helvetica"/>
                <a:sym typeface="Helvetica"/>
              </a:defRPr>
            </a:pPr>
            <a:r>
              <a:rPr sz="1125"/>
              <a:t>(all of the grey areas)</a:t>
            </a:r>
          </a:p>
        </p:txBody>
      </p:sp>
      <p:sp>
        <p:nvSpPr>
          <p:cNvPr id="211" name="Scale"/>
          <p:cNvSpPr txBox="1"/>
          <p:nvPr/>
        </p:nvSpPr>
        <p:spPr>
          <a:xfrm>
            <a:off x="5751357" y="6134603"/>
            <a:ext cx="517770" cy="277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900" b="1">
                <a:latin typeface="Helvetica"/>
                <a:ea typeface="Helvetica"/>
                <a:cs typeface="Helvetica"/>
                <a:sym typeface="Helvetica"/>
              </a:defRPr>
            </a:lvl1pPr>
          </a:lstStyle>
          <a:p>
            <a:r>
              <a:rPr sz="1336"/>
              <a:t>Scale</a:t>
            </a:r>
          </a:p>
        </p:txBody>
      </p:sp>
      <p:sp>
        <p:nvSpPr>
          <p:cNvPr id="212" name="Antartica"/>
          <p:cNvSpPr txBox="1"/>
          <p:nvPr/>
        </p:nvSpPr>
        <p:spPr>
          <a:xfrm>
            <a:off x="6123031" y="5491674"/>
            <a:ext cx="609142" cy="24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600"/>
            </a:lvl1pPr>
          </a:lstStyle>
          <a:p>
            <a:r>
              <a:rPr sz="1125"/>
              <a:t>Antartica</a:t>
            </a:r>
          </a:p>
        </p:txBody>
      </p:sp>
      <p:sp>
        <p:nvSpPr>
          <p:cNvPr id="213" name="Australia"/>
          <p:cNvSpPr txBox="1"/>
          <p:nvPr/>
        </p:nvSpPr>
        <p:spPr>
          <a:xfrm>
            <a:off x="8883716" y="3958237"/>
            <a:ext cx="589906" cy="24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600"/>
            </a:lvl1pPr>
          </a:lstStyle>
          <a:p>
            <a:r>
              <a:rPr sz="1125"/>
              <a:t>Australia</a:t>
            </a:r>
          </a:p>
        </p:txBody>
      </p:sp>
      <p:sp>
        <p:nvSpPr>
          <p:cNvPr id="214" name="equator"/>
          <p:cNvSpPr txBox="1"/>
          <p:nvPr/>
        </p:nvSpPr>
        <p:spPr>
          <a:xfrm>
            <a:off x="5294060" y="3295534"/>
            <a:ext cx="593240"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a:lvl1pPr>
          </a:lstStyle>
          <a:p>
            <a:r>
              <a:rPr sz="1266"/>
              <a:t>equator</a:t>
            </a:r>
          </a:p>
        </p:txBody>
      </p:sp>
      <p:pic>
        <p:nvPicPr>
          <p:cNvPr id="215" name="Shape" descr="Shape"/>
          <p:cNvPicPr>
            <a:picLocks/>
          </p:cNvPicPr>
          <p:nvPr/>
        </p:nvPicPr>
        <p:blipFill>
          <a:blip r:embed="rId5"/>
          <a:stretch>
            <a:fillRect/>
          </a:stretch>
        </p:blipFill>
        <p:spPr>
          <a:xfrm>
            <a:off x="7437918" y="2031605"/>
            <a:ext cx="1891600" cy="1738510"/>
          </a:xfrm>
          <a:prstGeom prst="rect">
            <a:avLst/>
          </a:prstGeom>
        </p:spPr>
      </p:pic>
      <p:sp>
        <p:nvSpPr>
          <p:cNvPr id="217" name="India"/>
          <p:cNvSpPr txBox="1"/>
          <p:nvPr/>
        </p:nvSpPr>
        <p:spPr>
          <a:xfrm>
            <a:off x="7572769" y="2638562"/>
            <a:ext cx="408766" cy="24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600" b="1">
                <a:latin typeface="Helvetica"/>
                <a:ea typeface="Helvetica"/>
                <a:cs typeface="Helvetica"/>
                <a:sym typeface="Helvetica"/>
              </a:defRPr>
            </a:lvl1pPr>
          </a:lstStyle>
          <a:p>
            <a:r>
              <a:rPr sz="1125"/>
              <a:t>India</a:t>
            </a:r>
          </a:p>
        </p:txBody>
      </p:sp>
      <p:sp>
        <p:nvSpPr>
          <p:cNvPr id="218" name="China"/>
          <p:cNvSpPr txBox="1"/>
          <p:nvPr/>
        </p:nvSpPr>
        <p:spPr>
          <a:xfrm>
            <a:off x="8056615" y="2270526"/>
            <a:ext cx="472886" cy="24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600" b="1">
                <a:latin typeface="Helvetica"/>
                <a:ea typeface="Helvetica"/>
                <a:cs typeface="Helvetica"/>
                <a:sym typeface="Helvetica"/>
              </a:defRPr>
            </a:lvl1pPr>
          </a:lstStyle>
          <a:p>
            <a:r>
              <a:rPr sz="1125"/>
              <a:t>China</a:t>
            </a:r>
          </a:p>
        </p:txBody>
      </p:sp>
      <p:sp>
        <p:nvSpPr>
          <p:cNvPr id="219" name="Indies"/>
          <p:cNvSpPr txBox="1"/>
          <p:nvPr/>
        </p:nvSpPr>
        <p:spPr>
          <a:xfrm>
            <a:off x="8637103" y="3051874"/>
            <a:ext cx="488916" cy="24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600" b="1">
                <a:latin typeface="Helvetica"/>
                <a:ea typeface="Helvetica"/>
                <a:cs typeface="Helvetica"/>
                <a:sym typeface="Helvetica"/>
              </a:defRPr>
            </a:lvl1pPr>
          </a:lstStyle>
          <a:p>
            <a:r>
              <a:rPr sz="1125"/>
              <a:t>Indies</a:t>
            </a:r>
          </a:p>
        </p:txBody>
      </p:sp>
      <p:sp>
        <p:nvSpPr>
          <p:cNvPr id="220" name="The Silk Road…"/>
          <p:cNvSpPr txBox="1"/>
          <p:nvPr/>
        </p:nvSpPr>
        <p:spPr>
          <a:xfrm>
            <a:off x="6626863" y="1231202"/>
            <a:ext cx="1901547" cy="613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2500" b="1">
                <a:solidFill>
                  <a:schemeClr val="accent5"/>
                </a:solidFill>
                <a:latin typeface="Helvetica"/>
                <a:ea typeface="Helvetica"/>
                <a:cs typeface="Helvetica"/>
                <a:sym typeface="Helvetica"/>
              </a:defRPr>
            </a:pPr>
            <a:r>
              <a:rPr sz="1758"/>
              <a:t>The Silk Road</a:t>
            </a:r>
          </a:p>
          <a:p>
            <a:pPr>
              <a:defRPr sz="2500" b="1">
                <a:solidFill>
                  <a:schemeClr val="accent5"/>
                </a:solidFill>
                <a:latin typeface="Helvetica"/>
                <a:ea typeface="Helvetica"/>
                <a:cs typeface="Helvetica"/>
                <a:sym typeface="Helvetica"/>
              </a:defRPr>
            </a:pPr>
            <a:r>
              <a:rPr sz="1758"/>
              <a:t> Trade is Broken!</a:t>
            </a:r>
          </a:p>
        </p:txBody>
      </p:sp>
      <p:sp>
        <p:nvSpPr>
          <p:cNvPr id="221" name="Now What, Europe? ~ 500 Years Ago"/>
          <p:cNvSpPr txBox="1"/>
          <p:nvPr/>
        </p:nvSpPr>
        <p:spPr>
          <a:xfrm>
            <a:off x="3178509" y="505009"/>
            <a:ext cx="2888291"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b="1">
                <a:latin typeface="Helvetica"/>
                <a:ea typeface="Helvetica"/>
                <a:cs typeface="Helvetica"/>
                <a:sym typeface="Helvetica"/>
              </a:defRPr>
            </a:pPr>
            <a:r>
              <a:rPr sz="1266"/>
              <a:t>Now What, Europe? </a:t>
            </a:r>
            <a:r>
              <a:rPr sz="1266">
                <a:sym typeface="Helvetica Light"/>
              </a:rPr>
              <a:t>~ 500 Years Ago</a:t>
            </a:r>
          </a:p>
        </p:txBody>
      </p:sp>
      <p:pic>
        <p:nvPicPr>
          <p:cNvPr id="222"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6684" y="1829313"/>
            <a:ext cx="603309" cy="484533"/>
          </a:xfrm>
          <a:prstGeom prst="rect">
            <a:avLst/>
          </a:prstGeom>
          <a:ln w="12700">
            <a:miter lim="400000"/>
          </a:ln>
        </p:spPr>
      </p:pic>
      <p:sp>
        <p:nvSpPr>
          <p:cNvPr id="223" name="Line"/>
          <p:cNvSpPr/>
          <p:nvPr/>
        </p:nvSpPr>
        <p:spPr>
          <a:xfrm rot="850159">
            <a:off x="6389761" y="1808260"/>
            <a:ext cx="1308942" cy="243522"/>
          </a:xfrm>
          <a:custGeom>
            <a:avLst/>
            <a:gdLst/>
            <a:ahLst/>
            <a:cxnLst>
              <a:cxn ang="0">
                <a:pos x="wd2" y="hd2"/>
              </a:cxn>
              <a:cxn ang="5400000">
                <a:pos x="wd2" y="hd2"/>
              </a:cxn>
              <a:cxn ang="10800000">
                <a:pos x="wd2" y="hd2"/>
              </a:cxn>
              <a:cxn ang="16200000">
                <a:pos x="wd2" y="hd2"/>
              </a:cxn>
            </a:cxnLst>
            <a:rect l="0" t="0" r="r" b="b"/>
            <a:pathLst>
              <a:path w="21600" h="20347" extrusionOk="0">
                <a:moveTo>
                  <a:pt x="0" y="19552"/>
                </a:moveTo>
                <a:lnTo>
                  <a:pt x="8488" y="4088"/>
                </a:lnTo>
                <a:cubicBezTo>
                  <a:pt x="10811" y="-517"/>
                  <a:pt x="13364" y="-1253"/>
                  <a:pt x="15775" y="1988"/>
                </a:cubicBezTo>
                <a:cubicBezTo>
                  <a:pt x="18035" y="5026"/>
                  <a:pt x="20064" y="11420"/>
                  <a:pt x="21600" y="20347"/>
                </a:cubicBezTo>
              </a:path>
            </a:pathLst>
          </a:custGeom>
          <a:ln w="25400">
            <a:solidFill>
              <a:srgbClr val="000000"/>
            </a:solidFill>
            <a:miter lim="400000"/>
            <a:headEnd type="triangle"/>
            <a:tailEnd type="triangle"/>
          </a:ln>
        </p:spPr>
        <p:txBody>
          <a:bodyPr lIns="35719" tIns="35719" rIns="35719" bIns="35719" anchor="ctr"/>
          <a:lstStyle/>
          <a:p>
            <a:pPr>
              <a:defRPr sz="2400"/>
            </a:pPr>
            <a:endParaRPr sz="1687"/>
          </a:p>
        </p:txBody>
      </p:sp>
    </p:spTree>
    <p:extLst>
      <p:ext uri="{BB962C8B-B14F-4D97-AF65-F5344CB8AC3E}">
        <p14:creationId xmlns:p14="http://schemas.microsoft.com/office/powerpoint/2010/main" val="191478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01082-BE62-5E49-9530-A9687723CE45}"/>
              </a:ext>
            </a:extLst>
          </p:cNvPr>
          <p:cNvSpPr>
            <a:spLocks noGrp="1"/>
          </p:cNvSpPr>
          <p:nvPr>
            <p:ph type="sldNum" sz="quarter" idx="12"/>
          </p:nvPr>
        </p:nvSpPr>
        <p:spPr/>
        <p:txBody>
          <a:bodyPr/>
          <a:lstStyle/>
          <a:p>
            <a:fld id="{1BDA69D0-7E4C-8048-BF77-FEAC22A9A133}" type="slidenum">
              <a:rPr lang="en-US" smtClean="0"/>
              <a:t>16</a:t>
            </a:fld>
            <a:endParaRPr lang="en-US"/>
          </a:p>
        </p:txBody>
      </p:sp>
      <p:sp>
        <p:nvSpPr>
          <p:cNvPr id="3" name="TextBox 2">
            <a:extLst>
              <a:ext uri="{FF2B5EF4-FFF2-40B4-BE49-F238E27FC236}">
                <a16:creationId xmlns:a16="http://schemas.microsoft.com/office/drawing/2014/main" id="{F8291C68-1546-B042-8561-6997651618A1}"/>
              </a:ext>
            </a:extLst>
          </p:cNvPr>
          <p:cNvSpPr txBox="1"/>
          <p:nvPr/>
        </p:nvSpPr>
        <p:spPr>
          <a:xfrm>
            <a:off x="1606736" y="1754135"/>
            <a:ext cx="9404164" cy="2400657"/>
          </a:xfrm>
          <a:prstGeom prst="rect">
            <a:avLst/>
          </a:prstGeom>
          <a:noFill/>
        </p:spPr>
        <p:txBody>
          <a:bodyPr wrap="square" rtlCol="0">
            <a:spAutoFit/>
          </a:bodyPr>
          <a:lstStyle/>
          <a:p>
            <a:pPr>
              <a:spcAft>
                <a:spcPts val="3600"/>
              </a:spcAft>
            </a:pPr>
            <a:r>
              <a:rPr lang="en-US" sz="4000" dirty="0"/>
              <a:t>In the late 1400’s, Europeans strongly desire to find an ocean trade route to Asia…</a:t>
            </a:r>
          </a:p>
          <a:p>
            <a:pPr>
              <a:spcAft>
                <a:spcPts val="3600"/>
              </a:spcAft>
            </a:pPr>
            <a:r>
              <a:rPr lang="en-US" sz="4000" dirty="0"/>
              <a:t>What geographic challenges did they face?</a:t>
            </a:r>
          </a:p>
        </p:txBody>
      </p:sp>
    </p:spTree>
    <p:extLst>
      <p:ext uri="{BB962C8B-B14F-4D97-AF65-F5344CB8AC3E}">
        <p14:creationId xmlns:p14="http://schemas.microsoft.com/office/powerpoint/2010/main" val="410576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9D749-3BC2-504C-98F2-44075BD9BDF8}"/>
              </a:ext>
            </a:extLst>
          </p:cNvPr>
          <p:cNvSpPr>
            <a:spLocks noGrp="1"/>
          </p:cNvSpPr>
          <p:nvPr>
            <p:ph type="sldNum" sz="quarter" idx="12"/>
          </p:nvPr>
        </p:nvSpPr>
        <p:spPr>
          <a:xfrm>
            <a:off x="2539681" y="6199314"/>
            <a:ext cx="6035566" cy="378467"/>
          </a:xfrm>
        </p:spPr>
        <p:txBody>
          <a:bodyPr/>
          <a:lstStyle/>
          <a:p>
            <a:r>
              <a:rPr lang="en-US" sz="1000" dirty="0"/>
              <a:t>https://</a:t>
            </a:r>
            <a:r>
              <a:rPr lang="en-US" sz="1000" dirty="0" err="1"/>
              <a:t>cosmolearning.org</a:t>
            </a:r>
            <a:r>
              <a:rPr lang="en-US" sz="1000" dirty="0"/>
              <a:t>/images/atlantic-ocean-according-to-toscanelli-1474-818/</a:t>
            </a:r>
          </a:p>
        </p:txBody>
      </p:sp>
      <p:pic>
        <p:nvPicPr>
          <p:cNvPr id="3" name="Picture 2">
            <a:extLst>
              <a:ext uri="{FF2B5EF4-FFF2-40B4-BE49-F238E27FC236}">
                <a16:creationId xmlns:a16="http://schemas.microsoft.com/office/drawing/2014/main" id="{9AE61079-03A4-3941-93A0-41321EFDC569}"/>
              </a:ext>
            </a:extLst>
          </p:cNvPr>
          <p:cNvPicPr>
            <a:picLocks noChangeAspect="1"/>
          </p:cNvPicPr>
          <p:nvPr/>
        </p:nvPicPr>
        <p:blipFill>
          <a:blip r:embed="rId2"/>
          <a:stretch>
            <a:fillRect/>
          </a:stretch>
        </p:blipFill>
        <p:spPr>
          <a:xfrm>
            <a:off x="1401097" y="280219"/>
            <a:ext cx="9726307" cy="5948160"/>
          </a:xfrm>
          <a:prstGeom prst="rect">
            <a:avLst/>
          </a:prstGeom>
        </p:spPr>
      </p:pic>
    </p:spTree>
    <p:extLst>
      <p:ext uri="{BB962C8B-B14F-4D97-AF65-F5344CB8AC3E}">
        <p14:creationId xmlns:p14="http://schemas.microsoft.com/office/powerpoint/2010/main" val="282923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7F9730-FD3E-DA4D-87A0-D38AF1FAF3F6}"/>
              </a:ext>
            </a:extLst>
          </p:cNvPr>
          <p:cNvSpPr>
            <a:spLocks noGrp="1"/>
          </p:cNvSpPr>
          <p:nvPr>
            <p:ph type="sldNum" sz="quarter" idx="12"/>
          </p:nvPr>
        </p:nvSpPr>
        <p:spPr/>
        <p:txBody>
          <a:bodyPr/>
          <a:lstStyle/>
          <a:p>
            <a:fld id="{1BDA69D0-7E4C-8048-BF77-FEAC22A9A133}" type="slidenum">
              <a:rPr lang="en-US" smtClean="0"/>
              <a:t>18</a:t>
            </a:fld>
            <a:endParaRPr lang="en-US"/>
          </a:p>
        </p:txBody>
      </p:sp>
      <p:sp>
        <p:nvSpPr>
          <p:cNvPr id="3" name="TextBox 2">
            <a:extLst>
              <a:ext uri="{FF2B5EF4-FFF2-40B4-BE49-F238E27FC236}">
                <a16:creationId xmlns:a16="http://schemas.microsoft.com/office/drawing/2014/main" id="{3090157B-302C-C54A-B676-922587C46B82}"/>
              </a:ext>
            </a:extLst>
          </p:cNvPr>
          <p:cNvSpPr txBox="1"/>
          <p:nvPr/>
        </p:nvSpPr>
        <p:spPr>
          <a:xfrm>
            <a:off x="3185652" y="1327355"/>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C7974371-06C0-C742-83A8-65B124CB7F0D}"/>
              </a:ext>
            </a:extLst>
          </p:cNvPr>
          <p:cNvPicPr>
            <a:picLocks noChangeAspect="1"/>
          </p:cNvPicPr>
          <p:nvPr/>
        </p:nvPicPr>
        <p:blipFill>
          <a:blip r:embed="rId2"/>
          <a:stretch>
            <a:fillRect/>
          </a:stretch>
        </p:blipFill>
        <p:spPr>
          <a:xfrm>
            <a:off x="2140814" y="307242"/>
            <a:ext cx="7910372" cy="6049108"/>
          </a:xfrm>
          <a:prstGeom prst="rect">
            <a:avLst/>
          </a:prstGeom>
        </p:spPr>
      </p:pic>
    </p:spTree>
    <p:extLst>
      <p:ext uri="{BB962C8B-B14F-4D97-AF65-F5344CB8AC3E}">
        <p14:creationId xmlns:p14="http://schemas.microsoft.com/office/powerpoint/2010/main" val="428737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D35B05-568C-2744-B6FE-F6D8B538718E}"/>
              </a:ext>
            </a:extLst>
          </p:cNvPr>
          <p:cNvSpPr>
            <a:spLocks noGrp="1"/>
          </p:cNvSpPr>
          <p:nvPr>
            <p:ph type="sldNum" sz="quarter" idx="12"/>
          </p:nvPr>
        </p:nvSpPr>
        <p:spPr/>
        <p:txBody>
          <a:bodyPr/>
          <a:lstStyle/>
          <a:p>
            <a:fld id="{1BDA69D0-7E4C-8048-BF77-FEAC22A9A133}" type="slidenum">
              <a:rPr lang="en-US" smtClean="0"/>
              <a:t>19</a:t>
            </a:fld>
            <a:endParaRPr lang="en-US"/>
          </a:p>
        </p:txBody>
      </p:sp>
      <p:pic>
        <p:nvPicPr>
          <p:cNvPr id="3" name="Picture 2">
            <a:extLst>
              <a:ext uri="{FF2B5EF4-FFF2-40B4-BE49-F238E27FC236}">
                <a16:creationId xmlns:a16="http://schemas.microsoft.com/office/drawing/2014/main" id="{34801012-1E73-2C4B-9A7F-D3AA4B17BF79}"/>
              </a:ext>
            </a:extLst>
          </p:cNvPr>
          <p:cNvPicPr>
            <a:picLocks noChangeAspect="1"/>
          </p:cNvPicPr>
          <p:nvPr/>
        </p:nvPicPr>
        <p:blipFill>
          <a:blip r:embed="rId2"/>
          <a:stretch>
            <a:fillRect/>
          </a:stretch>
        </p:blipFill>
        <p:spPr>
          <a:xfrm>
            <a:off x="1072896" y="812800"/>
            <a:ext cx="10046208" cy="5232400"/>
          </a:xfrm>
          <a:prstGeom prst="rect">
            <a:avLst/>
          </a:prstGeom>
        </p:spPr>
      </p:pic>
      <p:sp>
        <p:nvSpPr>
          <p:cNvPr id="4" name="TextBox 3">
            <a:extLst>
              <a:ext uri="{FF2B5EF4-FFF2-40B4-BE49-F238E27FC236}">
                <a16:creationId xmlns:a16="http://schemas.microsoft.com/office/drawing/2014/main" id="{5DB2161E-A280-8045-91D9-A31370E98CF7}"/>
              </a:ext>
            </a:extLst>
          </p:cNvPr>
          <p:cNvSpPr txBox="1"/>
          <p:nvPr/>
        </p:nvSpPr>
        <p:spPr>
          <a:xfrm>
            <a:off x="4554774" y="6094740"/>
            <a:ext cx="2621230" cy="523220"/>
          </a:xfrm>
          <a:prstGeom prst="rect">
            <a:avLst/>
          </a:prstGeom>
          <a:noFill/>
        </p:spPr>
        <p:txBody>
          <a:bodyPr wrap="none" rtlCol="0">
            <a:spAutoFit/>
          </a:bodyPr>
          <a:lstStyle/>
          <a:p>
            <a:r>
              <a:rPr lang="en-US" sz="1000" dirty="0"/>
              <a:t>https://</a:t>
            </a:r>
            <a:r>
              <a:rPr lang="en-US" sz="1000" dirty="0" err="1"/>
              <a:t>oceanservice.noaa.gov</a:t>
            </a:r>
            <a:r>
              <a:rPr lang="en-US" sz="1000" dirty="0"/>
              <a:t>/facts/</a:t>
            </a:r>
            <a:r>
              <a:rPr lang="en-US" sz="1000" dirty="0" err="1"/>
              <a:t>gyre.html</a:t>
            </a:r>
            <a:endParaRPr lang="en-US" sz="1000" dirty="0"/>
          </a:p>
          <a:p>
            <a:endParaRPr lang="en-US" dirty="0"/>
          </a:p>
        </p:txBody>
      </p:sp>
      <p:sp>
        <p:nvSpPr>
          <p:cNvPr id="5" name="TextBox 4">
            <a:extLst>
              <a:ext uri="{FF2B5EF4-FFF2-40B4-BE49-F238E27FC236}">
                <a16:creationId xmlns:a16="http://schemas.microsoft.com/office/drawing/2014/main" id="{49C30D77-8F86-EA40-9513-D66DA2BC741C}"/>
              </a:ext>
            </a:extLst>
          </p:cNvPr>
          <p:cNvSpPr txBox="1"/>
          <p:nvPr/>
        </p:nvSpPr>
        <p:spPr>
          <a:xfrm>
            <a:off x="3777221" y="240040"/>
            <a:ext cx="4176336" cy="707886"/>
          </a:xfrm>
          <a:prstGeom prst="rect">
            <a:avLst/>
          </a:prstGeom>
          <a:noFill/>
        </p:spPr>
        <p:txBody>
          <a:bodyPr wrap="none" rtlCol="0">
            <a:spAutoFit/>
          </a:bodyPr>
          <a:lstStyle/>
          <a:p>
            <a:r>
              <a:rPr lang="en-US" sz="4000" dirty="0"/>
              <a:t>Major Ocean Gyres</a:t>
            </a:r>
          </a:p>
        </p:txBody>
      </p:sp>
    </p:spTree>
    <p:extLst>
      <p:ext uri="{BB962C8B-B14F-4D97-AF65-F5344CB8AC3E}">
        <p14:creationId xmlns:p14="http://schemas.microsoft.com/office/powerpoint/2010/main" val="69866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71BAC6-DD18-CB45-8601-0DA3E6927465}"/>
              </a:ext>
            </a:extLst>
          </p:cNvPr>
          <p:cNvSpPr txBox="1"/>
          <p:nvPr/>
        </p:nvSpPr>
        <p:spPr>
          <a:xfrm>
            <a:off x="807308" y="335845"/>
            <a:ext cx="10577384" cy="5509200"/>
          </a:xfrm>
          <a:prstGeom prst="rect">
            <a:avLst/>
          </a:prstGeom>
          <a:noFill/>
        </p:spPr>
        <p:txBody>
          <a:bodyPr wrap="square" rtlCol="0">
            <a:spAutoFit/>
          </a:bodyPr>
          <a:lstStyle/>
          <a:p>
            <a:r>
              <a:rPr lang="en-US" sz="4400" dirty="0"/>
              <a:t>What is Geography?</a:t>
            </a:r>
          </a:p>
          <a:p>
            <a:endParaRPr lang="en-US" sz="4400" dirty="0"/>
          </a:p>
          <a:p>
            <a:r>
              <a:rPr lang="en-US" altLang="en-US" sz="4400" dirty="0"/>
              <a:t>It is the study of Earth and all of its variety.   Physical geography includes land, water, plants and animals.   Human geography includes where people live, how they live, and how they change and are influenced by their environment.</a:t>
            </a:r>
            <a:endParaRPr lang="en-US" sz="4400" dirty="0"/>
          </a:p>
        </p:txBody>
      </p:sp>
      <p:sp>
        <p:nvSpPr>
          <p:cNvPr id="3" name="Slide Number Placeholder 2">
            <a:extLst>
              <a:ext uri="{FF2B5EF4-FFF2-40B4-BE49-F238E27FC236}">
                <a16:creationId xmlns:a16="http://schemas.microsoft.com/office/drawing/2014/main" id="{0D99A744-0E6A-FA4B-BF98-31B7B049F8CB}"/>
              </a:ext>
            </a:extLst>
          </p:cNvPr>
          <p:cNvSpPr>
            <a:spLocks noGrp="1"/>
          </p:cNvSpPr>
          <p:nvPr>
            <p:ph type="sldNum" sz="quarter" idx="12"/>
          </p:nvPr>
        </p:nvSpPr>
        <p:spPr/>
        <p:txBody>
          <a:bodyPr/>
          <a:lstStyle/>
          <a:p>
            <a:fld id="{1BDA69D0-7E4C-8048-BF77-FEAC22A9A133}" type="slidenum">
              <a:rPr lang="en-US" smtClean="0"/>
              <a:t>2</a:t>
            </a:fld>
            <a:endParaRPr lang="en-US"/>
          </a:p>
        </p:txBody>
      </p:sp>
    </p:spTree>
    <p:extLst>
      <p:ext uri="{BB962C8B-B14F-4D97-AF65-F5344CB8AC3E}">
        <p14:creationId xmlns:p14="http://schemas.microsoft.com/office/powerpoint/2010/main" val="65423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EDF46A-3022-B042-AC21-97B42C70C476}"/>
              </a:ext>
            </a:extLst>
          </p:cNvPr>
          <p:cNvSpPr>
            <a:spLocks noGrp="1"/>
          </p:cNvSpPr>
          <p:nvPr>
            <p:ph type="sldNum" sz="quarter" idx="12"/>
          </p:nvPr>
        </p:nvSpPr>
        <p:spPr/>
        <p:txBody>
          <a:bodyPr/>
          <a:lstStyle/>
          <a:p>
            <a:fld id="{1BDA69D0-7E4C-8048-BF77-FEAC22A9A133}" type="slidenum">
              <a:rPr lang="en-US" smtClean="0"/>
              <a:t>20</a:t>
            </a:fld>
            <a:endParaRPr lang="en-US"/>
          </a:p>
        </p:txBody>
      </p:sp>
      <p:pic>
        <p:nvPicPr>
          <p:cNvPr id="3" name="Picture 2">
            <a:extLst>
              <a:ext uri="{FF2B5EF4-FFF2-40B4-BE49-F238E27FC236}">
                <a16:creationId xmlns:a16="http://schemas.microsoft.com/office/drawing/2014/main" id="{A6C5883A-1B76-714F-ACC4-726CD58DD528}"/>
              </a:ext>
            </a:extLst>
          </p:cNvPr>
          <p:cNvPicPr>
            <a:picLocks noChangeAspect="1"/>
          </p:cNvPicPr>
          <p:nvPr/>
        </p:nvPicPr>
        <p:blipFill>
          <a:blip r:embed="rId2"/>
          <a:stretch>
            <a:fillRect/>
          </a:stretch>
        </p:blipFill>
        <p:spPr>
          <a:xfrm>
            <a:off x="2793387" y="1423719"/>
            <a:ext cx="7055539" cy="4615773"/>
          </a:xfrm>
          <a:prstGeom prst="rect">
            <a:avLst/>
          </a:prstGeom>
        </p:spPr>
      </p:pic>
      <p:sp>
        <p:nvSpPr>
          <p:cNvPr id="4" name="TextBox 3">
            <a:extLst>
              <a:ext uri="{FF2B5EF4-FFF2-40B4-BE49-F238E27FC236}">
                <a16:creationId xmlns:a16="http://schemas.microsoft.com/office/drawing/2014/main" id="{5707AD85-F5FF-7C4F-A65E-564499B15793}"/>
              </a:ext>
            </a:extLst>
          </p:cNvPr>
          <p:cNvSpPr txBox="1"/>
          <p:nvPr/>
        </p:nvSpPr>
        <p:spPr>
          <a:xfrm>
            <a:off x="3005089" y="438834"/>
            <a:ext cx="6632137" cy="984885"/>
          </a:xfrm>
          <a:prstGeom prst="rect">
            <a:avLst/>
          </a:prstGeom>
          <a:noFill/>
        </p:spPr>
        <p:txBody>
          <a:bodyPr wrap="none" rtlCol="0">
            <a:spAutoFit/>
          </a:bodyPr>
          <a:lstStyle/>
          <a:p>
            <a:r>
              <a:rPr lang="en-US" sz="4000" dirty="0"/>
              <a:t>Major Ocean Gyres (simplified)</a:t>
            </a:r>
          </a:p>
          <a:p>
            <a:endParaRPr lang="en-US" dirty="0"/>
          </a:p>
        </p:txBody>
      </p:sp>
      <p:sp>
        <p:nvSpPr>
          <p:cNvPr id="5" name="TextBox 4">
            <a:extLst>
              <a:ext uri="{FF2B5EF4-FFF2-40B4-BE49-F238E27FC236}">
                <a16:creationId xmlns:a16="http://schemas.microsoft.com/office/drawing/2014/main" id="{45275095-FC26-804E-A468-04699F3DE0C8}"/>
              </a:ext>
            </a:extLst>
          </p:cNvPr>
          <p:cNvSpPr txBox="1"/>
          <p:nvPr/>
        </p:nvSpPr>
        <p:spPr>
          <a:xfrm>
            <a:off x="5129964" y="6074810"/>
            <a:ext cx="2382383" cy="246221"/>
          </a:xfrm>
          <a:prstGeom prst="rect">
            <a:avLst/>
          </a:prstGeom>
          <a:noFill/>
        </p:spPr>
        <p:txBody>
          <a:bodyPr wrap="none" rtlCol="0">
            <a:spAutoFit/>
          </a:bodyPr>
          <a:lstStyle/>
          <a:p>
            <a:r>
              <a:rPr lang="en-US" sz="1000" dirty="0"/>
              <a:t>https://</a:t>
            </a:r>
            <a:r>
              <a:rPr lang="en-US" sz="1000" dirty="0" err="1"/>
              <a:t>en.wikipedia.org</a:t>
            </a:r>
            <a:r>
              <a:rPr lang="en-US" sz="1000" dirty="0"/>
              <a:t>/wiki/</a:t>
            </a:r>
            <a:r>
              <a:rPr lang="en-US" sz="1000" dirty="0" err="1"/>
              <a:t>Ocean_gyre</a:t>
            </a:r>
            <a:endParaRPr lang="en-US" sz="1000" dirty="0"/>
          </a:p>
        </p:txBody>
      </p:sp>
    </p:spTree>
    <p:extLst>
      <p:ext uri="{BB962C8B-B14F-4D97-AF65-F5344CB8AC3E}">
        <p14:creationId xmlns:p14="http://schemas.microsoft.com/office/powerpoint/2010/main" val="86535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38960E-C034-DB48-B9CC-B1F5974A17B9}"/>
              </a:ext>
            </a:extLst>
          </p:cNvPr>
          <p:cNvSpPr>
            <a:spLocks noGrp="1"/>
          </p:cNvSpPr>
          <p:nvPr>
            <p:ph type="sldNum" sz="quarter" idx="12"/>
          </p:nvPr>
        </p:nvSpPr>
        <p:spPr/>
        <p:txBody>
          <a:bodyPr/>
          <a:lstStyle/>
          <a:p>
            <a:fld id="{1BDA69D0-7E4C-8048-BF77-FEAC22A9A133}" type="slidenum">
              <a:rPr lang="en-US" smtClean="0"/>
              <a:t>21</a:t>
            </a:fld>
            <a:endParaRPr lang="en-US"/>
          </a:p>
        </p:txBody>
      </p:sp>
      <p:pic>
        <p:nvPicPr>
          <p:cNvPr id="5" name="Picture 4">
            <a:extLst>
              <a:ext uri="{FF2B5EF4-FFF2-40B4-BE49-F238E27FC236}">
                <a16:creationId xmlns:a16="http://schemas.microsoft.com/office/drawing/2014/main" id="{35216964-746E-8E42-BFC3-EDCF792AF1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6495" y="2071396"/>
            <a:ext cx="4070162" cy="3112477"/>
          </a:xfrm>
          <a:prstGeom prst="rect">
            <a:avLst/>
          </a:prstGeom>
        </p:spPr>
      </p:pic>
      <p:pic>
        <p:nvPicPr>
          <p:cNvPr id="8" name="Picture 7">
            <a:extLst>
              <a:ext uri="{FF2B5EF4-FFF2-40B4-BE49-F238E27FC236}">
                <a16:creationId xmlns:a16="http://schemas.microsoft.com/office/drawing/2014/main" id="{EAFD03AE-9F76-6644-925A-1234392EB9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5237" y="2245946"/>
            <a:ext cx="5268352" cy="2743933"/>
          </a:xfrm>
          <a:prstGeom prst="rect">
            <a:avLst/>
          </a:prstGeom>
        </p:spPr>
      </p:pic>
      <p:sp>
        <p:nvSpPr>
          <p:cNvPr id="9" name="TextBox 8">
            <a:extLst>
              <a:ext uri="{FF2B5EF4-FFF2-40B4-BE49-F238E27FC236}">
                <a16:creationId xmlns:a16="http://schemas.microsoft.com/office/drawing/2014/main" id="{3C5513C3-1FED-3744-9E95-C723821FB737}"/>
              </a:ext>
            </a:extLst>
          </p:cNvPr>
          <p:cNvSpPr txBox="1"/>
          <p:nvPr/>
        </p:nvSpPr>
        <p:spPr>
          <a:xfrm>
            <a:off x="647443" y="608603"/>
            <a:ext cx="10506146" cy="954107"/>
          </a:xfrm>
          <a:prstGeom prst="rect">
            <a:avLst/>
          </a:prstGeom>
          <a:noFill/>
        </p:spPr>
        <p:txBody>
          <a:bodyPr wrap="none" rtlCol="0">
            <a:spAutoFit/>
          </a:bodyPr>
          <a:lstStyle/>
          <a:p>
            <a:r>
              <a:rPr lang="en-US" sz="2800" dirty="0"/>
              <a:t>If you sail west from Europe, what prevailing winds would help you?</a:t>
            </a:r>
          </a:p>
          <a:p>
            <a:r>
              <a:rPr lang="en-US" sz="2800" dirty="0"/>
              <a:t>If you sail west from Europe, what ocean gyre/current would help you?</a:t>
            </a:r>
          </a:p>
        </p:txBody>
      </p:sp>
      <p:sp>
        <p:nvSpPr>
          <p:cNvPr id="10" name="TextBox 9">
            <a:extLst>
              <a:ext uri="{FF2B5EF4-FFF2-40B4-BE49-F238E27FC236}">
                <a16:creationId xmlns:a16="http://schemas.microsoft.com/office/drawing/2014/main" id="{7F24A67B-87BA-0949-8FFF-962F5BD990D2}"/>
              </a:ext>
            </a:extLst>
          </p:cNvPr>
          <p:cNvSpPr txBox="1"/>
          <p:nvPr/>
        </p:nvSpPr>
        <p:spPr>
          <a:xfrm>
            <a:off x="647443" y="5692558"/>
            <a:ext cx="11121083" cy="461665"/>
          </a:xfrm>
          <a:prstGeom prst="rect">
            <a:avLst/>
          </a:prstGeom>
          <a:noFill/>
        </p:spPr>
        <p:txBody>
          <a:bodyPr wrap="square" rtlCol="0">
            <a:spAutoFit/>
          </a:bodyPr>
          <a:lstStyle/>
          <a:p>
            <a:r>
              <a:rPr lang="en-US" sz="2400" dirty="0"/>
              <a:t>Wind at your back pushing the boat + water current pushing the boat = faster speed</a:t>
            </a:r>
          </a:p>
        </p:txBody>
      </p:sp>
    </p:spTree>
    <p:extLst>
      <p:ext uri="{BB962C8B-B14F-4D97-AF65-F5344CB8AC3E}">
        <p14:creationId xmlns:p14="http://schemas.microsoft.com/office/powerpoint/2010/main" val="53627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DD412-6698-B04B-B706-28FC0D599719}"/>
              </a:ext>
            </a:extLst>
          </p:cNvPr>
          <p:cNvSpPr>
            <a:spLocks noGrp="1"/>
          </p:cNvSpPr>
          <p:nvPr>
            <p:ph type="sldNum" sz="quarter" idx="12"/>
          </p:nvPr>
        </p:nvSpPr>
        <p:spPr/>
        <p:txBody>
          <a:bodyPr/>
          <a:lstStyle/>
          <a:p>
            <a:fld id="{1BDA69D0-7E4C-8048-BF77-FEAC22A9A133}" type="slidenum">
              <a:rPr lang="en-US" smtClean="0"/>
              <a:t>22</a:t>
            </a:fld>
            <a:endParaRPr lang="en-US"/>
          </a:p>
        </p:txBody>
      </p:sp>
      <p:pic>
        <p:nvPicPr>
          <p:cNvPr id="5" name="Picture 4">
            <a:extLst>
              <a:ext uri="{FF2B5EF4-FFF2-40B4-BE49-F238E27FC236}">
                <a16:creationId xmlns:a16="http://schemas.microsoft.com/office/drawing/2014/main" id="{8342FAB6-E626-B640-BC68-A73245E0ED26}"/>
              </a:ext>
            </a:extLst>
          </p:cNvPr>
          <p:cNvPicPr>
            <a:picLocks noChangeAspect="1"/>
          </p:cNvPicPr>
          <p:nvPr/>
        </p:nvPicPr>
        <p:blipFill>
          <a:blip r:embed="rId2"/>
          <a:stretch>
            <a:fillRect/>
          </a:stretch>
        </p:blipFill>
        <p:spPr>
          <a:xfrm>
            <a:off x="2159802" y="1005760"/>
            <a:ext cx="6550321" cy="4846480"/>
          </a:xfrm>
          <a:prstGeom prst="rect">
            <a:avLst/>
          </a:prstGeom>
        </p:spPr>
      </p:pic>
      <p:sp>
        <p:nvSpPr>
          <p:cNvPr id="6" name="TextBox 5">
            <a:extLst>
              <a:ext uri="{FF2B5EF4-FFF2-40B4-BE49-F238E27FC236}">
                <a16:creationId xmlns:a16="http://schemas.microsoft.com/office/drawing/2014/main" id="{82C40771-D7B1-B34A-AEBE-7BEB88772D51}"/>
              </a:ext>
            </a:extLst>
          </p:cNvPr>
          <p:cNvSpPr txBox="1"/>
          <p:nvPr/>
        </p:nvSpPr>
        <p:spPr>
          <a:xfrm>
            <a:off x="4028577" y="5880493"/>
            <a:ext cx="3183885" cy="246221"/>
          </a:xfrm>
          <a:prstGeom prst="rect">
            <a:avLst/>
          </a:prstGeom>
          <a:noFill/>
        </p:spPr>
        <p:txBody>
          <a:bodyPr wrap="none" rtlCol="0">
            <a:spAutoFit/>
          </a:bodyPr>
          <a:lstStyle/>
          <a:p>
            <a:r>
              <a:rPr lang="en-US" sz="1000" dirty="0"/>
              <a:t>https://</a:t>
            </a:r>
            <a:r>
              <a:rPr lang="en-US" sz="1000" dirty="0" err="1"/>
              <a:t>www.thinglink.com</a:t>
            </a:r>
            <a:r>
              <a:rPr lang="en-US" sz="1000" dirty="0"/>
              <a:t>/scene/840686230478782466</a:t>
            </a:r>
          </a:p>
        </p:txBody>
      </p:sp>
      <p:sp>
        <p:nvSpPr>
          <p:cNvPr id="7" name="TextBox 6">
            <a:extLst>
              <a:ext uri="{FF2B5EF4-FFF2-40B4-BE49-F238E27FC236}">
                <a16:creationId xmlns:a16="http://schemas.microsoft.com/office/drawing/2014/main" id="{72262E98-0A2C-9F42-A1F5-FC0A3E2E81DC}"/>
              </a:ext>
            </a:extLst>
          </p:cNvPr>
          <p:cNvSpPr txBox="1"/>
          <p:nvPr/>
        </p:nvSpPr>
        <p:spPr>
          <a:xfrm>
            <a:off x="3434383" y="164946"/>
            <a:ext cx="4001160" cy="707886"/>
          </a:xfrm>
          <a:prstGeom prst="rect">
            <a:avLst/>
          </a:prstGeom>
          <a:noFill/>
        </p:spPr>
        <p:txBody>
          <a:bodyPr wrap="none" rtlCol="0">
            <a:spAutoFit/>
          </a:bodyPr>
          <a:lstStyle/>
          <a:p>
            <a:r>
              <a:rPr lang="en-US" sz="4000" dirty="0"/>
              <a:t>Age of Exploration</a:t>
            </a:r>
          </a:p>
        </p:txBody>
      </p:sp>
    </p:spTree>
    <p:extLst>
      <p:ext uri="{BB962C8B-B14F-4D97-AF65-F5344CB8AC3E}">
        <p14:creationId xmlns:p14="http://schemas.microsoft.com/office/powerpoint/2010/main" val="342692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F817BC-C43B-ED45-B696-E6947958371E}"/>
              </a:ext>
            </a:extLst>
          </p:cNvPr>
          <p:cNvSpPr>
            <a:spLocks noGrp="1"/>
          </p:cNvSpPr>
          <p:nvPr>
            <p:ph type="sldNum" sz="quarter" idx="12"/>
          </p:nvPr>
        </p:nvSpPr>
        <p:spPr/>
        <p:txBody>
          <a:bodyPr/>
          <a:lstStyle/>
          <a:p>
            <a:fld id="{1BDA69D0-7E4C-8048-BF77-FEAC22A9A133}" type="slidenum">
              <a:rPr lang="en-US" smtClean="0"/>
              <a:t>23</a:t>
            </a:fld>
            <a:endParaRPr lang="en-US"/>
          </a:p>
        </p:txBody>
      </p:sp>
      <p:sp>
        <p:nvSpPr>
          <p:cNvPr id="3" name="TextBox 2">
            <a:extLst>
              <a:ext uri="{FF2B5EF4-FFF2-40B4-BE49-F238E27FC236}">
                <a16:creationId xmlns:a16="http://schemas.microsoft.com/office/drawing/2014/main" id="{92EF7223-DF22-0E49-A2F0-0F5600B66A9C}"/>
              </a:ext>
            </a:extLst>
          </p:cNvPr>
          <p:cNvSpPr txBox="1"/>
          <p:nvPr/>
        </p:nvSpPr>
        <p:spPr>
          <a:xfrm>
            <a:off x="4719757" y="2659559"/>
            <a:ext cx="2752485" cy="769441"/>
          </a:xfrm>
          <a:prstGeom prst="rect">
            <a:avLst/>
          </a:prstGeom>
          <a:noFill/>
        </p:spPr>
        <p:txBody>
          <a:bodyPr wrap="none" rtlCol="0">
            <a:spAutoFit/>
          </a:bodyPr>
          <a:lstStyle/>
          <a:p>
            <a:r>
              <a:rPr lang="en-US" sz="4400" dirty="0" err="1">
                <a:hlinkClick r:id="rId2"/>
              </a:rPr>
              <a:t>Windy.com</a:t>
            </a:r>
            <a:endParaRPr lang="en-US" sz="4400" dirty="0"/>
          </a:p>
        </p:txBody>
      </p:sp>
    </p:spTree>
    <p:extLst>
      <p:ext uri="{BB962C8B-B14F-4D97-AF65-F5344CB8AC3E}">
        <p14:creationId xmlns:p14="http://schemas.microsoft.com/office/powerpoint/2010/main" val="108448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D527C3-F9A7-114F-9B0A-BD6320A82F74}"/>
              </a:ext>
            </a:extLst>
          </p:cNvPr>
          <p:cNvSpPr>
            <a:spLocks noGrp="1"/>
          </p:cNvSpPr>
          <p:nvPr>
            <p:ph type="sldNum" sz="quarter" idx="12"/>
          </p:nvPr>
        </p:nvSpPr>
        <p:spPr/>
        <p:txBody>
          <a:bodyPr/>
          <a:lstStyle/>
          <a:p>
            <a:fld id="{1BDA69D0-7E4C-8048-BF77-FEAC22A9A133}" type="slidenum">
              <a:rPr lang="en-US" smtClean="0"/>
              <a:t>24</a:t>
            </a:fld>
            <a:endParaRPr lang="en-US"/>
          </a:p>
        </p:txBody>
      </p:sp>
      <p:pic>
        <p:nvPicPr>
          <p:cNvPr id="3" name="Picture 2">
            <a:extLst>
              <a:ext uri="{FF2B5EF4-FFF2-40B4-BE49-F238E27FC236}">
                <a16:creationId xmlns:a16="http://schemas.microsoft.com/office/drawing/2014/main" id="{63A535E8-C566-084A-828B-244B1708A356}"/>
              </a:ext>
            </a:extLst>
          </p:cNvPr>
          <p:cNvPicPr>
            <a:picLocks noChangeAspect="1"/>
          </p:cNvPicPr>
          <p:nvPr/>
        </p:nvPicPr>
        <p:blipFill>
          <a:blip r:embed="rId2"/>
          <a:stretch>
            <a:fillRect/>
          </a:stretch>
        </p:blipFill>
        <p:spPr>
          <a:xfrm>
            <a:off x="2421482" y="967154"/>
            <a:ext cx="7349036" cy="4923692"/>
          </a:xfrm>
          <a:prstGeom prst="rect">
            <a:avLst/>
          </a:prstGeom>
        </p:spPr>
      </p:pic>
      <p:sp>
        <p:nvSpPr>
          <p:cNvPr id="4" name="Rectangle 3">
            <a:extLst>
              <a:ext uri="{FF2B5EF4-FFF2-40B4-BE49-F238E27FC236}">
                <a16:creationId xmlns:a16="http://schemas.microsoft.com/office/drawing/2014/main" id="{D6F098A5-8289-7143-9053-CC6AC3E937DB}"/>
              </a:ext>
            </a:extLst>
          </p:cNvPr>
          <p:cNvSpPr/>
          <p:nvPr/>
        </p:nvSpPr>
        <p:spPr>
          <a:xfrm>
            <a:off x="3478937" y="269930"/>
            <a:ext cx="5234125" cy="707886"/>
          </a:xfrm>
          <a:prstGeom prst="rect">
            <a:avLst/>
          </a:prstGeom>
        </p:spPr>
        <p:txBody>
          <a:bodyPr wrap="none">
            <a:spAutoFit/>
          </a:bodyPr>
          <a:lstStyle/>
          <a:p>
            <a:pPr algn="ctr"/>
            <a:r>
              <a:rPr lang="en-US" sz="4000" dirty="0">
                <a:solidFill>
                  <a:srgbClr val="000000"/>
                </a:solidFill>
                <a:latin typeface="Helvetica Light" panose="020B0403020202020204" pitchFamily="34" charset="0"/>
              </a:rPr>
              <a:t>Voyages of Columbus</a:t>
            </a:r>
            <a:endParaRPr lang="en-US" sz="4000" dirty="0">
              <a:solidFill>
                <a:srgbClr val="000000"/>
              </a:solidFill>
              <a:effectLst/>
              <a:latin typeface="Helvetica Light" panose="020B0403020202020204" pitchFamily="34" charset="0"/>
            </a:endParaRPr>
          </a:p>
        </p:txBody>
      </p:sp>
      <p:sp>
        <p:nvSpPr>
          <p:cNvPr id="5" name="TextBox 4">
            <a:extLst>
              <a:ext uri="{FF2B5EF4-FFF2-40B4-BE49-F238E27FC236}">
                <a16:creationId xmlns:a16="http://schemas.microsoft.com/office/drawing/2014/main" id="{6DBBEF96-AA45-B14C-8A56-7CE77D0174D6}"/>
              </a:ext>
            </a:extLst>
          </p:cNvPr>
          <p:cNvSpPr txBox="1"/>
          <p:nvPr/>
        </p:nvSpPr>
        <p:spPr>
          <a:xfrm>
            <a:off x="3038241" y="6044200"/>
            <a:ext cx="5572359" cy="523220"/>
          </a:xfrm>
          <a:prstGeom prst="rect">
            <a:avLst/>
          </a:prstGeom>
          <a:noFill/>
        </p:spPr>
        <p:txBody>
          <a:bodyPr wrap="none" rtlCol="0">
            <a:spAutoFit/>
          </a:bodyPr>
          <a:lstStyle/>
          <a:p>
            <a:r>
              <a:rPr lang="en-US" sz="1000" dirty="0"/>
              <a:t>https://</a:t>
            </a:r>
            <a:r>
              <a:rPr lang="en-US" sz="1000" dirty="0" err="1"/>
              <a:t>en.wikipedia.org</a:t>
            </a:r>
            <a:r>
              <a:rPr lang="en-US" sz="1000" dirty="0"/>
              <a:t>/wiki/</a:t>
            </a:r>
            <a:r>
              <a:rPr lang="en-US" sz="1000" dirty="0" err="1"/>
              <a:t>Voyages_of_Christopher_Columbus</a:t>
            </a:r>
            <a:r>
              <a:rPr lang="en-US" sz="1000" dirty="0"/>
              <a:t>#/media/</a:t>
            </a:r>
            <a:r>
              <a:rPr lang="en-US" sz="1000" dirty="0" err="1"/>
              <a:t>File:Viajes_de_colon_en.svg</a:t>
            </a:r>
            <a:endParaRPr lang="en-US" sz="1000" dirty="0"/>
          </a:p>
          <a:p>
            <a:endParaRPr lang="en-US" dirty="0"/>
          </a:p>
        </p:txBody>
      </p:sp>
    </p:spTree>
    <p:extLst>
      <p:ext uri="{BB962C8B-B14F-4D97-AF65-F5344CB8AC3E}">
        <p14:creationId xmlns:p14="http://schemas.microsoft.com/office/powerpoint/2010/main" val="2528452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01082-BE62-5E49-9530-A9687723CE45}"/>
              </a:ext>
            </a:extLst>
          </p:cNvPr>
          <p:cNvSpPr>
            <a:spLocks noGrp="1"/>
          </p:cNvSpPr>
          <p:nvPr>
            <p:ph type="sldNum" sz="quarter" idx="12"/>
          </p:nvPr>
        </p:nvSpPr>
        <p:spPr/>
        <p:txBody>
          <a:bodyPr/>
          <a:lstStyle/>
          <a:p>
            <a:fld id="{1BDA69D0-7E4C-8048-BF77-FEAC22A9A133}" type="slidenum">
              <a:rPr lang="en-US" smtClean="0"/>
              <a:t>25</a:t>
            </a:fld>
            <a:endParaRPr lang="en-US"/>
          </a:p>
        </p:txBody>
      </p:sp>
      <p:sp>
        <p:nvSpPr>
          <p:cNvPr id="3" name="TextBox 2">
            <a:extLst>
              <a:ext uri="{FF2B5EF4-FFF2-40B4-BE49-F238E27FC236}">
                <a16:creationId xmlns:a16="http://schemas.microsoft.com/office/drawing/2014/main" id="{F8291C68-1546-B042-8561-6997651618A1}"/>
              </a:ext>
            </a:extLst>
          </p:cNvPr>
          <p:cNvSpPr txBox="1"/>
          <p:nvPr/>
        </p:nvSpPr>
        <p:spPr>
          <a:xfrm>
            <a:off x="754249" y="1268359"/>
            <a:ext cx="10683502" cy="3447098"/>
          </a:xfrm>
          <a:prstGeom prst="rect">
            <a:avLst/>
          </a:prstGeom>
          <a:noFill/>
        </p:spPr>
        <p:txBody>
          <a:bodyPr wrap="none" rtlCol="0">
            <a:spAutoFit/>
          </a:bodyPr>
          <a:lstStyle/>
          <a:p>
            <a:pPr marL="742950" indent="-742950">
              <a:buFont typeface="+mj-lt"/>
              <a:buAutoNum type="arabicPeriod"/>
            </a:pPr>
            <a:r>
              <a:rPr lang="en-US" sz="4000" dirty="0"/>
              <a:t>In the late 1400’s, why would Europeans try to </a:t>
            </a:r>
          </a:p>
          <a:p>
            <a:r>
              <a:rPr lang="en-US" sz="4000" dirty="0"/>
              <a:t>find an ocean trade route to Asia?</a:t>
            </a:r>
          </a:p>
          <a:p>
            <a:endParaRPr lang="en-US" sz="4000" dirty="0"/>
          </a:p>
          <a:p>
            <a:pPr marL="742950" indent="-742950">
              <a:buFont typeface="+mj-lt"/>
              <a:buAutoNum type="arabicPeriod" startAt="2"/>
            </a:pPr>
            <a:r>
              <a:rPr lang="en-US" sz="4000" dirty="0"/>
              <a:t>What geographic challenges did they face?</a:t>
            </a:r>
          </a:p>
          <a:p>
            <a:pPr marL="742950" indent="-742950">
              <a:buFont typeface="+mj-lt"/>
              <a:buAutoNum type="arabicPeriod" startAt="2"/>
            </a:pPr>
            <a:endParaRPr lang="en-US" sz="4000" dirty="0"/>
          </a:p>
          <a:p>
            <a:endParaRPr lang="en-US" dirty="0"/>
          </a:p>
        </p:txBody>
      </p:sp>
    </p:spTree>
    <p:extLst>
      <p:ext uri="{BB962C8B-B14F-4D97-AF65-F5344CB8AC3E}">
        <p14:creationId xmlns:p14="http://schemas.microsoft.com/office/powerpoint/2010/main" val="114622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7C25BA-9BB3-174C-B5A9-6FC2B8FF85E4}"/>
              </a:ext>
            </a:extLst>
          </p:cNvPr>
          <p:cNvSpPr/>
          <p:nvPr/>
        </p:nvSpPr>
        <p:spPr>
          <a:xfrm>
            <a:off x="1186543" y="942592"/>
            <a:ext cx="10308771" cy="2400657"/>
          </a:xfrm>
          <a:prstGeom prst="rect">
            <a:avLst/>
          </a:prstGeom>
        </p:spPr>
        <p:txBody>
          <a:bodyPr wrap="square">
            <a:spAutoFit/>
          </a:bodyPr>
          <a:lstStyle/>
          <a:p>
            <a:pPr algn="ctr"/>
            <a:r>
              <a:rPr lang="en-US" sz="4400" b="1" dirty="0">
                <a:solidFill>
                  <a:srgbClr val="000000"/>
                </a:solidFill>
                <a:effectLst/>
                <a:latin typeface="Helvetica" pitchFamily="2" charset="0"/>
              </a:rPr>
              <a:t>The BIG Question!</a:t>
            </a:r>
          </a:p>
          <a:p>
            <a:pPr algn="ctr"/>
            <a:endParaRPr lang="en-US" dirty="0">
              <a:solidFill>
                <a:srgbClr val="000000"/>
              </a:solidFill>
              <a:effectLst/>
              <a:latin typeface="Helvetica" pitchFamily="2" charset="0"/>
            </a:endParaRPr>
          </a:p>
          <a:p>
            <a:r>
              <a:rPr lang="en-US" sz="4400" b="1" dirty="0">
                <a:solidFill>
                  <a:srgbClr val="000000"/>
                </a:solidFill>
                <a:effectLst/>
                <a:latin typeface="Helvetica" pitchFamily="2" charset="0"/>
              </a:rPr>
              <a:t>How do the Earth’s physical features impact human settlement?</a:t>
            </a:r>
            <a:endParaRPr lang="en-US" sz="4400" dirty="0">
              <a:solidFill>
                <a:srgbClr val="000000"/>
              </a:solidFill>
              <a:effectLst/>
              <a:latin typeface="Helvetica" pitchFamily="2" charset="0"/>
            </a:endParaRPr>
          </a:p>
        </p:txBody>
      </p:sp>
      <p:sp>
        <p:nvSpPr>
          <p:cNvPr id="8" name="TextBox 7">
            <a:extLst>
              <a:ext uri="{FF2B5EF4-FFF2-40B4-BE49-F238E27FC236}">
                <a16:creationId xmlns:a16="http://schemas.microsoft.com/office/drawing/2014/main" id="{2098996C-76E7-6F44-BCBE-305C5A43C915}"/>
              </a:ext>
            </a:extLst>
          </p:cNvPr>
          <p:cNvSpPr txBox="1"/>
          <p:nvPr/>
        </p:nvSpPr>
        <p:spPr>
          <a:xfrm>
            <a:off x="4038085" y="6233239"/>
            <a:ext cx="3538148" cy="246221"/>
          </a:xfrm>
          <a:prstGeom prst="rect">
            <a:avLst/>
          </a:prstGeom>
          <a:noFill/>
        </p:spPr>
        <p:txBody>
          <a:bodyPr wrap="none" rtlCol="0">
            <a:spAutoFit/>
          </a:bodyPr>
          <a:lstStyle/>
          <a:p>
            <a:r>
              <a:rPr lang="en-US" sz="1000" dirty="0"/>
              <a:t>https://</a:t>
            </a:r>
            <a:r>
              <a:rPr lang="en-US" sz="1000" dirty="0" err="1"/>
              <a:t>etc.usf.edu</a:t>
            </a:r>
            <a:r>
              <a:rPr lang="en-US" sz="1000" dirty="0"/>
              <a:t>/clipart/5600/5605/manhattan_island_1.htm</a:t>
            </a:r>
          </a:p>
        </p:txBody>
      </p:sp>
      <p:sp>
        <p:nvSpPr>
          <p:cNvPr id="9" name="Slide Number Placeholder 8">
            <a:extLst>
              <a:ext uri="{FF2B5EF4-FFF2-40B4-BE49-F238E27FC236}">
                <a16:creationId xmlns:a16="http://schemas.microsoft.com/office/drawing/2014/main" id="{D2D80620-0558-7348-A60D-CF796EE06B65}"/>
              </a:ext>
            </a:extLst>
          </p:cNvPr>
          <p:cNvSpPr>
            <a:spLocks noGrp="1"/>
          </p:cNvSpPr>
          <p:nvPr>
            <p:ph type="sldNum" sz="quarter" idx="12"/>
          </p:nvPr>
        </p:nvSpPr>
        <p:spPr/>
        <p:txBody>
          <a:bodyPr/>
          <a:lstStyle/>
          <a:p>
            <a:fld id="{1BDA69D0-7E4C-8048-BF77-FEAC22A9A133}" type="slidenum">
              <a:rPr lang="en-US" smtClean="0"/>
              <a:t>3</a:t>
            </a:fld>
            <a:endParaRPr lang="en-US"/>
          </a:p>
        </p:txBody>
      </p:sp>
      <p:pic>
        <p:nvPicPr>
          <p:cNvPr id="11" name="Picture 10">
            <a:extLst>
              <a:ext uri="{FF2B5EF4-FFF2-40B4-BE49-F238E27FC236}">
                <a16:creationId xmlns:a16="http://schemas.microsoft.com/office/drawing/2014/main" id="{94B420B3-4D2B-284F-AEE6-3E7BBF4E06BD}"/>
              </a:ext>
            </a:extLst>
          </p:cNvPr>
          <p:cNvPicPr>
            <a:picLocks noChangeAspect="1"/>
          </p:cNvPicPr>
          <p:nvPr/>
        </p:nvPicPr>
        <p:blipFill>
          <a:blip r:embed="rId2"/>
          <a:stretch>
            <a:fillRect/>
          </a:stretch>
        </p:blipFill>
        <p:spPr>
          <a:xfrm>
            <a:off x="3340689" y="3280227"/>
            <a:ext cx="4666489" cy="2953012"/>
          </a:xfrm>
          <a:prstGeom prst="rect">
            <a:avLst/>
          </a:prstGeom>
        </p:spPr>
      </p:pic>
    </p:spTree>
    <p:extLst>
      <p:ext uri="{BB962C8B-B14F-4D97-AF65-F5344CB8AC3E}">
        <p14:creationId xmlns:p14="http://schemas.microsoft.com/office/powerpoint/2010/main" val="365097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46195-A7C4-194A-9A46-6C3F62FF6232}"/>
              </a:ext>
            </a:extLst>
          </p:cNvPr>
          <p:cNvPicPr>
            <a:picLocks noChangeAspect="1"/>
          </p:cNvPicPr>
          <p:nvPr/>
        </p:nvPicPr>
        <p:blipFill>
          <a:blip r:embed="rId2"/>
          <a:stretch>
            <a:fillRect/>
          </a:stretch>
        </p:blipFill>
        <p:spPr>
          <a:xfrm>
            <a:off x="1318902" y="937328"/>
            <a:ext cx="9554195" cy="5414045"/>
          </a:xfrm>
          <a:prstGeom prst="rect">
            <a:avLst/>
          </a:prstGeom>
        </p:spPr>
      </p:pic>
      <p:sp>
        <p:nvSpPr>
          <p:cNvPr id="4" name="TextBox 3">
            <a:extLst>
              <a:ext uri="{FF2B5EF4-FFF2-40B4-BE49-F238E27FC236}">
                <a16:creationId xmlns:a16="http://schemas.microsoft.com/office/drawing/2014/main" id="{D69A2461-72C5-8E4E-AE36-B4F4C4556378}"/>
              </a:ext>
            </a:extLst>
          </p:cNvPr>
          <p:cNvSpPr txBox="1"/>
          <p:nvPr/>
        </p:nvSpPr>
        <p:spPr>
          <a:xfrm>
            <a:off x="3534032" y="229671"/>
            <a:ext cx="4378827" cy="769441"/>
          </a:xfrm>
          <a:prstGeom prst="rect">
            <a:avLst/>
          </a:prstGeom>
          <a:noFill/>
        </p:spPr>
        <p:txBody>
          <a:bodyPr wrap="none" rtlCol="0">
            <a:spAutoFit/>
          </a:bodyPr>
          <a:lstStyle/>
          <a:p>
            <a:r>
              <a:rPr lang="en-US" sz="4400" dirty="0"/>
              <a:t>What Do You See?</a:t>
            </a:r>
          </a:p>
        </p:txBody>
      </p:sp>
      <p:sp>
        <p:nvSpPr>
          <p:cNvPr id="5" name="Slide Number Placeholder 4">
            <a:extLst>
              <a:ext uri="{FF2B5EF4-FFF2-40B4-BE49-F238E27FC236}">
                <a16:creationId xmlns:a16="http://schemas.microsoft.com/office/drawing/2014/main" id="{E38720A5-36F6-FB47-909B-9678AB36EEC6}"/>
              </a:ext>
            </a:extLst>
          </p:cNvPr>
          <p:cNvSpPr>
            <a:spLocks noGrp="1"/>
          </p:cNvSpPr>
          <p:nvPr>
            <p:ph type="sldNum" sz="quarter" idx="12"/>
          </p:nvPr>
        </p:nvSpPr>
        <p:spPr/>
        <p:txBody>
          <a:bodyPr/>
          <a:lstStyle/>
          <a:p>
            <a:fld id="{1BDA69D0-7E4C-8048-BF77-FEAC22A9A133}" type="slidenum">
              <a:rPr lang="en-US" smtClean="0"/>
              <a:t>4</a:t>
            </a:fld>
            <a:endParaRPr lang="en-US"/>
          </a:p>
        </p:txBody>
      </p:sp>
    </p:spTree>
    <p:extLst>
      <p:ext uri="{BB962C8B-B14F-4D97-AF65-F5344CB8AC3E}">
        <p14:creationId xmlns:p14="http://schemas.microsoft.com/office/powerpoint/2010/main" val="68667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68141-D847-A041-85CB-0EBED23F480A}"/>
              </a:ext>
            </a:extLst>
          </p:cNvPr>
          <p:cNvSpPr txBox="1"/>
          <p:nvPr/>
        </p:nvSpPr>
        <p:spPr>
          <a:xfrm>
            <a:off x="327342" y="428626"/>
            <a:ext cx="11245533" cy="1600438"/>
          </a:xfrm>
          <a:prstGeom prst="rect">
            <a:avLst/>
          </a:prstGeom>
          <a:noFill/>
        </p:spPr>
        <p:txBody>
          <a:bodyPr wrap="square" rtlCol="0">
            <a:spAutoFit/>
          </a:bodyPr>
          <a:lstStyle/>
          <a:p>
            <a:r>
              <a:rPr lang="en-US" sz="4000" dirty="0"/>
              <a:t>The largest </a:t>
            </a:r>
            <a:r>
              <a:rPr lang="en-US" sz="4000" b="1" dirty="0"/>
              <a:t>land</a:t>
            </a:r>
            <a:r>
              <a:rPr lang="en-US" sz="4000" dirty="0"/>
              <a:t> (white) areas on the </a:t>
            </a:r>
            <a:r>
              <a:rPr lang="en-US" sz="4000" b="1" dirty="0"/>
              <a:t>map</a:t>
            </a:r>
            <a:r>
              <a:rPr lang="en-US" sz="4000" dirty="0"/>
              <a:t> are known as _________________.</a:t>
            </a:r>
          </a:p>
          <a:p>
            <a:endParaRPr lang="en-US" dirty="0"/>
          </a:p>
        </p:txBody>
      </p:sp>
      <p:pic>
        <p:nvPicPr>
          <p:cNvPr id="4" name="Picture 3">
            <a:extLst>
              <a:ext uri="{FF2B5EF4-FFF2-40B4-BE49-F238E27FC236}">
                <a16:creationId xmlns:a16="http://schemas.microsoft.com/office/drawing/2014/main" id="{BFFC6116-1896-C443-9D46-35674F0029AB}"/>
              </a:ext>
            </a:extLst>
          </p:cNvPr>
          <p:cNvPicPr>
            <a:picLocks noChangeAspect="1"/>
          </p:cNvPicPr>
          <p:nvPr/>
        </p:nvPicPr>
        <p:blipFill>
          <a:blip r:embed="rId2"/>
          <a:stretch>
            <a:fillRect/>
          </a:stretch>
        </p:blipFill>
        <p:spPr>
          <a:xfrm>
            <a:off x="3006185" y="1879676"/>
            <a:ext cx="5887845" cy="4549698"/>
          </a:xfrm>
          <a:prstGeom prst="rect">
            <a:avLst/>
          </a:prstGeom>
        </p:spPr>
      </p:pic>
      <p:sp>
        <p:nvSpPr>
          <p:cNvPr id="5" name="TextBox 4">
            <a:extLst>
              <a:ext uri="{FF2B5EF4-FFF2-40B4-BE49-F238E27FC236}">
                <a16:creationId xmlns:a16="http://schemas.microsoft.com/office/drawing/2014/main" id="{01A2B3FE-BD1B-FA4A-8269-AFE34F8B9CD1}"/>
              </a:ext>
            </a:extLst>
          </p:cNvPr>
          <p:cNvSpPr txBox="1"/>
          <p:nvPr/>
        </p:nvSpPr>
        <p:spPr>
          <a:xfrm>
            <a:off x="3006185" y="1879218"/>
            <a:ext cx="2297152" cy="369332"/>
          </a:xfrm>
          <a:prstGeom prst="rect">
            <a:avLst/>
          </a:prstGeom>
          <a:solidFill>
            <a:schemeClr val="bg1"/>
          </a:solidFill>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4086062C-A01F-C140-A2D2-57F37B34E296}"/>
              </a:ext>
            </a:extLst>
          </p:cNvPr>
          <p:cNvSpPr>
            <a:spLocks noGrp="1"/>
          </p:cNvSpPr>
          <p:nvPr>
            <p:ph type="sldNum" sz="quarter" idx="12"/>
          </p:nvPr>
        </p:nvSpPr>
        <p:spPr/>
        <p:txBody>
          <a:bodyPr/>
          <a:lstStyle/>
          <a:p>
            <a:fld id="{1BDA69D0-7E4C-8048-BF77-FEAC22A9A133}" type="slidenum">
              <a:rPr lang="en-US" smtClean="0"/>
              <a:t>5</a:t>
            </a:fld>
            <a:endParaRPr lang="en-US"/>
          </a:p>
        </p:txBody>
      </p:sp>
    </p:spTree>
    <p:extLst>
      <p:ext uri="{BB962C8B-B14F-4D97-AF65-F5344CB8AC3E}">
        <p14:creationId xmlns:p14="http://schemas.microsoft.com/office/powerpoint/2010/main" val="284045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7C5C45-91D2-EC43-9BBE-87FB75D96453}"/>
              </a:ext>
            </a:extLst>
          </p:cNvPr>
          <p:cNvSpPr txBox="1"/>
          <p:nvPr/>
        </p:nvSpPr>
        <p:spPr>
          <a:xfrm>
            <a:off x="1657350" y="2657475"/>
            <a:ext cx="184731" cy="369332"/>
          </a:xfrm>
          <a:prstGeom prst="rect">
            <a:avLst/>
          </a:prstGeom>
          <a:noFill/>
        </p:spPr>
        <p:txBody>
          <a:bodyPr wrap="none" rtlCol="0">
            <a:spAutoFit/>
          </a:bodyPr>
          <a:lstStyle/>
          <a:p>
            <a:endParaRPr lang="en-US" dirty="0"/>
          </a:p>
        </p:txBody>
      </p:sp>
      <p:pic>
        <p:nvPicPr>
          <p:cNvPr id="13" name="Picture 12">
            <a:extLst>
              <a:ext uri="{FF2B5EF4-FFF2-40B4-BE49-F238E27FC236}">
                <a16:creationId xmlns:a16="http://schemas.microsoft.com/office/drawing/2014/main" id="{8CD9D7CA-FFE2-7147-A594-8989A29E9086}"/>
              </a:ext>
            </a:extLst>
          </p:cNvPr>
          <p:cNvPicPr>
            <a:picLocks noChangeAspect="1"/>
          </p:cNvPicPr>
          <p:nvPr/>
        </p:nvPicPr>
        <p:blipFill>
          <a:blip r:embed="rId2"/>
          <a:stretch>
            <a:fillRect/>
          </a:stretch>
        </p:blipFill>
        <p:spPr>
          <a:xfrm>
            <a:off x="1658470" y="-1"/>
            <a:ext cx="8579223" cy="6629400"/>
          </a:xfrm>
          <a:prstGeom prst="rect">
            <a:avLst/>
          </a:prstGeom>
        </p:spPr>
      </p:pic>
      <p:pic>
        <p:nvPicPr>
          <p:cNvPr id="16" name="Picture 15">
            <a:extLst>
              <a:ext uri="{FF2B5EF4-FFF2-40B4-BE49-F238E27FC236}">
                <a16:creationId xmlns:a16="http://schemas.microsoft.com/office/drawing/2014/main" id="{96D1D41B-CD2E-8C47-AF23-FED75EEA9B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8513" y="3864064"/>
            <a:ext cx="1312732" cy="1312732"/>
          </a:xfrm>
          <a:prstGeom prst="rect">
            <a:avLst/>
          </a:prstGeom>
          <a:ln>
            <a:solidFill>
              <a:schemeClr val="tx1"/>
            </a:solidFill>
          </a:ln>
        </p:spPr>
      </p:pic>
      <p:sp>
        <p:nvSpPr>
          <p:cNvPr id="17" name="TextBox 16">
            <a:extLst>
              <a:ext uri="{FF2B5EF4-FFF2-40B4-BE49-F238E27FC236}">
                <a16:creationId xmlns:a16="http://schemas.microsoft.com/office/drawing/2014/main" id="{0EFFC618-E081-5142-85A6-8F55D02EB604}"/>
              </a:ext>
            </a:extLst>
          </p:cNvPr>
          <p:cNvSpPr txBox="1"/>
          <p:nvPr/>
        </p:nvSpPr>
        <p:spPr>
          <a:xfrm flipH="1">
            <a:off x="973122" y="5176796"/>
            <a:ext cx="3327029" cy="369332"/>
          </a:xfrm>
          <a:prstGeom prst="rect">
            <a:avLst/>
          </a:prstGeom>
          <a:noFill/>
        </p:spPr>
        <p:txBody>
          <a:bodyPr wrap="square" rtlCol="0">
            <a:spAutoFit/>
          </a:bodyPr>
          <a:lstStyle/>
          <a:p>
            <a:r>
              <a:rPr lang="en-US" dirty="0"/>
              <a:t>North East South West</a:t>
            </a:r>
          </a:p>
        </p:txBody>
      </p:sp>
      <p:sp>
        <p:nvSpPr>
          <p:cNvPr id="18" name="TextBox 17">
            <a:extLst>
              <a:ext uri="{FF2B5EF4-FFF2-40B4-BE49-F238E27FC236}">
                <a16:creationId xmlns:a16="http://schemas.microsoft.com/office/drawing/2014/main" id="{0FFA6D40-ECC8-F746-87C6-83E69B7F9744}"/>
              </a:ext>
            </a:extLst>
          </p:cNvPr>
          <p:cNvSpPr txBox="1"/>
          <p:nvPr/>
        </p:nvSpPr>
        <p:spPr>
          <a:xfrm>
            <a:off x="5708821" y="5546128"/>
            <a:ext cx="1260390" cy="369332"/>
          </a:xfrm>
          <a:prstGeom prst="rect">
            <a:avLst/>
          </a:prstGeom>
          <a:noFill/>
        </p:spPr>
        <p:txBody>
          <a:bodyPr wrap="square" rtlCol="0">
            <a:spAutoFit/>
          </a:bodyPr>
          <a:lstStyle/>
          <a:p>
            <a:r>
              <a:rPr lang="en-US" dirty="0"/>
              <a:t>Scale</a:t>
            </a:r>
          </a:p>
        </p:txBody>
      </p:sp>
      <p:sp>
        <p:nvSpPr>
          <p:cNvPr id="19" name="Slide Number Placeholder 18">
            <a:extLst>
              <a:ext uri="{FF2B5EF4-FFF2-40B4-BE49-F238E27FC236}">
                <a16:creationId xmlns:a16="http://schemas.microsoft.com/office/drawing/2014/main" id="{3DC61CE2-FDEF-A142-BFF5-020BFF6B3AE9}"/>
              </a:ext>
            </a:extLst>
          </p:cNvPr>
          <p:cNvSpPr>
            <a:spLocks noGrp="1"/>
          </p:cNvSpPr>
          <p:nvPr>
            <p:ph type="sldNum" sz="quarter" idx="12"/>
          </p:nvPr>
        </p:nvSpPr>
        <p:spPr/>
        <p:txBody>
          <a:bodyPr/>
          <a:lstStyle/>
          <a:p>
            <a:fld id="{1BDA69D0-7E4C-8048-BF77-FEAC22A9A133}" type="slidenum">
              <a:rPr lang="en-US" smtClean="0"/>
              <a:t>6</a:t>
            </a:fld>
            <a:endParaRPr lang="en-US"/>
          </a:p>
        </p:txBody>
      </p:sp>
    </p:spTree>
    <p:extLst>
      <p:ext uri="{BB962C8B-B14F-4D97-AF65-F5344CB8AC3E}">
        <p14:creationId xmlns:p14="http://schemas.microsoft.com/office/powerpoint/2010/main" val="304029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D3958-B76D-DE46-A925-EC9DCC46C41E}"/>
              </a:ext>
            </a:extLst>
          </p:cNvPr>
          <p:cNvSpPr txBox="1"/>
          <p:nvPr/>
        </p:nvSpPr>
        <p:spPr>
          <a:xfrm>
            <a:off x="3108513" y="1952367"/>
            <a:ext cx="5393529" cy="1046440"/>
          </a:xfrm>
          <a:prstGeom prst="rect">
            <a:avLst/>
          </a:prstGeom>
          <a:noFill/>
        </p:spPr>
        <p:txBody>
          <a:bodyPr wrap="none" rtlCol="0">
            <a:spAutoFit/>
          </a:bodyPr>
          <a:lstStyle/>
          <a:p>
            <a:pPr algn="ctr"/>
            <a:r>
              <a:rPr lang="en-US" sz="4400" dirty="0"/>
              <a:t>Why Do People Move?</a:t>
            </a:r>
          </a:p>
          <a:p>
            <a:endParaRPr lang="en-US" dirty="0"/>
          </a:p>
        </p:txBody>
      </p:sp>
      <p:sp>
        <p:nvSpPr>
          <p:cNvPr id="3" name="Slide Number Placeholder 2">
            <a:extLst>
              <a:ext uri="{FF2B5EF4-FFF2-40B4-BE49-F238E27FC236}">
                <a16:creationId xmlns:a16="http://schemas.microsoft.com/office/drawing/2014/main" id="{916AA9C9-5E9F-AD40-A2B5-A35F78600EFA}"/>
              </a:ext>
            </a:extLst>
          </p:cNvPr>
          <p:cNvSpPr>
            <a:spLocks noGrp="1"/>
          </p:cNvSpPr>
          <p:nvPr>
            <p:ph type="sldNum" sz="quarter" idx="12"/>
          </p:nvPr>
        </p:nvSpPr>
        <p:spPr/>
        <p:txBody>
          <a:bodyPr/>
          <a:lstStyle/>
          <a:p>
            <a:fld id="{1BDA69D0-7E4C-8048-BF77-FEAC22A9A133}" type="slidenum">
              <a:rPr lang="en-US" smtClean="0"/>
              <a:t>7</a:t>
            </a:fld>
            <a:endParaRPr lang="en-US"/>
          </a:p>
        </p:txBody>
      </p:sp>
    </p:spTree>
    <p:extLst>
      <p:ext uri="{BB962C8B-B14F-4D97-AF65-F5344CB8AC3E}">
        <p14:creationId xmlns:p14="http://schemas.microsoft.com/office/powerpoint/2010/main" val="324382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65660-CF1B-384E-8463-86A4C957436C}"/>
              </a:ext>
            </a:extLst>
          </p:cNvPr>
          <p:cNvSpPr txBox="1"/>
          <p:nvPr/>
        </p:nvSpPr>
        <p:spPr>
          <a:xfrm>
            <a:off x="785814" y="941904"/>
            <a:ext cx="10244136" cy="707886"/>
          </a:xfrm>
          <a:prstGeom prst="rect">
            <a:avLst/>
          </a:prstGeom>
          <a:noFill/>
        </p:spPr>
        <p:txBody>
          <a:bodyPr wrap="square" rtlCol="0">
            <a:spAutoFit/>
          </a:bodyPr>
          <a:lstStyle/>
          <a:p>
            <a:r>
              <a:rPr lang="en-US" sz="4000" dirty="0"/>
              <a:t>Approximate Timeline of Early Human Migration</a:t>
            </a:r>
          </a:p>
        </p:txBody>
      </p:sp>
      <p:pic>
        <p:nvPicPr>
          <p:cNvPr id="4" name="Picture 3">
            <a:extLst>
              <a:ext uri="{FF2B5EF4-FFF2-40B4-BE49-F238E27FC236}">
                <a16:creationId xmlns:a16="http://schemas.microsoft.com/office/drawing/2014/main" id="{8822D590-4732-D444-BD48-2E33CEAAD370}"/>
              </a:ext>
            </a:extLst>
          </p:cNvPr>
          <p:cNvPicPr>
            <a:picLocks noChangeAspect="1"/>
          </p:cNvPicPr>
          <p:nvPr/>
        </p:nvPicPr>
        <p:blipFill>
          <a:blip r:embed="rId2"/>
          <a:stretch>
            <a:fillRect/>
          </a:stretch>
        </p:blipFill>
        <p:spPr>
          <a:xfrm>
            <a:off x="1973932" y="1742123"/>
            <a:ext cx="7508698" cy="4430132"/>
          </a:xfrm>
          <a:prstGeom prst="rect">
            <a:avLst/>
          </a:prstGeom>
        </p:spPr>
      </p:pic>
      <p:sp>
        <p:nvSpPr>
          <p:cNvPr id="5" name="TextBox 4">
            <a:extLst>
              <a:ext uri="{FF2B5EF4-FFF2-40B4-BE49-F238E27FC236}">
                <a16:creationId xmlns:a16="http://schemas.microsoft.com/office/drawing/2014/main" id="{A2EACCB1-C1CE-4440-9F26-472CC489EB08}"/>
              </a:ext>
            </a:extLst>
          </p:cNvPr>
          <p:cNvSpPr txBox="1"/>
          <p:nvPr/>
        </p:nvSpPr>
        <p:spPr>
          <a:xfrm>
            <a:off x="3693909" y="6172255"/>
            <a:ext cx="4068743" cy="246221"/>
          </a:xfrm>
          <a:prstGeom prst="rect">
            <a:avLst/>
          </a:prstGeom>
          <a:noFill/>
        </p:spPr>
        <p:txBody>
          <a:bodyPr wrap="none" rtlCol="0">
            <a:spAutoFit/>
          </a:bodyPr>
          <a:lstStyle/>
          <a:p>
            <a:r>
              <a:rPr lang="en-US" sz="1000" dirty="0"/>
              <a:t>https://</a:t>
            </a:r>
            <a:r>
              <a:rPr lang="en-US" sz="1000" dirty="0" err="1"/>
              <a:t>commons.wikimedia.org</a:t>
            </a:r>
            <a:r>
              <a:rPr lang="en-US" sz="1000" dirty="0"/>
              <a:t>/wiki/</a:t>
            </a:r>
            <a:r>
              <a:rPr lang="en-US" sz="1000" dirty="0" err="1"/>
              <a:t>File:Expansion_d_homo_sapiens.svg</a:t>
            </a:r>
            <a:endParaRPr lang="en-US" sz="1000" dirty="0"/>
          </a:p>
        </p:txBody>
      </p:sp>
      <p:sp>
        <p:nvSpPr>
          <p:cNvPr id="6" name="TextBox 5">
            <a:extLst>
              <a:ext uri="{FF2B5EF4-FFF2-40B4-BE49-F238E27FC236}">
                <a16:creationId xmlns:a16="http://schemas.microsoft.com/office/drawing/2014/main" id="{B82B196B-1BCD-1245-8B46-EF92AAF9F2D7}"/>
              </a:ext>
            </a:extLst>
          </p:cNvPr>
          <p:cNvSpPr txBox="1"/>
          <p:nvPr/>
        </p:nvSpPr>
        <p:spPr>
          <a:xfrm>
            <a:off x="1162050" y="387906"/>
            <a:ext cx="3062185" cy="461665"/>
          </a:xfrm>
          <a:prstGeom prst="rect">
            <a:avLst/>
          </a:prstGeom>
          <a:noFill/>
        </p:spPr>
        <p:txBody>
          <a:bodyPr wrap="none" rtlCol="0">
            <a:spAutoFit/>
          </a:bodyPr>
          <a:lstStyle/>
          <a:p>
            <a:r>
              <a:rPr lang="en-US" sz="2400" dirty="0"/>
              <a:t>Early Human Migration</a:t>
            </a:r>
          </a:p>
        </p:txBody>
      </p:sp>
      <p:sp>
        <p:nvSpPr>
          <p:cNvPr id="7" name="TextBox 6">
            <a:extLst>
              <a:ext uri="{FF2B5EF4-FFF2-40B4-BE49-F238E27FC236}">
                <a16:creationId xmlns:a16="http://schemas.microsoft.com/office/drawing/2014/main" id="{39ED1F21-CD64-8C4E-B3C3-B2A3614D38C9}"/>
              </a:ext>
            </a:extLst>
          </p:cNvPr>
          <p:cNvSpPr txBox="1"/>
          <p:nvPr/>
        </p:nvSpPr>
        <p:spPr>
          <a:xfrm>
            <a:off x="10453816" y="2372497"/>
            <a:ext cx="890628" cy="2308324"/>
          </a:xfrm>
          <a:prstGeom prst="rect">
            <a:avLst/>
          </a:prstGeom>
          <a:noFill/>
        </p:spPr>
        <p:txBody>
          <a:bodyPr wrap="none" rtlCol="0">
            <a:spAutoFit/>
          </a:bodyPr>
          <a:lstStyle/>
          <a:p>
            <a:r>
              <a:rPr lang="en-US" dirty="0"/>
              <a:t>Oldest</a:t>
            </a:r>
          </a:p>
          <a:p>
            <a:endParaRPr lang="en-US" dirty="0"/>
          </a:p>
          <a:p>
            <a:endParaRPr lang="en-US" dirty="0"/>
          </a:p>
          <a:p>
            <a:endParaRPr lang="en-US" dirty="0"/>
          </a:p>
          <a:p>
            <a:endParaRPr lang="en-US" dirty="0"/>
          </a:p>
          <a:p>
            <a:endParaRPr lang="en-US" dirty="0"/>
          </a:p>
          <a:p>
            <a:r>
              <a:rPr lang="en-US" dirty="0"/>
              <a:t> </a:t>
            </a:r>
          </a:p>
          <a:p>
            <a:r>
              <a:rPr lang="en-US" dirty="0"/>
              <a:t>Newest</a:t>
            </a:r>
          </a:p>
        </p:txBody>
      </p:sp>
      <p:sp>
        <p:nvSpPr>
          <p:cNvPr id="8" name="Slide Number Placeholder 7">
            <a:extLst>
              <a:ext uri="{FF2B5EF4-FFF2-40B4-BE49-F238E27FC236}">
                <a16:creationId xmlns:a16="http://schemas.microsoft.com/office/drawing/2014/main" id="{72A7CD26-40CE-5143-B5D7-A612AE450517}"/>
              </a:ext>
            </a:extLst>
          </p:cNvPr>
          <p:cNvSpPr>
            <a:spLocks noGrp="1"/>
          </p:cNvSpPr>
          <p:nvPr>
            <p:ph type="sldNum" sz="quarter" idx="12"/>
          </p:nvPr>
        </p:nvSpPr>
        <p:spPr/>
        <p:txBody>
          <a:bodyPr/>
          <a:lstStyle/>
          <a:p>
            <a:fld id="{1BDA69D0-7E4C-8048-BF77-FEAC22A9A133}" type="slidenum">
              <a:rPr lang="en-US" smtClean="0"/>
              <a:t>8</a:t>
            </a:fld>
            <a:endParaRPr lang="en-US"/>
          </a:p>
        </p:txBody>
      </p:sp>
    </p:spTree>
    <p:extLst>
      <p:ext uri="{BB962C8B-B14F-4D97-AF65-F5344CB8AC3E}">
        <p14:creationId xmlns:p14="http://schemas.microsoft.com/office/powerpoint/2010/main" val="106267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78B41A-A48C-6447-9556-3A2948D74A1C}"/>
              </a:ext>
            </a:extLst>
          </p:cNvPr>
          <p:cNvSpPr txBox="1"/>
          <p:nvPr/>
        </p:nvSpPr>
        <p:spPr>
          <a:xfrm>
            <a:off x="335760" y="342419"/>
            <a:ext cx="11225975" cy="646331"/>
          </a:xfrm>
          <a:prstGeom prst="rect">
            <a:avLst/>
          </a:prstGeom>
          <a:noFill/>
        </p:spPr>
        <p:txBody>
          <a:bodyPr wrap="square" rtlCol="0">
            <a:spAutoFit/>
          </a:bodyPr>
          <a:lstStyle/>
          <a:p>
            <a:r>
              <a:rPr lang="en-US" sz="3600" dirty="0"/>
              <a:t>World Map from 1491 (Cartographer: </a:t>
            </a:r>
            <a:r>
              <a:rPr lang="en-US" sz="3600" dirty="0" err="1"/>
              <a:t>Henricus</a:t>
            </a:r>
            <a:r>
              <a:rPr lang="en-US" sz="3600" dirty="0"/>
              <a:t> Martellus)</a:t>
            </a:r>
          </a:p>
        </p:txBody>
      </p:sp>
      <p:sp>
        <p:nvSpPr>
          <p:cNvPr id="5" name="Slide Number Placeholder 4">
            <a:extLst>
              <a:ext uri="{FF2B5EF4-FFF2-40B4-BE49-F238E27FC236}">
                <a16:creationId xmlns:a16="http://schemas.microsoft.com/office/drawing/2014/main" id="{640A36C6-E1B2-254A-BE50-6529B3D3B4D4}"/>
              </a:ext>
            </a:extLst>
          </p:cNvPr>
          <p:cNvSpPr>
            <a:spLocks noGrp="1"/>
          </p:cNvSpPr>
          <p:nvPr>
            <p:ph type="sldNum" sz="quarter" idx="12"/>
          </p:nvPr>
        </p:nvSpPr>
        <p:spPr/>
        <p:txBody>
          <a:bodyPr/>
          <a:lstStyle/>
          <a:p>
            <a:fld id="{1BDA69D0-7E4C-8048-BF77-FEAC22A9A133}" type="slidenum">
              <a:rPr lang="en-US" smtClean="0"/>
              <a:t>9</a:t>
            </a:fld>
            <a:endParaRPr lang="en-US"/>
          </a:p>
        </p:txBody>
      </p:sp>
      <p:pic>
        <p:nvPicPr>
          <p:cNvPr id="6" name="Picture 5">
            <a:extLst>
              <a:ext uri="{FF2B5EF4-FFF2-40B4-BE49-F238E27FC236}">
                <a16:creationId xmlns:a16="http://schemas.microsoft.com/office/drawing/2014/main" id="{1D6A3652-941A-1844-9BCE-D1AE7031DF68}"/>
              </a:ext>
            </a:extLst>
          </p:cNvPr>
          <p:cNvPicPr>
            <a:picLocks noChangeAspect="1"/>
          </p:cNvPicPr>
          <p:nvPr/>
        </p:nvPicPr>
        <p:blipFill>
          <a:blip r:embed="rId2"/>
          <a:stretch>
            <a:fillRect/>
          </a:stretch>
        </p:blipFill>
        <p:spPr>
          <a:xfrm>
            <a:off x="1008756" y="1091685"/>
            <a:ext cx="9220922" cy="5321472"/>
          </a:xfrm>
          <a:prstGeom prst="rect">
            <a:avLst/>
          </a:prstGeom>
        </p:spPr>
      </p:pic>
      <p:sp>
        <p:nvSpPr>
          <p:cNvPr id="7" name="TextBox 6">
            <a:extLst>
              <a:ext uri="{FF2B5EF4-FFF2-40B4-BE49-F238E27FC236}">
                <a16:creationId xmlns:a16="http://schemas.microsoft.com/office/drawing/2014/main" id="{330B151E-3FC4-FF42-814B-30814FF8B86A}"/>
              </a:ext>
            </a:extLst>
          </p:cNvPr>
          <p:cNvSpPr txBox="1"/>
          <p:nvPr/>
        </p:nvSpPr>
        <p:spPr>
          <a:xfrm>
            <a:off x="2058787" y="6444382"/>
            <a:ext cx="7120860" cy="246221"/>
          </a:xfrm>
          <a:prstGeom prst="rect">
            <a:avLst/>
          </a:prstGeom>
          <a:noFill/>
        </p:spPr>
        <p:txBody>
          <a:bodyPr wrap="none" rtlCol="0">
            <a:spAutoFit/>
          </a:bodyPr>
          <a:lstStyle/>
          <a:p>
            <a:r>
              <a:rPr lang="en-US" sz="1000" dirty="0"/>
              <a:t>Retrieved 7-13-2019 from https://</a:t>
            </a:r>
            <a:r>
              <a:rPr lang="en-US" sz="1000" dirty="0" err="1"/>
              <a:t>news.yale.edu</a:t>
            </a:r>
            <a:r>
              <a:rPr lang="en-US" sz="1000" dirty="0"/>
              <a:t>/2015/06/11/hidden-secrets-yale-s-1491-world-map-revealed-multispectral-imaging</a:t>
            </a:r>
          </a:p>
        </p:txBody>
      </p:sp>
    </p:spTree>
    <p:extLst>
      <p:ext uri="{BB962C8B-B14F-4D97-AF65-F5344CB8AC3E}">
        <p14:creationId xmlns:p14="http://schemas.microsoft.com/office/powerpoint/2010/main" val="2475884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568</Words>
  <Application>Microsoft Macintosh PowerPoint</Application>
  <PresentationFormat>Widescreen</PresentationFormat>
  <Paragraphs>133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Helvetica</vt:lpstr>
      <vt:lpstr>Helvetica Light</vt:lpstr>
      <vt:lpstr>Office Theme</vt:lpstr>
      <vt:lpstr>Finding the Americas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 Ekiss</dc:creator>
  <cp:lastModifiedBy>Gale Ekiss</cp:lastModifiedBy>
  <cp:revision>28</cp:revision>
  <dcterms:created xsi:type="dcterms:W3CDTF">2019-08-22T00:06:01Z</dcterms:created>
  <dcterms:modified xsi:type="dcterms:W3CDTF">2019-09-09T20:42:54Z</dcterms:modified>
</cp:coreProperties>
</file>