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7" r:id="rId2"/>
    <p:sldId id="269" r:id="rId3"/>
    <p:sldId id="276" r:id="rId4"/>
    <p:sldId id="277" r:id="rId5"/>
    <p:sldId id="278" r:id="rId6"/>
    <p:sldId id="279" r:id="rId7"/>
    <p:sldId id="274" r:id="rId8"/>
    <p:sldId id="275" r:id="rId9"/>
    <p:sldId id="283" r:id="rId10"/>
    <p:sldId id="258" r:id="rId11"/>
    <p:sldId id="284" r:id="rId12"/>
    <p:sldId id="286" r:id="rId13"/>
    <p:sldId id="287" r:id="rId14"/>
    <p:sldId id="288" r:id="rId15"/>
    <p:sldId id="290" r:id="rId16"/>
    <p:sldId id="289" r:id="rId17"/>
    <p:sldId id="282" r:id="rId18"/>
    <p:sldId id="291" r:id="rId19"/>
    <p:sldId id="293" r:id="rId20"/>
    <p:sldId id="294" r:id="rId21"/>
    <p:sldId id="295" r:id="rId22"/>
    <p:sldId id="296" r:id="rId23"/>
    <p:sldId id="297" r:id="rId24"/>
    <p:sldId id="298" r:id="rId25"/>
    <p:sldId id="299" r:id="rId26"/>
    <p:sldId id="300" r:id="rId27"/>
    <p:sldId id="264" r:id="rId28"/>
    <p:sldId id="301" r:id="rId29"/>
    <p:sldId id="281" r:id="rId30"/>
    <p:sldId id="306" r:id="rId31"/>
    <p:sldId id="304" r:id="rId32"/>
    <p:sldId id="307" r:id="rId33"/>
    <p:sldId id="308" r:id="rId34"/>
    <p:sldId id="310" r:id="rId35"/>
    <p:sldId id="311" r:id="rId36"/>
    <p:sldId id="312" r:id="rId37"/>
    <p:sldId id="313" r:id="rId38"/>
    <p:sldId id="285" r:id="rId39"/>
    <p:sldId id="315" r:id="rId40"/>
    <p:sldId id="316" r:id="rId41"/>
    <p:sldId id="317" r:id="rId4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96" autoAdjust="0"/>
    <p:restoredTop sz="92543" autoAdjust="0"/>
  </p:normalViewPr>
  <p:slideViewPr>
    <p:cSldViewPr>
      <p:cViewPr varScale="1">
        <p:scale>
          <a:sx n="116" d="100"/>
          <a:sy n="116" d="100"/>
        </p:scale>
        <p:origin x="912" y="19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p:cViewPr varScale="1">
        <p:scale>
          <a:sx n="84" d="100"/>
          <a:sy n="84" d="100"/>
        </p:scale>
        <p:origin x="100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7/14/17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7/14/17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a:t>
            </a:fld>
            <a:endParaRPr lang="en-US"/>
          </a:p>
        </p:txBody>
      </p:sp>
    </p:spTree>
    <p:extLst>
      <p:ext uri="{BB962C8B-B14F-4D97-AF65-F5344CB8AC3E}">
        <p14:creationId xmlns:p14="http://schemas.microsoft.com/office/powerpoint/2010/main" val="124502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12</a:t>
            </a:fld>
            <a:endParaRPr lang="en-US"/>
          </a:p>
        </p:txBody>
      </p:sp>
    </p:spTree>
    <p:extLst>
      <p:ext uri="{BB962C8B-B14F-4D97-AF65-F5344CB8AC3E}">
        <p14:creationId xmlns:p14="http://schemas.microsoft.com/office/powerpoint/2010/main" val="4176839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14</a:t>
            </a:fld>
            <a:endParaRPr lang="en-US"/>
          </a:p>
        </p:txBody>
      </p:sp>
    </p:spTree>
    <p:extLst>
      <p:ext uri="{BB962C8B-B14F-4D97-AF65-F5344CB8AC3E}">
        <p14:creationId xmlns:p14="http://schemas.microsoft.com/office/powerpoint/2010/main" val="2859524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15</a:t>
            </a:fld>
            <a:endParaRPr lang="en-US"/>
          </a:p>
        </p:txBody>
      </p:sp>
    </p:spTree>
    <p:extLst>
      <p:ext uri="{BB962C8B-B14F-4D97-AF65-F5344CB8AC3E}">
        <p14:creationId xmlns:p14="http://schemas.microsoft.com/office/powerpoint/2010/main" val="539515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17</a:t>
            </a:fld>
            <a:endParaRPr lang="en-US"/>
          </a:p>
        </p:txBody>
      </p:sp>
    </p:spTree>
    <p:extLst>
      <p:ext uri="{BB962C8B-B14F-4D97-AF65-F5344CB8AC3E}">
        <p14:creationId xmlns:p14="http://schemas.microsoft.com/office/powerpoint/2010/main" val="3320874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18</a:t>
            </a:fld>
            <a:endParaRPr lang="en-US"/>
          </a:p>
        </p:txBody>
      </p:sp>
    </p:spTree>
    <p:extLst>
      <p:ext uri="{BB962C8B-B14F-4D97-AF65-F5344CB8AC3E}">
        <p14:creationId xmlns:p14="http://schemas.microsoft.com/office/powerpoint/2010/main" val="3693473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19</a:t>
            </a:fld>
            <a:endParaRPr lang="en-US"/>
          </a:p>
        </p:txBody>
      </p:sp>
    </p:spTree>
    <p:extLst>
      <p:ext uri="{BB962C8B-B14F-4D97-AF65-F5344CB8AC3E}">
        <p14:creationId xmlns:p14="http://schemas.microsoft.com/office/powerpoint/2010/main" val="2523016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20</a:t>
            </a:fld>
            <a:endParaRPr lang="en-US"/>
          </a:p>
        </p:txBody>
      </p:sp>
    </p:spTree>
    <p:extLst>
      <p:ext uri="{BB962C8B-B14F-4D97-AF65-F5344CB8AC3E}">
        <p14:creationId xmlns:p14="http://schemas.microsoft.com/office/powerpoint/2010/main" val="1464235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21</a:t>
            </a:fld>
            <a:endParaRPr lang="en-US"/>
          </a:p>
        </p:txBody>
      </p:sp>
    </p:spTree>
    <p:extLst>
      <p:ext uri="{BB962C8B-B14F-4D97-AF65-F5344CB8AC3E}">
        <p14:creationId xmlns:p14="http://schemas.microsoft.com/office/powerpoint/2010/main" val="1751066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22</a:t>
            </a:fld>
            <a:endParaRPr lang="en-US"/>
          </a:p>
        </p:txBody>
      </p:sp>
    </p:spTree>
    <p:extLst>
      <p:ext uri="{BB962C8B-B14F-4D97-AF65-F5344CB8AC3E}">
        <p14:creationId xmlns:p14="http://schemas.microsoft.com/office/powerpoint/2010/main" val="1576074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23</a:t>
            </a:fld>
            <a:endParaRPr lang="en-US"/>
          </a:p>
        </p:txBody>
      </p:sp>
    </p:spTree>
    <p:extLst>
      <p:ext uri="{BB962C8B-B14F-4D97-AF65-F5344CB8AC3E}">
        <p14:creationId xmlns:p14="http://schemas.microsoft.com/office/powerpoint/2010/main" val="424104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a:t>
            </a:fld>
            <a:endParaRPr lang="en-US"/>
          </a:p>
        </p:txBody>
      </p:sp>
    </p:spTree>
    <p:extLst>
      <p:ext uri="{BB962C8B-B14F-4D97-AF65-F5344CB8AC3E}">
        <p14:creationId xmlns:p14="http://schemas.microsoft.com/office/powerpoint/2010/main" val="278656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24</a:t>
            </a:fld>
            <a:endParaRPr lang="en-US"/>
          </a:p>
        </p:txBody>
      </p:sp>
    </p:spTree>
    <p:extLst>
      <p:ext uri="{BB962C8B-B14F-4D97-AF65-F5344CB8AC3E}">
        <p14:creationId xmlns:p14="http://schemas.microsoft.com/office/powerpoint/2010/main" val="2420830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27</a:t>
            </a:fld>
            <a:endParaRPr lang="en-US"/>
          </a:p>
        </p:txBody>
      </p:sp>
    </p:spTree>
    <p:extLst>
      <p:ext uri="{BB962C8B-B14F-4D97-AF65-F5344CB8AC3E}">
        <p14:creationId xmlns:p14="http://schemas.microsoft.com/office/powerpoint/2010/main" val="1838885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29</a:t>
            </a:fld>
            <a:endParaRPr lang="en-US"/>
          </a:p>
        </p:txBody>
      </p:sp>
    </p:spTree>
    <p:extLst>
      <p:ext uri="{BB962C8B-B14F-4D97-AF65-F5344CB8AC3E}">
        <p14:creationId xmlns:p14="http://schemas.microsoft.com/office/powerpoint/2010/main" val="1993398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30</a:t>
            </a:fld>
            <a:endParaRPr lang="en-US"/>
          </a:p>
        </p:txBody>
      </p:sp>
    </p:spTree>
    <p:extLst>
      <p:ext uri="{BB962C8B-B14F-4D97-AF65-F5344CB8AC3E}">
        <p14:creationId xmlns:p14="http://schemas.microsoft.com/office/powerpoint/2010/main" val="3569551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33</a:t>
            </a:fld>
            <a:endParaRPr lang="en-US"/>
          </a:p>
        </p:txBody>
      </p:sp>
    </p:spTree>
    <p:extLst>
      <p:ext uri="{BB962C8B-B14F-4D97-AF65-F5344CB8AC3E}">
        <p14:creationId xmlns:p14="http://schemas.microsoft.com/office/powerpoint/2010/main" val="1963530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37</a:t>
            </a:fld>
            <a:endParaRPr lang="en-US"/>
          </a:p>
        </p:txBody>
      </p:sp>
    </p:spTree>
    <p:extLst>
      <p:ext uri="{BB962C8B-B14F-4D97-AF65-F5344CB8AC3E}">
        <p14:creationId xmlns:p14="http://schemas.microsoft.com/office/powerpoint/2010/main" val="1225486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38</a:t>
            </a:fld>
            <a:endParaRPr lang="en-US"/>
          </a:p>
        </p:txBody>
      </p:sp>
    </p:spTree>
    <p:extLst>
      <p:ext uri="{BB962C8B-B14F-4D97-AF65-F5344CB8AC3E}">
        <p14:creationId xmlns:p14="http://schemas.microsoft.com/office/powerpoint/2010/main" val="1527754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39</a:t>
            </a:fld>
            <a:endParaRPr lang="en-US"/>
          </a:p>
        </p:txBody>
      </p:sp>
    </p:spTree>
    <p:extLst>
      <p:ext uri="{BB962C8B-B14F-4D97-AF65-F5344CB8AC3E}">
        <p14:creationId xmlns:p14="http://schemas.microsoft.com/office/powerpoint/2010/main" val="4051852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3</a:t>
            </a:fld>
            <a:endParaRPr lang="en-US"/>
          </a:p>
        </p:txBody>
      </p:sp>
    </p:spTree>
    <p:extLst>
      <p:ext uri="{BB962C8B-B14F-4D97-AF65-F5344CB8AC3E}">
        <p14:creationId xmlns:p14="http://schemas.microsoft.com/office/powerpoint/2010/main" val="2635522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4</a:t>
            </a:fld>
            <a:endParaRPr lang="en-US"/>
          </a:p>
        </p:txBody>
      </p:sp>
    </p:spTree>
    <p:extLst>
      <p:ext uri="{BB962C8B-B14F-4D97-AF65-F5344CB8AC3E}">
        <p14:creationId xmlns:p14="http://schemas.microsoft.com/office/powerpoint/2010/main" val="352298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5</a:t>
            </a:fld>
            <a:endParaRPr lang="en-US"/>
          </a:p>
        </p:txBody>
      </p:sp>
    </p:spTree>
    <p:extLst>
      <p:ext uri="{BB962C8B-B14F-4D97-AF65-F5344CB8AC3E}">
        <p14:creationId xmlns:p14="http://schemas.microsoft.com/office/powerpoint/2010/main" val="1822820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6</a:t>
            </a:fld>
            <a:endParaRPr lang="en-US"/>
          </a:p>
        </p:txBody>
      </p:sp>
    </p:spTree>
    <p:extLst>
      <p:ext uri="{BB962C8B-B14F-4D97-AF65-F5344CB8AC3E}">
        <p14:creationId xmlns:p14="http://schemas.microsoft.com/office/powerpoint/2010/main" val="85484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8</a:t>
            </a:fld>
            <a:endParaRPr lang="en-US"/>
          </a:p>
        </p:txBody>
      </p:sp>
    </p:spTree>
    <p:extLst>
      <p:ext uri="{BB962C8B-B14F-4D97-AF65-F5344CB8AC3E}">
        <p14:creationId xmlns:p14="http://schemas.microsoft.com/office/powerpoint/2010/main" val="113060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10</a:t>
            </a:fld>
            <a:endParaRPr lang="en-US"/>
          </a:p>
        </p:txBody>
      </p:sp>
    </p:spTree>
    <p:extLst>
      <p:ext uri="{BB962C8B-B14F-4D97-AF65-F5344CB8AC3E}">
        <p14:creationId xmlns:p14="http://schemas.microsoft.com/office/powerpoint/2010/main" val="2405613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11</a:t>
            </a:fld>
            <a:endParaRPr lang="en-US"/>
          </a:p>
        </p:txBody>
      </p:sp>
    </p:spTree>
    <p:extLst>
      <p:ext uri="{BB962C8B-B14F-4D97-AF65-F5344CB8AC3E}">
        <p14:creationId xmlns:p14="http://schemas.microsoft.com/office/powerpoint/2010/main" val="158266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371600"/>
            <a:ext cx="9144000" cy="3505200"/>
          </a:xfrm>
        </p:spPr>
        <p:txBody>
          <a:bodyPr>
            <a:noAutofit/>
          </a:bodyPr>
          <a:lstStyle>
            <a:lvl1pPr>
              <a:defRPr sz="7200"/>
            </a:lvl1pPr>
          </a:lstStyle>
          <a:p>
            <a:r>
              <a:rPr lang="en-US" smtClean="0"/>
              <a:t>Click to edit Master title style</a:t>
            </a:r>
            <a:endParaRPr/>
          </a:p>
        </p:txBody>
      </p:sp>
      <p:sp>
        <p:nvSpPr>
          <p:cNvPr id="3" name="Subtitle 2"/>
          <p:cNvSpPr>
            <a:spLocks noGrp="1"/>
          </p:cNvSpPr>
          <p:nvPr>
            <p:ph type="subTitle" idx="1"/>
          </p:nvPr>
        </p:nvSpPr>
        <p:spPr>
          <a:xfrm>
            <a:off x="1522413" y="4953000"/>
            <a:ext cx="8229600"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CFC8A833-FE60-5E46-A76C-DFAD6A4A3552}" type="datetime1">
              <a:rPr lang="en-US" smtClean="0"/>
              <a:t>7/14/17</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578C54A1-06CB-1B4B-B0E0-B4F8F19C9FF2}" type="datetime1">
              <a:rPr lang="en-US" smtClean="0"/>
              <a:t>7/14/17</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2" y="533400"/>
            <a:ext cx="1371600" cy="5592764"/>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1" y="533400"/>
            <a:ext cx="8077201" cy="5592764"/>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5FB33826-D0F4-354E-89EC-B838E2CBE40F}" type="datetime1">
              <a:rPr lang="en-US" smtClean="0"/>
              <a:t>7/14/17</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baseline="0"/>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52DDD142-62BB-064E-860F-A3C9FB3504F4}" type="datetime1">
              <a:rPr lang="en-US" smtClean="0"/>
              <a:t>7/14/17</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414" y="2514601"/>
            <a:ext cx="9144000" cy="2819400"/>
          </a:xfrm>
        </p:spPr>
        <p:txBody>
          <a:bodyPr anchor="b">
            <a:noAutofit/>
          </a:bodyPr>
          <a:lstStyle>
            <a:lvl1pPr algn="l">
              <a:defRPr sz="6600" b="0" i="0" cap="none" baseline="0"/>
            </a:lvl1pPr>
          </a:lstStyle>
          <a:p>
            <a:r>
              <a:rPr lang="en-US" smtClean="0"/>
              <a:t>Click to edit Master title style</a:t>
            </a:r>
            <a:endParaRPr dirty="0"/>
          </a:p>
        </p:txBody>
      </p:sp>
      <p:sp>
        <p:nvSpPr>
          <p:cNvPr id="3" name="Text Placeholder 2"/>
          <p:cNvSpPr>
            <a:spLocks noGrp="1"/>
          </p:cNvSpPr>
          <p:nvPr>
            <p:ph type="body" idx="1"/>
          </p:nvPr>
        </p:nvSpPr>
        <p:spPr>
          <a:xfrm>
            <a:off x="1522413" y="990600"/>
            <a:ext cx="8229600"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F495481-3EE1-1048-86CB-48DC61915D87}" type="datetime1">
              <a:rPr lang="en-US" smtClean="0"/>
              <a:t>7/14/17</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1522414" y="1828800"/>
            <a:ext cx="464515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475412" y="1828800"/>
            <a:ext cx="46482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4"/>
          <p:cNvSpPr>
            <a:spLocks noGrp="1"/>
          </p:cNvSpPr>
          <p:nvPr>
            <p:ph type="ftr" sz="quarter" idx="11"/>
          </p:nvPr>
        </p:nvSpPr>
        <p:spPr/>
        <p:txBody>
          <a:bodyPr/>
          <a:lstStyle/>
          <a:p>
            <a:endParaRPr dirty="0"/>
          </a:p>
        </p:txBody>
      </p:sp>
      <p:sp>
        <p:nvSpPr>
          <p:cNvPr id="5" name="Date Placeholder 5"/>
          <p:cNvSpPr>
            <a:spLocks noGrp="1"/>
          </p:cNvSpPr>
          <p:nvPr>
            <p:ph type="dt" sz="half" idx="10"/>
          </p:nvPr>
        </p:nvSpPr>
        <p:spPr/>
        <p:txBody>
          <a:bodyPr/>
          <a:lstStyle/>
          <a:p>
            <a:fld id="{6A8E58DF-289D-5541-84C3-E6804FC9B9DA}" type="datetime1">
              <a:rPr lang="en-US" smtClean="0"/>
              <a:t>7/14/17</a:t>
            </a:fld>
            <a:endParaRPr/>
          </a:p>
        </p:txBody>
      </p:sp>
      <p:sp>
        <p:nvSpPr>
          <p:cNvPr id="7" name="Slide Number Placeholder 6"/>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4"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4"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478462"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78462"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6"/>
          <p:cNvSpPr>
            <a:spLocks noGrp="1"/>
          </p:cNvSpPr>
          <p:nvPr>
            <p:ph type="ftr" sz="quarter" idx="11"/>
          </p:nvPr>
        </p:nvSpPr>
        <p:spPr/>
        <p:txBody>
          <a:bodyPr/>
          <a:lstStyle/>
          <a:p>
            <a:endParaRPr dirty="0"/>
          </a:p>
        </p:txBody>
      </p:sp>
      <p:sp>
        <p:nvSpPr>
          <p:cNvPr id="7" name="Date Placeholder 7"/>
          <p:cNvSpPr>
            <a:spLocks noGrp="1"/>
          </p:cNvSpPr>
          <p:nvPr>
            <p:ph type="dt" sz="half" idx="10"/>
          </p:nvPr>
        </p:nvSpPr>
        <p:spPr/>
        <p:txBody>
          <a:bodyPr/>
          <a:lstStyle/>
          <a:p>
            <a:fld id="{14DFC2EF-6228-FA4F-B6B5-AEE34BE531A0}" type="datetime1">
              <a:rPr lang="en-US" smtClean="0"/>
              <a:t>7/14/17</a:t>
            </a:fld>
            <a:endParaRPr dirty="0"/>
          </a:p>
        </p:txBody>
      </p:sp>
      <p:sp>
        <p:nvSpPr>
          <p:cNvPr id="9" name="Slide Number Placeholder 8"/>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2"/>
          <p:cNvSpPr>
            <a:spLocks noGrp="1"/>
          </p:cNvSpPr>
          <p:nvPr>
            <p:ph type="ftr" sz="quarter" idx="11"/>
          </p:nvPr>
        </p:nvSpPr>
        <p:spPr/>
        <p:txBody>
          <a:bodyPr/>
          <a:lstStyle/>
          <a:p>
            <a:endParaRPr dirty="0"/>
          </a:p>
        </p:txBody>
      </p:sp>
      <p:sp>
        <p:nvSpPr>
          <p:cNvPr id="3" name="Date Placeholder 3"/>
          <p:cNvSpPr>
            <a:spLocks noGrp="1"/>
          </p:cNvSpPr>
          <p:nvPr>
            <p:ph type="dt" sz="half" idx="10"/>
          </p:nvPr>
        </p:nvSpPr>
        <p:spPr/>
        <p:txBody>
          <a:bodyPr/>
          <a:lstStyle/>
          <a:p>
            <a:fld id="{86CFB9C8-B034-FC40-99A2-37CC62E53B89}" type="datetime1">
              <a:rPr lang="en-US" smtClean="0"/>
              <a:t>7/14/17</a:t>
            </a:fld>
            <a:endParaRPr/>
          </a:p>
        </p:txBody>
      </p:sp>
      <p:sp>
        <p:nvSpPr>
          <p:cNvPr id="5" name="Slide Number Placeholder 4"/>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a:p>
        </p:txBody>
      </p:sp>
      <p:sp>
        <p:nvSpPr>
          <p:cNvPr id="2" name="Date Placeholder 2"/>
          <p:cNvSpPr>
            <a:spLocks noGrp="1"/>
          </p:cNvSpPr>
          <p:nvPr>
            <p:ph type="dt" sz="half" idx="10"/>
          </p:nvPr>
        </p:nvSpPr>
        <p:spPr/>
        <p:txBody>
          <a:bodyPr/>
          <a:lstStyle/>
          <a:p>
            <a:fld id="{F7020738-2AF2-9A45-994E-446415F5C221}" type="datetime1">
              <a:rPr lang="en-US" smtClean="0"/>
              <a:t>7/14/17</a:t>
            </a:fld>
            <a:endParaRPr/>
          </a:p>
        </p:txBody>
      </p:sp>
      <p:sp>
        <p:nvSpPr>
          <p:cNvPr id="4" name="Slide Number Placeholder 3"/>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smtClean="0"/>
              <a:t>Click to edit Master title style</a:t>
            </a:r>
            <a:endParaRPr dirty="0"/>
          </a:p>
        </p:txBody>
      </p:sp>
      <p:sp>
        <p:nvSpPr>
          <p:cNvPr id="4" name="Text Placeholder 2"/>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Content Placeholder 3"/>
          <p:cNvSpPr>
            <a:spLocks noGrp="1"/>
          </p:cNvSpPr>
          <p:nvPr>
            <p:ph idx="1"/>
          </p:nvPr>
        </p:nvSpPr>
        <p:spPr>
          <a:xfrm>
            <a:off x="5180012" y="838200"/>
            <a:ext cx="6172201" cy="5181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Footer Placeholder 4"/>
          <p:cNvSpPr>
            <a:spLocks noGrp="1"/>
          </p:cNvSpPr>
          <p:nvPr>
            <p:ph type="ftr" sz="quarter" idx="11"/>
          </p:nvPr>
        </p:nvSpPr>
        <p:spPr/>
        <p:txBody>
          <a:bodyPr/>
          <a:lstStyle/>
          <a:p>
            <a:endParaRPr dirty="0"/>
          </a:p>
        </p:txBody>
      </p:sp>
      <p:sp>
        <p:nvSpPr>
          <p:cNvPr id="8" name="Date Placeholder 5"/>
          <p:cNvSpPr>
            <a:spLocks noGrp="1"/>
          </p:cNvSpPr>
          <p:nvPr>
            <p:ph type="dt" sz="half" idx="10"/>
          </p:nvPr>
        </p:nvSpPr>
        <p:spPr/>
        <p:txBody>
          <a:bodyPr/>
          <a:lstStyle/>
          <a:p>
            <a:fld id="{63B3FBD6-E44C-E14E-BA3C-C3E635E93573}" type="datetime1">
              <a:rPr lang="en-US" smtClean="0"/>
              <a:t>7/14/17</a:t>
            </a:fld>
            <a:endParaRPr dirty="0"/>
          </a:p>
        </p:txBody>
      </p:sp>
      <p:sp>
        <p:nvSpPr>
          <p:cNvPr id="10" name="Slide Number Placeholder 6"/>
          <p:cNvSpPr>
            <a:spLocks noGrp="1"/>
          </p:cNvSpPr>
          <p:nvPr>
            <p:ph type="sldNum" sz="quarter" idx="12"/>
          </p:nvPr>
        </p:nvSpPr>
        <p:spPr/>
        <p:txBody>
          <a:bodyPr/>
          <a:lstStyle/>
          <a:p>
            <a:fld id="{E5137D0E-4A4F-4307-8994-C1891D747D59}" type="slidenum">
              <a:rPr/>
              <a:pPr/>
              <a:t>‹#›</a:t>
            </a:fld>
            <a:endParaRPr dirty="0"/>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smtClean="0"/>
              <a:t>Click to edit Master title style</a:t>
            </a:r>
            <a:endParaRPr/>
          </a:p>
        </p:txBody>
      </p:sp>
      <p:sp>
        <p:nvSpPr>
          <p:cNvPr id="4" name="Text Placeholder 2"/>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3"/>
          <p:cNvSpPr>
            <a:spLocks noGrp="1"/>
          </p:cNvSpPr>
          <p:nvPr>
            <p:ph type="pic" idx="1"/>
          </p:nvPr>
        </p:nvSpPr>
        <p:spPr>
          <a:xfrm>
            <a:off x="5484812" y="836610"/>
            <a:ext cx="5867401"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9" name="Picture 4" descr="An empty placeholder to add an image. Click on the placeholder and select the image that you wish to a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3"/>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4"/>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defRPr>
            </a:lvl1pPr>
          </a:lstStyle>
          <a:p>
            <a:fld id="{F980855B-82F7-D047-AB8E-CBA585874793}" type="datetime1">
              <a:rPr lang="en-US" smtClean="0"/>
              <a:t>7/14/17</a:t>
            </a:fld>
            <a:endParaRPr lang="en-US" dirty="0"/>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defRPr>
            </a:lvl1p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jpeg"/><Relationship Id="rId3"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jpe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s://edpuzzle.com/media/593059bb406c124f703b30af" TargetMode="External"/><Relationship Id="rId5" Type="http://schemas.openxmlformats.org/officeDocument/2006/relationships/image" Target="../media/image30.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png"/><Relationship Id="rId1" Type="http://schemas.openxmlformats.org/officeDocument/2006/relationships/slideLayout" Target="../slideLayouts/slideLayout8.xml"/><Relationship Id="rId2"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6.gif"/></Relationships>
</file>

<file path=ppt/slides/_rels/slide19.xml.rels><?xml version="1.0" encoding="UTF-8" standalone="yes"?>
<Relationships xmlns="http://schemas.openxmlformats.org/package/2006/relationships"><Relationship Id="rId3" Type="http://schemas.openxmlformats.org/officeDocument/2006/relationships/hyperlink" Target="http://www.history.com/topics/world-war-ii/trinity-test" TargetMode="External"/><Relationship Id="rId4" Type="http://schemas.openxmlformats.org/officeDocument/2006/relationships/image" Target="../media/image13.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s://edpuzzle.com/media/5931c1f510a91d6c027223ac" TargetMode="External"/><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png"/><Relationship Id="rId3" Type="http://schemas.openxmlformats.org/officeDocument/2006/relationships/image" Target="../media/image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4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8.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5.png"/><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hyperlink" Target="http://popplet.com/" TargetMode="External"/><Relationship Id="rId4"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hyperlink" Target="http://popplet.com/" TargetMode="External"/><Relationship Id="rId4" Type="http://schemas.openxmlformats.org/officeDocument/2006/relationships/hyperlink" Target="https://www.canva.com/" TargetMode="External"/><Relationship Id="rId5"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8.xml"/><Relationship Id="rId2"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jpeg"/><Relationship Id="rId3" Type="http://schemas.openxmlformats.org/officeDocument/2006/relationships/hyperlink" Target="https://edpuzzle.com/media/59303bb2a563392760ad722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gif"/><Relationship Id="rId3"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412" y="152400"/>
            <a:ext cx="11430000" cy="1371600"/>
          </a:xfrm>
        </p:spPr>
        <p:txBody>
          <a:bodyPr/>
          <a:lstStyle/>
          <a:p>
            <a:pPr algn="ctr"/>
            <a:r>
              <a:rPr lang="en-US" sz="4400" b="1" dirty="0" err="1" smtClean="0">
                <a:latin typeface="Georgia" panose="02040502050405020303" pitchFamily="18" charset="0"/>
              </a:rPr>
              <a:t>Shhh</a:t>
            </a:r>
            <a:r>
              <a:rPr lang="en-US" sz="4400" b="1" dirty="0" smtClean="0">
                <a:latin typeface="Georgia" panose="02040502050405020303" pitchFamily="18" charset="0"/>
              </a:rPr>
              <a:t>! Mum’s the Word:</a:t>
            </a:r>
            <a:br>
              <a:rPr lang="en-US" sz="4400" b="1" dirty="0" smtClean="0">
                <a:latin typeface="Georgia" panose="02040502050405020303" pitchFamily="18" charset="0"/>
              </a:rPr>
            </a:br>
            <a:r>
              <a:rPr lang="en-US" sz="4400" b="1" dirty="0" smtClean="0">
                <a:latin typeface="Georgia" panose="02040502050405020303" pitchFamily="18" charset="0"/>
              </a:rPr>
              <a:t>Secret Cities of the Manhattan Project</a:t>
            </a:r>
            <a:endParaRPr lang="en-US" sz="4400" b="1" dirty="0">
              <a:latin typeface="Georgia" panose="02040502050405020303" pitchFamily="18" charset="0"/>
            </a:endParaRPr>
          </a:p>
        </p:txBody>
      </p:sp>
      <p:sp>
        <p:nvSpPr>
          <p:cNvPr id="3" name="Subtitle 2"/>
          <p:cNvSpPr>
            <a:spLocks noGrp="1"/>
          </p:cNvSpPr>
          <p:nvPr>
            <p:ph type="subTitle" idx="1"/>
          </p:nvPr>
        </p:nvSpPr>
        <p:spPr>
          <a:xfrm>
            <a:off x="379412" y="4876800"/>
            <a:ext cx="11430000" cy="1981200"/>
          </a:xfrm>
        </p:spPr>
        <p:txBody>
          <a:bodyPr>
            <a:normAutofit fontScale="62500" lnSpcReduction="20000"/>
          </a:bodyPr>
          <a:lstStyle/>
          <a:p>
            <a:pPr algn="ctr">
              <a:lnSpc>
                <a:spcPct val="170000"/>
              </a:lnSpc>
            </a:pPr>
            <a:r>
              <a:rPr lang="en-US" sz="4500" b="1" dirty="0">
                <a:solidFill>
                  <a:schemeClr val="tx1">
                    <a:lumMod val="50000"/>
                  </a:schemeClr>
                </a:solidFill>
                <a:latin typeface="Georgia" panose="02040502050405020303" pitchFamily="18" charset="0"/>
              </a:rPr>
              <a:t>Level: High School</a:t>
            </a:r>
          </a:p>
          <a:p>
            <a:pPr algn="ctr"/>
            <a:r>
              <a:rPr lang="en-US" sz="4500" b="1" dirty="0" smtClean="0">
                <a:solidFill>
                  <a:schemeClr val="tx1">
                    <a:lumMod val="50000"/>
                  </a:schemeClr>
                </a:solidFill>
                <a:latin typeface="Georgia" panose="02040502050405020303" pitchFamily="18" charset="0"/>
              </a:rPr>
              <a:t>Author: Jeannine Kuropatkin</a:t>
            </a:r>
          </a:p>
          <a:p>
            <a:pPr algn="ctr">
              <a:lnSpc>
                <a:spcPct val="170000"/>
              </a:lnSpc>
            </a:pPr>
            <a:r>
              <a:rPr lang="en-US" sz="3800" b="1" dirty="0" smtClean="0">
                <a:solidFill>
                  <a:schemeClr val="tx1">
                    <a:lumMod val="50000"/>
                  </a:schemeClr>
                </a:solidFill>
                <a:latin typeface="Georgia" panose="02040502050405020303" pitchFamily="18" charset="0"/>
              </a:rPr>
              <a:t>Teacher Consultant, Arizona Geographic Alliance</a:t>
            </a:r>
          </a:p>
          <a:p>
            <a:pPr algn="ctr"/>
            <a:r>
              <a:rPr lang="en-US" sz="3800" b="1" dirty="0" smtClean="0">
                <a:solidFill>
                  <a:schemeClr val="tx1">
                    <a:lumMod val="50000"/>
                  </a:schemeClr>
                </a:solidFill>
                <a:latin typeface="Georgia" panose="02040502050405020303" pitchFamily="18" charset="0"/>
              </a:rPr>
              <a:t>World History/Geography Teacher, Red Mountain HS, Mesa, AZ</a:t>
            </a:r>
          </a:p>
          <a:p>
            <a:pPr algn="ctr"/>
            <a:endParaRPr lang="en-US" sz="3800" b="1" dirty="0">
              <a:solidFill>
                <a:schemeClr val="tx1">
                  <a:lumMod val="50000"/>
                </a:schemeClr>
              </a:solidFill>
              <a:latin typeface="Georgia" panose="02040502050405020303" pitchFamily="18" charset="0"/>
            </a:endParaRPr>
          </a:p>
        </p:txBody>
      </p:sp>
      <p:pic>
        <p:nvPicPr>
          <p:cNvPr id="1028" name="Picture 4" descr="http://www.atomicheritage.org/sites/default/files/styles/large/public/Manhattan_Project_emblem_4.png?itok=Fq8Pn-5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012" y="1594024"/>
            <a:ext cx="3276600"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d/d4/Top_secre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56482">
            <a:off x="1061386" y="2273185"/>
            <a:ext cx="1924455" cy="19244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n5d.com/wp-content/uploads/2015/03/zdhstrrs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86462">
            <a:off x="8831916" y="2603017"/>
            <a:ext cx="2418594" cy="1322166"/>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E5137D0E-4A4F-4307-8994-C1891D747D59}" type="slidenum">
              <a:rPr lang="uk-UA" smtClean="0"/>
              <a:t>1</a:t>
            </a:fld>
            <a:endParaRPr lang="uk-UA" dirty="0"/>
          </a:p>
        </p:txBody>
      </p:sp>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137D0E-4A4F-4307-8994-C1891D747D59}" type="slidenum">
              <a:rPr lang="en-US" smtClean="0"/>
              <a:t>10</a:t>
            </a:fld>
            <a:endParaRPr lang="en-US" dirty="0"/>
          </a:p>
        </p:txBody>
      </p:sp>
      <p:pic>
        <p:nvPicPr>
          <p:cNvPr id="6" name="Picture 2" descr="http://www.nucleardarkness.org/include/nucleardarkness/images/pictures/hiroshima/panoramic/hiroshima_panoramic_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
            <a:ext cx="12200899" cy="16091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cdn.theatlantic.com/assets/media/img/photo/2016/05/hiroshima-before-and-after-the-atom/h23_AP450801053/main_900.jpg?14630720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12" y="2422760"/>
            <a:ext cx="5334000" cy="389382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018212" y="1981200"/>
            <a:ext cx="6172200" cy="47244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3600" b="1" dirty="0" smtClean="0">
                <a:latin typeface="Georgia" panose="02040502050405020303" pitchFamily="18" charset="0"/>
              </a:rPr>
              <a:t>Hiroshima</a:t>
            </a:r>
          </a:p>
          <a:p>
            <a:pPr algn="ctr"/>
            <a:endParaRPr lang="en-US" sz="2400" b="1" dirty="0">
              <a:latin typeface="Georgia" panose="02040502050405020303" pitchFamily="18" charset="0"/>
            </a:endParaRPr>
          </a:p>
          <a:p>
            <a:pPr marL="342900" indent="-342900">
              <a:buFont typeface="Arial" panose="020B0604020202020204" pitchFamily="34" charset="0"/>
              <a:buChar char="•"/>
            </a:pPr>
            <a:r>
              <a:rPr lang="en-US" sz="2400" b="1" dirty="0">
                <a:solidFill>
                  <a:schemeClr val="tx1">
                    <a:lumMod val="50000"/>
                  </a:schemeClr>
                </a:solidFill>
                <a:latin typeface="Georgia" panose="02040502050405020303" pitchFamily="18" charset="0"/>
              </a:rPr>
              <a:t>Every building within one mile of ground zero </a:t>
            </a:r>
            <a:r>
              <a:rPr lang="en-US" sz="2400" b="1" dirty="0" smtClean="0">
                <a:solidFill>
                  <a:schemeClr val="tx1">
                    <a:lumMod val="50000"/>
                  </a:schemeClr>
                </a:solidFill>
                <a:latin typeface="Georgia" panose="02040502050405020303" pitchFamily="18" charset="0"/>
              </a:rPr>
              <a:t>destroyed</a:t>
            </a:r>
          </a:p>
          <a:p>
            <a:pPr marL="342900" indent="-342900">
              <a:buFont typeface="Arial" panose="020B0604020202020204" pitchFamily="34" charset="0"/>
              <a:buChar char="•"/>
            </a:pPr>
            <a:endParaRPr lang="en-US" sz="2400" b="1" dirty="0" smtClean="0">
              <a:solidFill>
                <a:schemeClr val="tx1">
                  <a:lumMod val="50000"/>
                </a:schemeClr>
              </a:solidFill>
              <a:latin typeface="Georgia" panose="02040502050405020303" pitchFamily="18" charset="0"/>
            </a:endParaRPr>
          </a:p>
          <a:p>
            <a:pPr marL="342900" indent="-342900">
              <a:buFont typeface="Arial" panose="020B0604020202020204" pitchFamily="34" charset="0"/>
              <a:buChar char="•"/>
            </a:pPr>
            <a:r>
              <a:rPr lang="en-US" sz="2400" b="1" dirty="0" smtClean="0">
                <a:solidFill>
                  <a:schemeClr val="tx1">
                    <a:lumMod val="50000"/>
                  </a:schemeClr>
                </a:solidFill>
                <a:latin typeface="Georgia" panose="02040502050405020303" pitchFamily="18" charset="0"/>
              </a:rPr>
              <a:t>Total death toll = Estimate 140,000 </a:t>
            </a:r>
          </a:p>
          <a:p>
            <a:pPr marL="342900" indent="-342900">
              <a:buFont typeface="Arial" panose="020B0604020202020204" pitchFamily="34" charset="0"/>
              <a:buChar char="•"/>
            </a:pPr>
            <a:endParaRPr lang="en-US" sz="2400" b="1" dirty="0">
              <a:solidFill>
                <a:schemeClr val="tx1">
                  <a:lumMod val="50000"/>
                </a:schemeClr>
              </a:solidFill>
              <a:latin typeface="Georgia" panose="02040502050405020303" pitchFamily="18" charset="0"/>
            </a:endParaRPr>
          </a:p>
          <a:p>
            <a:pPr marL="342900" indent="-342900">
              <a:buFont typeface="Arial" panose="020B0604020202020204" pitchFamily="34" charset="0"/>
              <a:buChar char="•"/>
            </a:pPr>
            <a:r>
              <a:rPr lang="en-US" sz="2400" b="1" dirty="0" smtClean="0">
                <a:solidFill>
                  <a:schemeClr val="tx1">
                    <a:lumMod val="50000"/>
                  </a:schemeClr>
                </a:solidFill>
                <a:latin typeface="Georgia" panose="02040502050405020303" pitchFamily="18" charset="0"/>
              </a:rPr>
              <a:t>70,000 died from initial blast, heat,  &amp; radiation sickness</a:t>
            </a:r>
          </a:p>
          <a:p>
            <a:pPr marL="342900" indent="-342900">
              <a:buFont typeface="Arial" panose="020B0604020202020204" pitchFamily="34" charset="0"/>
              <a:buChar char="•"/>
            </a:pPr>
            <a:endParaRPr lang="en-US" sz="2400" b="1" dirty="0">
              <a:solidFill>
                <a:schemeClr val="tx1">
                  <a:lumMod val="50000"/>
                </a:schemeClr>
              </a:solidFill>
              <a:latin typeface="Georgia" panose="02040502050405020303" pitchFamily="18" charset="0"/>
            </a:endParaRPr>
          </a:p>
          <a:p>
            <a:pPr marL="342900" indent="-342900">
              <a:buFont typeface="Arial" panose="020B0604020202020204" pitchFamily="34" charset="0"/>
              <a:buChar char="•"/>
            </a:pPr>
            <a:r>
              <a:rPr lang="en-US" sz="2400" b="1" dirty="0" smtClean="0">
                <a:solidFill>
                  <a:schemeClr val="tx1">
                    <a:lumMod val="50000"/>
                  </a:schemeClr>
                </a:solidFill>
                <a:latin typeface="Georgia" panose="02040502050405020303" pitchFamily="18" charset="0"/>
              </a:rPr>
              <a:t>Thousands died later from cancers &amp; long-term effects</a:t>
            </a:r>
          </a:p>
          <a:p>
            <a:pPr marL="342900" indent="-342900">
              <a:buFont typeface="Arial" panose="020B0604020202020204" pitchFamily="34" charset="0"/>
              <a:buChar char="•"/>
            </a:pPr>
            <a:endParaRPr lang="en-US" sz="2400" b="1" dirty="0">
              <a:solidFill>
                <a:schemeClr val="tx1">
                  <a:lumMod val="50000"/>
                </a:schemeClr>
              </a:solidFill>
              <a:latin typeface="Georgia" panose="02040502050405020303" pitchFamily="18" charset="0"/>
            </a:endParaRPr>
          </a:p>
        </p:txBody>
      </p:sp>
      <p:sp>
        <p:nvSpPr>
          <p:cNvPr id="2" name="TextBox 1"/>
          <p:cNvSpPr txBox="1"/>
          <p:nvPr/>
        </p:nvSpPr>
        <p:spPr>
          <a:xfrm>
            <a:off x="0" y="1867630"/>
            <a:ext cx="5865812" cy="461665"/>
          </a:xfrm>
          <a:prstGeom prst="rect">
            <a:avLst/>
          </a:prstGeom>
          <a:noFill/>
        </p:spPr>
        <p:txBody>
          <a:bodyPr wrap="square" rtlCol="0">
            <a:spAutoFit/>
          </a:bodyPr>
          <a:lstStyle/>
          <a:p>
            <a:r>
              <a:rPr lang="en-US" sz="1200" dirty="0"/>
              <a:t>http://www.historyonthenet.com/authentichistory/1939-1945/1-war/4-Pacific/4-abombdecision/3-against/victims/index.html</a:t>
            </a:r>
          </a:p>
        </p:txBody>
      </p:sp>
      <p:sp>
        <p:nvSpPr>
          <p:cNvPr id="3" name="TextBox 2"/>
          <p:cNvSpPr txBox="1"/>
          <p:nvPr/>
        </p:nvSpPr>
        <p:spPr>
          <a:xfrm>
            <a:off x="531812" y="6271545"/>
            <a:ext cx="4419601" cy="276999"/>
          </a:xfrm>
          <a:prstGeom prst="rect">
            <a:avLst/>
          </a:prstGeom>
          <a:noFill/>
        </p:spPr>
        <p:txBody>
          <a:bodyPr wrap="square" rtlCol="0">
            <a:spAutoFit/>
          </a:bodyPr>
          <a:lstStyle/>
          <a:p>
            <a:r>
              <a:rPr lang="en-US" sz="1200" dirty="0"/>
              <a:t>http://time.com/4346336/atomic-bombs-1945-history/</a:t>
            </a:r>
          </a:p>
        </p:txBody>
      </p:sp>
    </p:spTree>
    <p:extLst>
      <p:ext uri="{BB962C8B-B14F-4D97-AF65-F5344CB8AC3E}">
        <p14:creationId xmlns:p14="http://schemas.microsoft.com/office/powerpoint/2010/main" val="287311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989012" y="143256"/>
            <a:ext cx="10363200" cy="618744"/>
          </a:xfrm>
        </p:spPr>
        <p:txBody>
          <a:bodyPr>
            <a:noAutofit/>
          </a:bodyPr>
          <a:lstStyle/>
          <a:p>
            <a:pPr algn="ctr"/>
            <a:r>
              <a:rPr lang="en-US" sz="3600" b="1" dirty="0" smtClean="0">
                <a:latin typeface="Georgia" panose="02040502050405020303" pitchFamily="18" charset="0"/>
              </a:rPr>
              <a:t>Victims of the Atomic Blast at Hiroshima</a:t>
            </a:r>
            <a:endParaRPr lang="en-US" sz="3600" b="1" dirty="0">
              <a:latin typeface="Georgia" panose="02040502050405020303" pitchFamily="18" charset="0"/>
            </a:endParaRPr>
          </a:p>
        </p:txBody>
      </p:sp>
      <p:sp>
        <p:nvSpPr>
          <p:cNvPr id="3" name="Slide Number Placeholder 2"/>
          <p:cNvSpPr>
            <a:spLocks noGrp="1"/>
          </p:cNvSpPr>
          <p:nvPr>
            <p:ph type="sldNum" sz="quarter" idx="12"/>
          </p:nvPr>
        </p:nvSpPr>
        <p:spPr/>
        <p:txBody>
          <a:bodyPr/>
          <a:lstStyle/>
          <a:p>
            <a:fld id="{E5137D0E-4A4F-4307-8994-C1891D747D59}" type="slidenum">
              <a:rPr lang="en-US" smtClean="0"/>
              <a:t>11</a:t>
            </a:fld>
            <a:endParaRPr lang="en-US" dirty="0"/>
          </a:p>
        </p:txBody>
      </p:sp>
      <p:pic>
        <p:nvPicPr>
          <p:cNvPr id="11270" name="Picture 6" descr="Casualties in a makeshift hospital, Hiroshi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440" y="838200"/>
            <a:ext cx="5023173" cy="521208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Victim of atomic attack with the pattern of her clothing burned into her b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468" y="894406"/>
            <a:ext cx="3451344" cy="43569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89012" y="5341203"/>
            <a:ext cx="3657600" cy="830997"/>
          </a:xfrm>
          <a:prstGeom prst="rect">
            <a:avLst/>
          </a:prstGeom>
          <a:noFill/>
        </p:spPr>
        <p:txBody>
          <a:bodyPr wrap="square" rtlCol="0">
            <a:spAutoFit/>
          </a:bodyPr>
          <a:lstStyle/>
          <a:p>
            <a:pPr algn="ctr"/>
            <a:r>
              <a:rPr lang="en-US" sz="1600" b="1" dirty="0" smtClean="0">
                <a:latin typeface="Georgia" panose="02040502050405020303" pitchFamily="18" charset="0"/>
              </a:rPr>
              <a:t>Intense heat of the atomic blast, burned the dark pattern of clothing into the victim’s  back </a:t>
            </a:r>
            <a:endParaRPr lang="en-US" sz="1600" b="1" dirty="0">
              <a:latin typeface="Georgia" panose="02040502050405020303" pitchFamily="18" charset="0"/>
            </a:endParaRPr>
          </a:p>
        </p:txBody>
      </p:sp>
      <p:sp>
        <p:nvSpPr>
          <p:cNvPr id="2" name="TextBox 1"/>
          <p:cNvSpPr txBox="1"/>
          <p:nvPr/>
        </p:nvSpPr>
        <p:spPr>
          <a:xfrm>
            <a:off x="989012" y="6172200"/>
            <a:ext cx="3241612" cy="461665"/>
          </a:xfrm>
          <a:prstGeom prst="rect">
            <a:avLst/>
          </a:prstGeom>
          <a:noFill/>
        </p:spPr>
        <p:txBody>
          <a:bodyPr wrap="square" rtlCol="0">
            <a:spAutoFit/>
          </a:bodyPr>
          <a:lstStyle/>
          <a:p>
            <a:r>
              <a:rPr lang="en-US" sz="1200" dirty="0"/>
              <a:t>https://www.un.org/disarmament/education/slideshow/hibakusha/</a:t>
            </a:r>
          </a:p>
        </p:txBody>
      </p:sp>
      <p:sp>
        <p:nvSpPr>
          <p:cNvPr id="5" name="TextBox 4"/>
          <p:cNvSpPr txBox="1"/>
          <p:nvPr/>
        </p:nvSpPr>
        <p:spPr>
          <a:xfrm>
            <a:off x="6100440" y="6126480"/>
            <a:ext cx="3803972" cy="461665"/>
          </a:xfrm>
          <a:prstGeom prst="rect">
            <a:avLst/>
          </a:prstGeom>
          <a:noFill/>
        </p:spPr>
        <p:txBody>
          <a:bodyPr wrap="square" rtlCol="0">
            <a:spAutoFit/>
          </a:bodyPr>
          <a:lstStyle/>
          <a:p>
            <a:r>
              <a:rPr lang="en-US" sz="1200" dirty="0"/>
              <a:t>https://www.osti.gov/opennet/manhattan-project-history/Events/1945/hiroshima.htm</a:t>
            </a:r>
          </a:p>
        </p:txBody>
      </p:sp>
    </p:spTree>
    <p:extLst>
      <p:ext uri="{BB962C8B-B14F-4D97-AF65-F5344CB8AC3E}">
        <p14:creationId xmlns:p14="http://schemas.microsoft.com/office/powerpoint/2010/main" val="261759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227012" y="304800"/>
            <a:ext cx="7162800" cy="912374"/>
          </a:xfrm>
          <a:solidFill>
            <a:schemeClr val="bg2"/>
          </a:solidFill>
          <a:ln w="25400">
            <a:solidFill>
              <a:schemeClr val="tx1"/>
            </a:solidFill>
          </a:ln>
        </p:spPr>
        <p:txBody>
          <a:bodyPr>
            <a:normAutofit/>
          </a:bodyPr>
          <a:lstStyle/>
          <a:p>
            <a:pPr algn="ctr"/>
            <a:r>
              <a:rPr lang="en-US" sz="2600" b="1" dirty="0" smtClean="0">
                <a:latin typeface="Georgia" panose="02040502050405020303" pitchFamily="18" charset="0"/>
              </a:rPr>
              <a:t>Dropping of Atomic Bomb on Nagasaki</a:t>
            </a:r>
            <a:br>
              <a:rPr lang="en-US" sz="2600" b="1" dirty="0" smtClean="0">
                <a:latin typeface="Georgia" panose="02040502050405020303" pitchFamily="18" charset="0"/>
              </a:rPr>
            </a:br>
            <a:r>
              <a:rPr lang="en-US" sz="2600" b="1" dirty="0" smtClean="0">
                <a:latin typeface="Georgia" panose="02040502050405020303" pitchFamily="18" charset="0"/>
              </a:rPr>
              <a:t>August 9, 1945</a:t>
            </a:r>
            <a:endParaRPr lang="en-US" sz="2600" b="1" dirty="0">
              <a:latin typeface="Georgia" panose="02040502050405020303" pitchFamily="18" charset="0"/>
            </a:endParaRPr>
          </a:p>
        </p:txBody>
      </p:sp>
      <p:sp>
        <p:nvSpPr>
          <p:cNvPr id="3" name="Slide Number Placeholder 2"/>
          <p:cNvSpPr>
            <a:spLocks noGrp="1"/>
          </p:cNvSpPr>
          <p:nvPr>
            <p:ph type="sldNum" sz="quarter" idx="12"/>
          </p:nvPr>
        </p:nvSpPr>
        <p:spPr/>
        <p:txBody>
          <a:bodyPr/>
          <a:lstStyle/>
          <a:p>
            <a:fld id="{E5137D0E-4A4F-4307-8994-C1891D747D59}" type="slidenum">
              <a:rPr lang="en-US" smtClean="0"/>
              <a:t>12</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412" y="654306"/>
            <a:ext cx="4138421" cy="5517894"/>
          </a:xfrm>
          <a:prstGeom prst="rect">
            <a:avLst/>
          </a:prstGeom>
        </p:spPr>
      </p:pic>
      <p:pic>
        <p:nvPicPr>
          <p:cNvPr id="14342" name="Picture 6" descr="Mitsubishi-Urakami Torpedo Works, 1,400 feet north of ground zero, Nagasaki.  Torpedoes used in the attack on Pearl Harbor were built h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977" y="1600200"/>
            <a:ext cx="5917671" cy="4368807"/>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2812" y="6009508"/>
            <a:ext cx="4025635" cy="461665"/>
          </a:xfrm>
          <a:prstGeom prst="rect">
            <a:avLst/>
          </a:prstGeom>
          <a:noFill/>
        </p:spPr>
        <p:txBody>
          <a:bodyPr wrap="square" rtlCol="0">
            <a:spAutoFit/>
          </a:bodyPr>
          <a:lstStyle/>
          <a:p>
            <a:r>
              <a:rPr lang="en-US" sz="1200" dirty="0"/>
              <a:t>https://www.osti.gov/opennet/manhattan-project-history/Events/1945/nagasaki.htm</a:t>
            </a:r>
          </a:p>
        </p:txBody>
      </p:sp>
      <p:sp>
        <p:nvSpPr>
          <p:cNvPr id="5" name="TextBox 4"/>
          <p:cNvSpPr txBox="1"/>
          <p:nvPr/>
        </p:nvSpPr>
        <p:spPr>
          <a:xfrm>
            <a:off x="7618412" y="6172200"/>
            <a:ext cx="3009900" cy="461665"/>
          </a:xfrm>
          <a:prstGeom prst="rect">
            <a:avLst/>
          </a:prstGeom>
          <a:noFill/>
        </p:spPr>
        <p:txBody>
          <a:bodyPr wrap="square" rtlCol="0">
            <a:spAutoFit/>
          </a:bodyPr>
          <a:lstStyle/>
          <a:p>
            <a:r>
              <a:rPr lang="en-US" sz="1200" dirty="0"/>
              <a:t>http://www.bbc.com/news/in-pictures-33769566</a:t>
            </a:r>
          </a:p>
        </p:txBody>
      </p:sp>
    </p:spTree>
    <p:extLst>
      <p:ext uri="{BB962C8B-B14F-4D97-AF65-F5344CB8AC3E}">
        <p14:creationId xmlns:p14="http://schemas.microsoft.com/office/powerpoint/2010/main" val="167728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8" y="304800"/>
            <a:ext cx="3990974" cy="1556324"/>
          </a:xfrm>
        </p:spPr>
        <p:txBody>
          <a:bodyPr>
            <a:normAutofit/>
          </a:bodyPr>
          <a:lstStyle/>
          <a:p>
            <a:pPr algn="ctr"/>
            <a:r>
              <a:rPr lang="en-US" b="1" dirty="0" smtClean="0">
                <a:solidFill>
                  <a:schemeClr val="tx1">
                    <a:lumMod val="50000"/>
                  </a:schemeClr>
                </a:solidFill>
                <a:latin typeface="Georgia" panose="02040502050405020303" pitchFamily="18" charset="0"/>
              </a:rPr>
              <a:t>Nagasaki:</a:t>
            </a:r>
            <a:br>
              <a:rPr lang="en-US" b="1" dirty="0" smtClean="0">
                <a:solidFill>
                  <a:schemeClr val="tx1">
                    <a:lumMod val="50000"/>
                  </a:schemeClr>
                </a:solidFill>
                <a:latin typeface="Georgia" panose="02040502050405020303" pitchFamily="18" charset="0"/>
              </a:rPr>
            </a:br>
            <a:r>
              <a:rPr lang="en-US" b="1" dirty="0" smtClean="0">
                <a:solidFill>
                  <a:schemeClr val="tx1">
                    <a:lumMod val="50000"/>
                  </a:schemeClr>
                </a:solidFill>
                <a:latin typeface="Georgia" panose="02040502050405020303" pitchFamily="18" charset="0"/>
              </a:rPr>
              <a:t>Before &amp; After</a:t>
            </a:r>
            <a:br>
              <a:rPr lang="en-US" b="1" dirty="0" smtClean="0">
                <a:solidFill>
                  <a:schemeClr val="tx1">
                    <a:lumMod val="50000"/>
                  </a:schemeClr>
                </a:solidFill>
                <a:latin typeface="Georgia" panose="02040502050405020303" pitchFamily="18" charset="0"/>
              </a:rPr>
            </a:br>
            <a:r>
              <a:rPr lang="en-US" b="1" dirty="0" smtClean="0">
                <a:solidFill>
                  <a:schemeClr val="tx1">
                    <a:lumMod val="50000"/>
                  </a:schemeClr>
                </a:solidFill>
                <a:latin typeface="Georgia" panose="02040502050405020303" pitchFamily="18" charset="0"/>
              </a:rPr>
              <a:t>the Blast</a:t>
            </a:r>
            <a:endParaRPr lang="en-US" dirty="0"/>
          </a:p>
        </p:txBody>
      </p:sp>
      <p:sp>
        <p:nvSpPr>
          <p:cNvPr id="4" name="Text Placeholder 3"/>
          <p:cNvSpPr>
            <a:spLocks noGrp="1"/>
          </p:cNvSpPr>
          <p:nvPr>
            <p:ph type="body" sz="half" idx="2"/>
          </p:nvPr>
        </p:nvSpPr>
        <p:spPr>
          <a:xfrm>
            <a:off x="98307" y="2225737"/>
            <a:ext cx="4476708" cy="3946463"/>
          </a:xfrm>
        </p:spPr>
        <p:txBody>
          <a:bodyPr>
            <a:normAutofit fontScale="92500" lnSpcReduction="10000"/>
          </a:bodyPr>
          <a:lstStyle/>
          <a:p>
            <a:pPr marL="457200" indent="-457200">
              <a:buFont typeface="Arial" panose="020B0604020202020204" pitchFamily="34" charset="0"/>
              <a:buChar char="•"/>
            </a:pPr>
            <a:r>
              <a:rPr lang="en-US" sz="3000" b="1" dirty="0" smtClean="0">
                <a:solidFill>
                  <a:schemeClr val="tx1">
                    <a:lumMod val="50000"/>
                  </a:schemeClr>
                </a:solidFill>
                <a:latin typeface="Georgia" panose="02040502050405020303" pitchFamily="18" charset="0"/>
              </a:rPr>
              <a:t>Plutonium Bomb </a:t>
            </a:r>
          </a:p>
          <a:p>
            <a:endParaRPr lang="en-US" sz="3000" b="1" dirty="0" smtClean="0">
              <a:solidFill>
                <a:schemeClr val="tx1">
                  <a:lumMod val="50000"/>
                </a:schemeClr>
              </a:solidFill>
              <a:latin typeface="Georgia" panose="02040502050405020303" pitchFamily="18" charset="0"/>
            </a:endParaRPr>
          </a:p>
          <a:p>
            <a:pPr marL="457200" indent="-457200">
              <a:buFont typeface="Arial" panose="020B0604020202020204" pitchFamily="34" charset="0"/>
              <a:buChar char="•"/>
            </a:pPr>
            <a:r>
              <a:rPr lang="en-US" sz="3000" b="1" dirty="0" smtClean="0">
                <a:solidFill>
                  <a:schemeClr val="tx1">
                    <a:lumMod val="50000"/>
                  </a:schemeClr>
                </a:solidFill>
                <a:latin typeface="Georgia" panose="02040502050405020303" pitchFamily="18" charset="0"/>
              </a:rPr>
              <a:t>Named “Fat Man”</a:t>
            </a:r>
          </a:p>
          <a:p>
            <a:endParaRPr lang="en-US" sz="3000" b="1" dirty="0" smtClean="0">
              <a:solidFill>
                <a:schemeClr val="tx1">
                  <a:lumMod val="50000"/>
                </a:schemeClr>
              </a:solidFill>
              <a:latin typeface="Georgia" panose="02040502050405020303" pitchFamily="18" charset="0"/>
            </a:endParaRPr>
          </a:p>
          <a:p>
            <a:pPr marL="457200" indent="-457200">
              <a:buFont typeface="Arial" panose="020B0604020202020204" pitchFamily="34" charset="0"/>
              <a:buChar char="•"/>
            </a:pPr>
            <a:r>
              <a:rPr lang="en-US" sz="3000" b="1" dirty="0" smtClean="0">
                <a:solidFill>
                  <a:schemeClr val="tx1">
                    <a:lumMod val="50000"/>
                  </a:schemeClr>
                </a:solidFill>
                <a:latin typeface="Georgia" panose="02040502050405020303" pitchFamily="18" charset="0"/>
              </a:rPr>
              <a:t>Detonated 1,650 feet over the city</a:t>
            </a:r>
          </a:p>
          <a:p>
            <a:endParaRPr lang="en-US" sz="3000" b="1" dirty="0" smtClean="0">
              <a:solidFill>
                <a:schemeClr val="tx1">
                  <a:lumMod val="50000"/>
                </a:schemeClr>
              </a:solidFill>
              <a:latin typeface="Georgia" panose="02040502050405020303" pitchFamily="18" charset="0"/>
            </a:endParaRPr>
          </a:p>
          <a:p>
            <a:pPr marL="457200" indent="-457200">
              <a:buFont typeface="Arial" panose="020B0604020202020204" pitchFamily="34" charset="0"/>
              <a:buChar char="•"/>
            </a:pPr>
            <a:r>
              <a:rPr lang="en-US" sz="3000" b="1" dirty="0" smtClean="0">
                <a:solidFill>
                  <a:schemeClr val="tx1">
                    <a:lumMod val="50000"/>
                  </a:schemeClr>
                </a:solidFill>
                <a:latin typeface="Georgia" panose="02040502050405020303" pitchFamily="18" charset="0"/>
              </a:rPr>
              <a:t> 21 kiloton explosion = 21,000 tons of TNT</a:t>
            </a:r>
          </a:p>
          <a:p>
            <a:endParaRPr lang="en-US" sz="3400" b="1" dirty="0" smtClean="0">
              <a:solidFill>
                <a:schemeClr val="tx1">
                  <a:lumMod val="50000"/>
                </a:schemeClr>
              </a:solidFill>
              <a:latin typeface="Georgia" panose="02040502050405020303" pitchFamily="18" charset="0"/>
            </a:endParaRPr>
          </a:p>
          <a:p>
            <a:pPr algn="ctr"/>
            <a:endParaRPr lang="en-US" sz="2800"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13</a:t>
            </a:fld>
            <a:endParaRPr lang="en-US" dirty="0"/>
          </a:p>
        </p:txBody>
      </p:sp>
      <p:sp>
        <p:nvSpPr>
          <p:cNvPr id="5" name="TextBox 4"/>
          <p:cNvSpPr txBox="1"/>
          <p:nvPr/>
        </p:nvSpPr>
        <p:spPr>
          <a:xfrm rot="5400000">
            <a:off x="5094106" y="1484205"/>
            <a:ext cx="2106740" cy="369332"/>
          </a:xfrm>
          <a:prstGeom prst="rect">
            <a:avLst/>
          </a:prstGeom>
          <a:noFill/>
        </p:spPr>
        <p:txBody>
          <a:bodyPr wrap="square" rtlCol="0">
            <a:spAutoFit/>
          </a:bodyPr>
          <a:lstStyle/>
          <a:p>
            <a:pPr algn="ctr"/>
            <a:r>
              <a:rPr lang="en-US" b="1" dirty="0" smtClean="0">
                <a:latin typeface="Georgia" panose="02040502050405020303" pitchFamily="18" charset="0"/>
              </a:rPr>
              <a:t>BEFORE</a:t>
            </a:r>
            <a:endParaRPr lang="en-US" b="1" dirty="0">
              <a:latin typeface="Georgia" panose="02040502050405020303" pitchFamily="18" charset="0"/>
            </a:endParaRPr>
          </a:p>
        </p:txBody>
      </p:sp>
      <p:sp>
        <p:nvSpPr>
          <p:cNvPr id="11" name="TextBox 10"/>
          <p:cNvSpPr txBox="1"/>
          <p:nvPr/>
        </p:nvSpPr>
        <p:spPr>
          <a:xfrm rot="5400000">
            <a:off x="5053374" y="4769122"/>
            <a:ext cx="2086277" cy="369332"/>
          </a:xfrm>
          <a:prstGeom prst="rect">
            <a:avLst/>
          </a:prstGeom>
          <a:noFill/>
        </p:spPr>
        <p:txBody>
          <a:bodyPr wrap="square" rtlCol="0">
            <a:spAutoFit/>
          </a:bodyPr>
          <a:lstStyle/>
          <a:p>
            <a:pPr algn="ctr"/>
            <a:r>
              <a:rPr lang="en-US" b="1" dirty="0" smtClean="0">
                <a:latin typeface="Georgia" panose="02040502050405020303" pitchFamily="18" charset="0"/>
              </a:rPr>
              <a:t>AFTER</a:t>
            </a:r>
            <a:endParaRPr lang="en-US" b="1" dirty="0">
              <a:latin typeface="Georgia" panose="02040502050405020303" pitchFamily="18" charset="0"/>
            </a:endParaRPr>
          </a:p>
        </p:txBody>
      </p:sp>
      <p:pic>
        <p:nvPicPr>
          <p:cNvPr id="12" name="Picture 4" descr="nagasaki-bef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826" y="39299"/>
            <a:ext cx="3950785" cy="2963089"/>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nagasaki-af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9" y="3142616"/>
            <a:ext cx="3913678" cy="29352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80509" y="6237500"/>
            <a:ext cx="4724400" cy="415498"/>
          </a:xfrm>
          <a:prstGeom prst="rect">
            <a:avLst/>
          </a:prstGeom>
          <a:noFill/>
        </p:spPr>
        <p:txBody>
          <a:bodyPr wrap="square" rtlCol="0">
            <a:spAutoFit/>
          </a:bodyPr>
          <a:lstStyle/>
          <a:p>
            <a:r>
              <a:rPr lang="en-US" sz="1050" dirty="0"/>
              <a:t>https://www.washingtonpost.com/news/worldviews/wp/2015/08/09/what-nagasaki-looked-like-before-and-after-the-bomb/?utm_term=.5de008819129</a:t>
            </a:r>
          </a:p>
        </p:txBody>
      </p:sp>
    </p:spTree>
    <p:extLst>
      <p:ext uri="{BB962C8B-B14F-4D97-AF65-F5344CB8AC3E}">
        <p14:creationId xmlns:p14="http://schemas.microsoft.com/office/powerpoint/2010/main" val="66235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137D0E-4A4F-4307-8994-C1891D747D59}" type="slidenum">
              <a:rPr lang="en-US" smtClean="0"/>
              <a:t>14</a:t>
            </a:fld>
            <a:endParaRPr lang="en-US" dirty="0"/>
          </a:p>
        </p:txBody>
      </p:sp>
      <p:sp>
        <p:nvSpPr>
          <p:cNvPr id="10" name="Title 1"/>
          <p:cNvSpPr txBox="1">
            <a:spLocks/>
          </p:cNvSpPr>
          <p:nvPr/>
        </p:nvSpPr>
        <p:spPr>
          <a:xfrm>
            <a:off x="5417487" y="3727451"/>
            <a:ext cx="6172200" cy="28257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endParaRPr lang="en-US" b="1" dirty="0" smtClean="0">
              <a:latin typeface="Georgia" panose="02040502050405020303" pitchFamily="18" charset="0"/>
            </a:endParaRPr>
          </a:p>
          <a:p>
            <a:pPr algn="ctr"/>
            <a:endParaRPr lang="en-US" b="1" dirty="0">
              <a:latin typeface="Georgia" panose="02040502050405020303" pitchFamily="18" charset="0"/>
            </a:endParaRPr>
          </a:p>
          <a:p>
            <a:pPr algn="ctr"/>
            <a:endParaRPr lang="en-US" b="1" dirty="0" smtClean="0">
              <a:latin typeface="Georgia" panose="02040502050405020303" pitchFamily="18" charset="0"/>
            </a:endParaRPr>
          </a:p>
          <a:p>
            <a:pPr algn="ctr"/>
            <a:endParaRPr lang="en-US" b="1" dirty="0">
              <a:latin typeface="Georgia" panose="02040502050405020303" pitchFamily="18" charset="0"/>
            </a:endParaRPr>
          </a:p>
          <a:p>
            <a:pPr algn="ctr"/>
            <a:endParaRPr lang="en-US" b="1" dirty="0" smtClean="0">
              <a:latin typeface="Georgia" panose="02040502050405020303" pitchFamily="18" charset="0"/>
            </a:endParaRPr>
          </a:p>
          <a:p>
            <a:pPr algn="ctr"/>
            <a:endParaRPr lang="en-US" b="1" dirty="0">
              <a:latin typeface="Georgia" panose="02040502050405020303" pitchFamily="18" charset="0"/>
            </a:endParaRPr>
          </a:p>
          <a:p>
            <a:pPr algn="ctr"/>
            <a:r>
              <a:rPr lang="en-US" b="1" dirty="0" smtClean="0">
                <a:latin typeface="Georgia" panose="02040502050405020303" pitchFamily="18" charset="0"/>
              </a:rPr>
              <a:t>Nagasaki</a:t>
            </a:r>
            <a:endParaRPr lang="en-US" b="1" dirty="0" smtClean="0">
              <a:latin typeface="Georgia" panose="02040502050405020303" pitchFamily="18" charset="0"/>
            </a:endParaRPr>
          </a:p>
          <a:p>
            <a:pPr algn="ctr"/>
            <a:endParaRPr lang="en-US" sz="2400" b="1" dirty="0">
              <a:latin typeface="Georgia" panose="02040502050405020303" pitchFamily="18" charset="0"/>
            </a:endParaRPr>
          </a:p>
          <a:p>
            <a:pPr marL="342900" indent="-342900">
              <a:buFont typeface="Arial" panose="020B0604020202020204" pitchFamily="34" charset="0"/>
              <a:buChar char="•"/>
            </a:pPr>
            <a:r>
              <a:rPr lang="en-US" sz="2400" b="1" dirty="0" smtClean="0">
                <a:solidFill>
                  <a:schemeClr val="tx1">
                    <a:lumMod val="50000"/>
                  </a:schemeClr>
                </a:solidFill>
                <a:latin typeface="Georgia" panose="02040502050405020303" pitchFamily="18" charset="0"/>
              </a:rPr>
              <a:t>Almost all homes within a mile &amp; a half of </a:t>
            </a:r>
            <a:r>
              <a:rPr lang="en-US" sz="2400" b="1" dirty="0">
                <a:solidFill>
                  <a:schemeClr val="tx1">
                    <a:lumMod val="50000"/>
                  </a:schemeClr>
                </a:solidFill>
                <a:latin typeface="Georgia" panose="02040502050405020303" pitchFamily="18" charset="0"/>
              </a:rPr>
              <a:t>ground zero </a:t>
            </a:r>
            <a:r>
              <a:rPr lang="en-US" sz="2400" b="1" dirty="0" smtClean="0">
                <a:solidFill>
                  <a:schemeClr val="tx1">
                    <a:lumMod val="50000"/>
                  </a:schemeClr>
                </a:solidFill>
                <a:latin typeface="Georgia" panose="02040502050405020303" pitchFamily="18" charset="0"/>
              </a:rPr>
              <a:t>were destroyed</a:t>
            </a:r>
          </a:p>
          <a:p>
            <a:pPr marL="342900" indent="-342900">
              <a:buFont typeface="Arial" panose="020B0604020202020204" pitchFamily="34" charset="0"/>
              <a:buChar char="•"/>
            </a:pPr>
            <a:endParaRPr lang="en-US" sz="2400" b="1" dirty="0" smtClean="0">
              <a:solidFill>
                <a:schemeClr val="tx1">
                  <a:lumMod val="50000"/>
                </a:schemeClr>
              </a:solidFill>
              <a:latin typeface="Georgia" panose="02040502050405020303" pitchFamily="18" charset="0"/>
            </a:endParaRPr>
          </a:p>
          <a:p>
            <a:pPr marL="342900" indent="-342900">
              <a:buFont typeface="Arial" panose="020B0604020202020204" pitchFamily="34" charset="0"/>
              <a:buChar char="•"/>
            </a:pPr>
            <a:r>
              <a:rPr lang="en-US" sz="2400" b="1" dirty="0" smtClean="0">
                <a:solidFill>
                  <a:schemeClr val="tx1">
                    <a:lumMod val="50000"/>
                  </a:schemeClr>
                </a:solidFill>
                <a:latin typeface="Georgia" panose="02040502050405020303" pitchFamily="18" charset="0"/>
              </a:rPr>
              <a:t>Total death toll = Estimate 75,000 </a:t>
            </a:r>
          </a:p>
          <a:p>
            <a:pPr marL="342900" indent="-342900">
              <a:buFont typeface="Arial" panose="020B0604020202020204" pitchFamily="34" charset="0"/>
              <a:buChar char="•"/>
            </a:pPr>
            <a:endParaRPr lang="en-US" sz="2400" b="1" dirty="0">
              <a:solidFill>
                <a:schemeClr val="tx1">
                  <a:lumMod val="50000"/>
                </a:schemeClr>
              </a:solidFill>
              <a:latin typeface="Georgia" panose="02040502050405020303" pitchFamily="18" charset="0"/>
            </a:endParaRPr>
          </a:p>
          <a:p>
            <a:pPr marL="342900" indent="-342900">
              <a:buFont typeface="Arial" panose="020B0604020202020204" pitchFamily="34" charset="0"/>
              <a:buChar char="•"/>
            </a:pPr>
            <a:r>
              <a:rPr lang="en-US" sz="2400" b="1" dirty="0">
                <a:solidFill>
                  <a:schemeClr val="tx1">
                    <a:lumMod val="50000"/>
                  </a:schemeClr>
                </a:solidFill>
                <a:latin typeface="Georgia" panose="02040502050405020303" pitchFamily="18" charset="0"/>
              </a:rPr>
              <a:t>4</a:t>
            </a:r>
            <a:r>
              <a:rPr lang="en-US" sz="2400" b="1" dirty="0" smtClean="0">
                <a:solidFill>
                  <a:schemeClr val="tx1">
                    <a:lumMod val="50000"/>
                  </a:schemeClr>
                </a:solidFill>
                <a:latin typeface="Georgia" panose="02040502050405020303" pitchFamily="18" charset="0"/>
              </a:rPr>
              <a:t>0,000 died initially with 60,000 more injured</a:t>
            </a:r>
          </a:p>
        </p:txBody>
      </p:sp>
      <p:pic>
        <p:nvPicPr>
          <p:cNvPr id="16386" name="Picture 2" descr="Mother and child receive rice from emergency relief party, one mile southeast of ground zero, Nagasaki, morning of August 10, 19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2" y="493776"/>
            <a:ext cx="3668310" cy="5458317"/>
          </a:xfrm>
          <a:prstGeom prst="rect">
            <a:avLst/>
          </a:prstGeom>
          <a:noFill/>
          <a:ln w="34925">
            <a:solidFill>
              <a:schemeClr val="tx1"/>
            </a:solidFill>
          </a:ln>
          <a:extLst>
            <a:ext uri="{909E8E84-426E-40DD-AFC4-6F175D3DCCD1}">
              <a14:hiddenFill xmlns:a14="http://schemas.microsoft.com/office/drawing/2010/main">
                <a:solidFill>
                  <a:srgbClr val="FFFFFF"/>
                </a:solidFill>
              </a14:hiddenFill>
            </a:ext>
          </a:extLst>
        </p:spPr>
      </p:pic>
      <p:pic>
        <p:nvPicPr>
          <p:cNvPr id="16388" name="Picture 4" descr="nag2.jpg (50205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012" y="378549"/>
            <a:ext cx="3830574" cy="2514600"/>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1812" y="6172200"/>
            <a:ext cx="4343400" cy="461665"/>
          </a:xfrm>
          <a:prstGeom prst="rect">
            <a:avLst/>
          </a:prstGeom>
          <a:noFill/>
        </p:spPr>
        <p:txBody>
          <a:bodyPr wrap="square" rtlCol="0">
            <a:spAutoFit/>
          </a:bodyPr>
          <a:lstStyle/>
          <a:p>
            <a:r>
              <a:rPr lang="en-US" sz="1200" dirty="0"/>
              <a:t>https://www.icp.org/browse/archive/objects/dazed-boy-his-face-cut-by-glass-standing-with-his-injured-mother-holding</a:t>
            </a:r>
          </a:p>
        </p:txBody>
      </p:sp>
      <p:sp>
        <p:nvSpPr>
          <p:cNvPr id="3" name="TextBox 2"/>
          <p:cNvSpPr txBox="1"/>
          <p:nvPr/>
        </p:nvSpPr>
        <p:spPr>
          <a:xfrm>
            <a:off x="6066599" y="2971746"/>
            <a:ext cx="5105400" cy="338554"/>
          </a:xfrm>
          <a:prstGeom prst="rect">
            <a:avLst/>
          </a:prstGeom>
          <a:noFill/>
        </p:spPr>
        <p:txBody>
          <a:bodyPr wrap="square" rtlCol="0">
            <a:spAutoFit/>
          </a:bodyPr>
          <a:lstStyle/>
          <a:p>
            <a:r>
              <a:rPr lang="en-US" sz="800" dirty="0"/>
              <a:t>http://www.dailymail.co.uk/news/article-3186815/The-nightmare-aftermath-Hiroshima-Parents-carry-burned-children-past-corpses-rubble-rare-photographs-taken-days-atomic-bomb-killed-140-000-people.html</a:t>
            </a:r>
          </a:p>
        </p:txBody>
      </p:sp>
    </p:spTree>
    <p:extLst>
      <p:ext uri="{BB962C8B-B14F-4D97-AF65-F5344CB8AC3E}">
        <p14:creationId xmlns:p14="http://schemas.microsoft.com/office/powerpoint/2010/main" val="140128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5137D0E-4A4F-4307-8994-C1891D747D59}" type="slidenum">
              <a:rPr lang="en-US" smtClean="0"/>
              <a:pPr/>
              <a:t>15</a:t>
            </a:fld>
            <a:endParaRPr lang="en-US" dirty="0"/>
          </a:p>
        </p:txBody>
      </p:sp>
      <p:sp>
        <p:nvSpPr>
          <p:cNvPr id="9" name="Title 1"/>
          <p:cNvSpPr txBox="1">
            <a:spLocks/>
          </p:cNvSpPr>
          <p:nvPr/>
        </p:nvSpPr>
        <p:spPr>
          <a:xfrm>
            <a:off x="760412" y="76200"/>
            <a:ext cx="10744200" cy="685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algn="ctr"/>
            <a:r>
              <a:rPr lang="en-US" sz="2800" b="1" dirty="0" err="1" smtClean="0">
                <a:solidFill>
                  <a:schemeClr val="tx1">
                    <a:lumMod val="50000"/>
                  </a:schemeClr>
                </a:solidFill>
                <a:latin typeface="Georgia" panose="02040502050405020303" pitchFamily="18" charset="0"/>
              </a:rPr>
              <a:t>Videoclip</a:t>
            </a:r>
            <a:r>
              <a:rPr lang="en-US" sz="2800" b="1" dirty="0" smtClean="0">
                <a:solidFill>
                  <a:schemeClr val="tx1">
                    <a:lumMod val="50000"/>
                  </a:schemeClr>
                </a:solidFill>
                <a:latin typeface="Georgia" panose="02040502050405020303" pitchFamily="18" charset="0"/>
              </a:rPr>
              <a:t>: Atomic Bombings of Hiroshima &amp; Nagasaki</a:t>
            </a:r>
            <a:endParaRPr lang="en-US" sz="2800" dirty="0"/>
          </a:p>
        </p:txBody>
      </p:sp>
      <p:sp>
        <p:nvSpPr>
          <p:cNvPr id="13" name="Text Placeholder 3"/>
          <p:cNvSpPr>
            <a:spLocks noGrp="1"/>
          </p:cNvSpPr>
          <p:nvPr>
            <p:ph type="body" sz="half" idx="2"/>
          </p:nvPr>
        </p:nvSpPr>
        <p:spPr>
          <a:xfrm>
            <a:off x="227012" y="990601"/>
            <a:ext cx="3886201" cy="2590799"/>
          </a:xfrm>
        </p:spPr>
        <p:txBody>
          <a:bodyPr>
            <a:normAutofit fontScale="92500" lnSpcReduction="20000"/>
          </a:bodyPr>
          <a:lstStyle/>
          <a:p>
            <a:pPr algn="ctr"/>
            <a:r>
              <a:rPr lang="en-US" sz="2800" b="1" dirty="0" smtClean="0">
                <a:solidFill>
                  <a:schemeClr val="tx1">
                    <a:lumMod val="50000"/>
                  </a:schemeClr>
                </a:solidFill>
                <a:latin typeface="Georgia" panose="02040502050405020303" pitchFamily="18" charset="0"/>
              </a:rPr>
              <a:t>Hiroshima</a:t>
            </a:r>
          </a:p>
          <a:p>
            <a:pPr algn="ctr"/>
            <a:r>
              <a:rPr lang="en-US" sz="2800" b="1" dirty="0" smtClean="0">
                <a:solidFill>
                  <a:schemeClr val="tx1">
                    <a:lumMod val="50000"/>
                  </a:schemeClr>
                </a:solidFill>
                <a:latin typeface="Georgia" panose="02040502050405020303" pitchFamily="18" charset="0"/>
              </a:rPr>
              <a:t>Aug 6, 1945</a:t>
            </a:r>
          </a:p>
          <a:p>
            <a:pPr algn="ctr"/>
            <a:endParaRPr lang="en-US" sz="2800" b="1" dirty="0">
              <a:solidFill>
                <a:schemeClr val="tx1">
                  <a:lumMod val="50000"/>
                </a:schemeClr>
              </a:solidFill>
              <a:latin typeface="Georgia" panose="02040502050405020303" pitchFamily="18" charset="0"/>
            </a:endParaRPr>
          </a:p>
          <a:p>
            <a:pPr algn="ctr"/>
            <a:r>
              <a:rPr lang="en-US" sz="2800" b="1" dirty="0" smtClean="0">
                <a:solidFill>
                  <a:schemeClr val="tx1">
                    <a:lumMod val="50000"/>
                  </a:schemeClr>
                </a:solidFill>
                <a:latin typeface="Georgia" panose="02040502050405020303" pitchFamily="18" charset="0"/>
              </a:rPr>
              <a:t>Nagasaki</a:t>
            </a:r>
          </a:p>
          <a:p>
            <a:pPr algn="ctr"/>
            <a:r>
              <a:rPr lang="en-US" sz="2800" b="1" dirty="0" smtClean="0">
                <a:solidFill>
                  <a:schemeClr val="tx1">
                    <a:lumMod val="50000"/>
                  </a:schemeClr>
                </a:solidFill>
                <a:latin typeface="Georgia" panose="02040502050405020303" pitchFamily="18" charset="0"/>
              </a:rPr>
              <a:t>Aug 9, 1945</a:t>
            </a:r>
          </a:p>
          <a:p>
            <a:pPr algn="ctr"/>
            <a:endParaRPr lang="en-US" sz="2800" b="1" dirty="0">
              <a:solidFill>
                <a:schemeClr val="tx1">
                  <a:lumMod val="50000"/>
                </a:schemeClr>
              </a:solidFill>
              <a:latin typeface="Georgia" panose="02040502050405020303" pitchFamily="18" charset="0"/>
            </a:endParaRPr>
          </a:p>
          <a:p>
            <a:pPr algn="ctr">
              <a:lnSpc>
                <a:spcPct val="80000"/>
              </a:lnSpc>
            </a:pPr>
            <a:r>
              <a:rPr lang="en-US" altLang="en-US" sz="2800" b="1" dirty="0" smtClean="0">
                <a:solidFill>
                  <a:srgbClr val="000000"/>
                </a:solidFill>
                <a:latin typeface="Georgia" panose="02040502050405020303" pitchFamily="18" charset="0"/>
              </a:rPr>
              <a:t>EdPuzzle.com (2:13)</a:t>
            </a:r>
          </a:p>
          <a:p>
            <a:pPr algn="ctr">
              <a:lnSpc>
                <a:spcPct val="80000"/>
              </a:lnSpc>
            </a:pPr>
            <a:endParaRPr lang="en-US" altLang="en-US" sz="2800" b="1" dirty="0">
              <a:solidFill>
                <a:srgbClr val="000000"/>
              </a:solidFill>
              <a:latin typeface="Georgia" panose="02040502050405020303" pitchFamily="18" charset="0"/>
            </a:endParaRPr>
          </a:p>
          <a:p>
            <a:pPr algn="ctr"/>
            <a:endParaRPr lang="en-US" sz="2800" b="1" dirty="0">
              <a:solidFill>
                <a:schemeClr val="tx1">
                  <a:lumMod val="50000"/>
                </a:schemeClr>
              </a:solidFill>
              <a:latin typeface="Georgia" panose="02040502050405020303" pitchFamily="18" charset="0"/>
            </a:endParaRPr>
          </a:p>
          <a:p>
            <a:pPr algn="ctr"/>
            <a:endParaRPr lang="en-US" sz="2800" b="1" dirty="0" smtClean="0">
              <a:solidFill>
                <a:schemeClr val="tx1">
                  <a:lumMod val="50000"/>
                </a:schemeClr>
              </a:solidFill>
              <a:latin typeface="Georgia" panose="02040502050405020303" pitchFamily="18" charset="0"/>
            </a:endParaRPr>
          </a:p>
        </p:txBody>
      </p:sp>
      <p:pic>
        <p:nvPicPr>
          <p:cNvPr id="18434" name="Picture 2" descr="map of Japan and the Marianas Islands indicating the routes taken by the raids. One goes straight to Iwo Jima and Hiroshima and back the same way. The other goes to the southern tip of Japan, up to Kokura, down to Nagasaki, and the southwest to Okinawa befofore heading back to Tin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658" y="1235309"/>
            <a:ext cx="3602641" cy="4741977"/>
          </a:xfrm>
          <a:prstGeom prst="rect">
            <a:avLst/>
          </a:prstGeom>
          <a:noFill/>
          <a:ln w="92075">
            <a:solidFill>
              <a:schemeClr val="accent1"/>
            </a:solidFill>
          </a:ln>
          <a:scene3d>
            <a:camera prst="orthographicFront"/>
            <a:lightRig rig="threePt" dir="t"/>
          </a:scene3d>
          <a:sp3d extrusionH="120650">
            <a:bevelT w="152400" h="50800" prst="softRound"/>
            <a:bevelB w="114300" prst="hardEdge"/>
            <a:extrusionClr>
              <a:schemeClr val="accent1"/>
            </a:extrusionClr>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0812" y="3505200"/>
            <a:ext cx="4038601" cy="486287"/>
          </a:xfrm>
          <a:prstGeom prst="rect">
            <a:avLst/>
          </a:prstGeom>
          <a:solidFill>
            <a:schemeClr val="bg1"/>
          </a:solidFill>
        </p:spPr>
        <p:txBody>
          <a:bodyPr wrap="square" rtlCol="0">
            <a:spAutoFit/>
          </a:bodyPr>
          <a:lstStyle/>
          <a:p>
            <a:pPr algn="ctr">
              <a:lnSpc>
                <a:spcPct val="80000"/>
              </a:lnSpc>
            </a:pPr>
            <a:r>
              <a:rPr lang="en-US" altLang="en-US" sz="1600" b="1" dirty="0" smtClean="0">
                <a:solidFill>
                  <a:srgbClr val="000000"/>
                </a:solidFill>
                <a:latin typeface="Georgia" panose="02040502050405020303" pitchFamily="18" charset="0"/>
                <a:hlinkClick r:id="rId4"/>
              </a:rPr>
              <a:t>https</a:t>
            </a:r>
            <a:r>
              <a:rPr lang="en-US" altLang="en-US" sz="1600" b="1" dirty="0">
                <a:solidFill>
                  <a:srgbClr val="000000"/>
                </a:solidFill>
                <a:latin typeface="Georgia" panose="02040502050405020303" pitchFamily="18" charset="0"/>
                <a:hlinkClick r:id="rId4"/>
              </a:rPr>
              <a:t>://</a:t>
            </a:r>
            <a:r>
              <a:rPr lang="en-US" altLang="en-US" sz="1600" b="1" dirty="0" smtClean="0">
                <a:solidFill>
                  <a:srgbClr val="000000"/>
                </a:solidFill>
                <a:latin typeface="Georgia" panose="02040502050405020303" pitchFamily="18" charset="0"/>
                <a:hlinkClick r:id="rId4"/>
              </a:rPr>
              <a:t>edpuzzle.com/media/593059bb406c124f703b30af</a:t>
            </a:r>
            <a:endParaRPr lang="en-US" altLang="en-US" sz="1600" b="1" dirty="0" smtClean="0">
              <a:solidFill>
                <a:srgbClr val="000000"/>
              </a:solidFill>
              <a:latin typeface="Georgia" panose="02040502050405020303" pitchFamily="18" charset="0"/>
            </a:endParaRPr>
          </a:p>
        </p:txBody>
      </p:sp>
      <p:pic>
        <p:nvPicPr>
          <p:cNvPr id="18438" name="Picture 6" descr="https://www.washingtonpost.com/graphics/world/hiroshima-nagasaki-illustrated/hiroshima-600-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418"/>
          <a:stretch/>
        </p:blipFill>
        <p:spPr bwMode="auto">
          <a:xfrm>
            <a:off x="9980612" y="1040396"/>
            <a:ext cx="1354023" cy="51318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7012" y="4400509"/>
            <a:ext cx="3962401" cy="1908215"/>
          </a:xfrm>
          <a:prstGeom prst="rect">
            <a:avLst/>
          </a:prstGeom>
          <a:noFill/>
        </p:spPr>
        <p:txBody>
          <a:bodyPr wrap="square" rtlCol="0">
            <a:spAutoFit/>
          </a:bodyPr>
          <a:lstStyle/>
          <a:p>
            <a:pPr algn="ctr"/>
            <a:r>
              <a:rPr lang="en-US" sz="2000" b="1" dirty="0">
                <a:solidFill>
                  <a:schemeClr val="tx1">
                    <a:lumMod val="50000"/>
                  </a:schemeClr>
                </a:solidFill>
                <a:latin typeface="Georgia" panose="02040502050405020303" pitchFamily="18" charset="0"/>
              </a:rPr>
              <a:t>After viewing the atomic bombings of </a:t>
            </a:r>
            <a:r>
              <a:rPr lang="en-US" sz="2000" b="1" dirty="0" smtClean="0">
                <a:solidFill>
                  <a:schemeClr val="tx1">
                    <a:lumMod val="50000"/>
                  </a:schemeClr>
                </a:solidFill>
                <a:latin typeface="Georgia" panose="02040502050405020303" pitchFamily="18" charset="0"/>
              </a:rPr>
              <a:t>Hiroshima</a:t>
            </a:r>
          </a:p>
          <a:p>
            <a:pPr algn="ctr"/>
            <a:r>
              <a:rPr lang="en-US" sz="2000" b="1" dirty="0" smtClean="0">
                <a:solidFill>
                  <a:schemeClr val="tx1">
                    <a:lumMod val="50000"/>
                  </a:schemeClr>
                </a:solidFill>
                <a:latin typeface="Georgia" panose="02040502050405020303" pitchFamily="18" charset="0"/>
              </a:rPr>
              <a:t>and </a:t>
            </a:r>
            <a:r>
              <a:rPr lang="en-US" sz="2000" b="1" dirty="0">
                <a:solidFill>
                  <a:schemeClr val="tx1">
                    <a:lumMod val="50000"/>
                  </a:schemeClr>
                </a:solidFill>
                <a:latin typeface="Georgia" panose="02040502050405020303" pitchFamily="18" charset="0"/>
              </a:rPr>
              <a:t>Nagasaki, </a:t>
            </a:r>
            <a:endParaRPr lang="en-US" sz="2000" dirty="0"/>
          </a:p>
          <a:p>
            <a:pPr algn="ctr"/>
            <a:r>
              <a:rPr lang="en-US" sz="2000" b="1" dirty="0">
                <a:solidFill>
                  <a:schemeClr val="tx1">
                    <a:lumMod val="50000"/>
                  </a:schemeClr>
                </a:solidFill>
                <a:latin typeface="Georgia" panose="02040502050405020303" pitchFamily="18" charset="0"/>
              </a:rPr>
              <a:t>Create an original emoji to express your reaction.</a:t>
            </a:r>
            <a:endParaRPr lang="en-US" sz="2000" dirty="0"/>
          </a:p>
          <a:p>
            <a:endParaRPr lang="en-US" dirty="0"/>
          </a:p>
        </p:txBody>
      </p:sp>
      <p:sp>
        <p:nvSpPr>
          <p:cNvPr id="3" name="TextBox 2"/>
          <p:cNvSpPr txBox="1"/>
          <p:nvPr/>
        </p:nvSpPr>
        <p:spPr>
          <a:xfrm>
            <a:off x="4760912" y="6168259"/>
            <a:ext cx="4800600" cy="338554"/>
          </a:xfrm>
          <a:prstGeom prst="rect">
            <a:avLst/>
          </a:prstGeom>
          <a:noFill/>
        </p:spPr>
        <p:txBody>
          <a:bodyPr wrap="square" rtlCol="0">
            <a:spAutoFit/>
          </a:bodyPr>
          <a:lstStyle/>
          <a:p>
            <a:r>
              <a:rPr lang="en-US" sz="800" dirty="0"/>
              <a:t>http://www.nebraskastudies.org/0800/frameset_reset.html?http://www.nebraskastudies.org/0800/stories/0801_0610.html</a:t>
            </a:r>
          </a:p>
        </p:txBody>
      </p:sp>
    </p:spTree>
    <p:extLst>
      <p:ext uri="{BB962C8B-B14F-4D97-AF65-F5344CB8AC3E}">
        <p14:creationId xmlns:p14="http://schemas.microsoft.com/office/powerpoint/2010/main" val="225086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280" y="152400"/>
            <a:ext cx="4114800" cy="1143000"/>
          </a:xfrm>
        </p:spPr>
        <p:txBody>
          <a:bodyPr/>
          <a:lstStyle/>
          <a:p>
            <a:pPr algn="ctr"/>
            <a:r>
              <a:rPr lang="en-US" b="1" dirty="0" smtClean="0">
                <a:latin typeface="Georgia" panose="02040502050405020303" pitchFamily="18" charset="0"/>
              </a:rPr>
              <a:t>Japan Surrenders &amp; WWII Ends</a:t>
            </a:r>
            <a:endParaRPr lang="en-US" dirty="0"/>
          </a:p>
        </p:txBody>
      </p:sp>
      <p:sp>
        <p:nvSpPr>
          <p:cNvPr id="4" name="Text Placeholder 3"/>
          <p:cNvSpPr>
            <a:spLocks noGrp="1"/>
          </p:cNvSpPr>
          <p:nvPr>
            <p:ph type="body" sz="half" idx="2"/>
          </p:nvPr>
        </p:nvSpPr>
        <p:spPr>
          <a:xfrm>
            <a:off x="150812" y="1508124"/>
            <a:ext cx="4267200" cy="4800600"/>
          </a:xfrm>
        </p:spPr>
        <p:txBody>
          <a:bodyPr>
            <a:normAutofit/>
          </a:bodyPr>
          <a:lstStyle/>
          <a:p>
            <a:pPr marL="285750" indent="-285750">
              <a:buFont typeface="Arial" panose="020B0604020202020204" pitchFamily="34" charset="0"/>
              <a:buChar char="•"/>
            </a:pPr>
            <a:r>
              <a:rPr lang="en-US" sz="2400" b="1" dirty="0" smtClean="0">
                <a:latin typeface="Georgia" panose="02040502050405020303" pitchFamily="18" charset="0"/>
              </a:rPr>
              <a:t>August 15, 1945</a:t>
            </a:r>
          </a:p>
          <a:p>
            <a:r>
              <a:rPr lang="en-US" sz="2400" b="1" dirty="0" smtClean="0">
                <a:latin typeface="Georgia" panose="02040502050405020303" pitchFamily="18" charset="0"/>
              </a:rPr>
              <a:t>Emperor Hirohito announces Japan’s unconditional surrender to his people over public radio.</a:t>
            </a:r>
          </a:p>
          <a:p>
            <a:endParaRPr lang="en-US" sz="2400" b="1" dirty="0">
              <a:latin typeface="Georgia" panose="02040502050405020303" pitchFamily="18" charset="0"/>
            </a:endParaRPr>
          </a:p>
          <a:p>
            <a:pPr marL="285750" indent="-285750">
              <a:buFont typeface="Arial" panose="020B0604020202020204" pitchFamily="34" charset="0"/>
              <a:buChar char="•"/>
            </a:pPr>
            <a:r>
              <a:rPr lang="en-US" sz="2400" b="1" dirty="0" smtClean="0">
                <a:latin typeface="Georgia" panose="02040502050405020303" pitchFamily="18" charset="0"/>
              </a:rPr>
              <a:t>September 2, 1945</a:t>
            </a:r>
          </a:p>
          <a:p>
            <a:r>
              <a:rPr lang="en-US" sz="2400" b="1" dirty="0" smtClean="0">
                <a:latin typeface="Georgia" panose="02040502050405020303" pitchFamily="18" charset="0"/>
              </a:rPr>
              <a:t>Japan’s formal surrender takes place on the US battleship </a:t>
            </a:r>
            <a:r>
              <a:rPr lang="en-US" sz="2400" b="1" i="1" dirty="0" smtClean="0">
                <a:latin typeface="Georgia" panose="02040502050405020303" pitchFamily="18" charset="0"/>
              </a:rPr>
              <a:t>Missouri</a:t>
            </a:r>
            <a:r>
              <a:rPr lang="en-US" sz="2400" b="1" dirty="0" smtClean="0">
                <a:latin typeface="Georgia" panose="02040502050405020303" pitchFamily="18" charset="0"/>
              </a:rPr>
              <a:t> in Tokyo Bay.</a:t>
            </a:r>
          </a:p>
          <a:p>
            <a:endParaRPr lang="en-US" dirty="0"/>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16</a:t>
            </a:fld>
            <a:endParaRPr lang="en-US" dirty="0"/>
          </a:p>
        </p:txBody>
      </p:sp>
      <p:pic>
        <p:nvPicPr>
          <p:cNvPr id="17410" name="Picture 2" descr="Japanese envoys arrive on board the U.S.S. Missouri for the surrender ceremony, Tokyo Bay, September 2, 1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926" y="402995"/>
            <a:ext cx="4309064" cy="3559405"/>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descr="General Douglas MacArthur signs the Japanese surrender document, U.S.S. Missouri, Tokyo Bay, September 2, 19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039" y="3304556"/>
            <a:ext cx="4002639" cy="2867644"/>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17414" name="Picture 6" descr="Emperor Hirohi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805549" y="718038"/>
            <a:ext cx="2375047" cy="203993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7418" name="Picture 10" descr="http://chicagohacksbig.com/images/battleship-clipart-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8495" y="5943600"/>
            <a:ext cx="2150917" cy="631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69237" y="4094181"/>
            <a:ext cx="2741613" cy="369332"/>
          </a:xfrm>
          <a:prstGeom prst="rect">
            <a:avLst/>
          </a:prstGeom>
          <a:noFill/>
        </p:spPr>
        <p:txBody>
          <a:bodyPr wrap="square" rtlCol="0">
            <a:spAutoFit/>
          </a:bodyPr>
          <a:lstStyle/>
          <a:p>
            <a:r>
              <a:rPr lang="en-US" sz="900" dirty="0"/>
              <a:t>https://www.archivesfoundation.org/documents/japanese-instrument-surrender-1945/</a:t>
            </a:r>
          </a:p>
        </p:txBody>
      </p:sp>
      <p:sp>
        <p:nvSpPr>
          <p:cNvPr id="6" name="TextBox 5"/>
          <p:cNvSpPr txBox="1"/>
          <p:nvPr/>
        </p:nvSpPr>
        <p:spPr>
          <a:xfrm>
            <a:off x="4732609" y="6318670"/>
            <a:ext cx="4895973" cy="400110"/>
          </a:xfrm>
          <a:prstGeom prst="rect">
            <a:avLst/>
          </a:prstGeom>
          <a:noFill/>
        </p:spPr>
        <p:txBody>
          <a:bodyPr wrap="square" rtlCol="0">
            <a:spAutoFit/>
          </a:bodyPr>
          <a:lstStyle/>
          <a:p>
            <a:r>
              <a:rPr lang="en-US" sz="1000" dirty="0"/>
              <a:t>https://www.osti.gov/opennet/manhattan-project-history/Events/1945/surrender.htm</a:t>
            </a:r>
          </a:p>
        </p:txBody>
      </p:sp>
    </p:spTree>
    <p:extLst>
      <p:ext uri="{BB962C8B-B14F-4D97-AF65-F5344CB8AC3E}">
        <p14:creationId xmlns:p14="http://schemas.microsoft.com/office/powerpoint/2010/main" val="401515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17</a:t>
            </a:fld>
            <a:endParaRPr lang="en-US" dirty="0"/>
          </a:p>
        </p:txBody>
      </p:sp>
      <p:pic>
        <p:nvPicPr>
          <p:cNvPr id="1028" name="Picture 4" descr="https://s-media-cache-ak0.pinimg.com/originals/eb/af/aa/ebafaa75013dff54f4eb2dd5d3b1df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0" y="228600"/>
            <a:ext cx="12189976" cy="5224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5212" y="554705"/>
            <a:ext cx="2362200" cy="1323439"/>
          </a:xfrm>
          <a:prstGeom prst="rect">
            <a:avLst/>
          </a:prstGeom>
          <a:noFill/>
        </p:spPr>
        <p:txBody>
          <a:bodyPr wrap="square" rtlCol="0">
            <a:spAutoFit/>
          </a:bodyPr>
          <a:lstStyle/>
          <a:p>
            <a:pPr algn="ctr"/>
            <a:r>
              <a:rPr lang="en-US" sz="3200" b="1" dirty="0" smtClean="0">
                <a:latin typeface="Georgia" panose="02040502050405020303" pitchFamily="18" charset="0"/>
              </a:rPr>
              <a:t>USSR</a:t>
            </a:r>
          </a:p>
          <a:p>
            <a:pPr algn="ctr"/>
            <a:r>
              <a:rPr lang="en-US" sz="2400" b="1" dirty="0" smtClean="0">
                <a:solidFill>
                  <a:srgbClr val="C00000"/>
                </a:solidFill>
                <a:latin typeface="Georgia" panose="02040502050405020303" pitchFamily="18" charset="0"/>
              </a:rPr>
              <a:t>Dictatorship</a:t>
            </a:r>
          </a:p>
          <a:p>
            <a:pPr algn="ctr"/>
            <a:r>
              <a:rPr lang="en-US" sz="2400" b="1" dirty="0" smtClean="0">
                <a:solidFill>
                  <a:srgbClr val="C00000"/>
                </a:solidFill>
                <a:latin typeface="Georgia" panose="02040502050405020303" pitchFamily="18" charset="0"/>
              </a:rPr>
              <a:t>Communism</a:t>
            </a:r>
            <a:endParaRPr lang="en-US" sz="2400" b="1" dirty="0">
              <a:solidFill>
                <a:srgbClr val="C00000"/>
              </a:solidFill>
              <a:latin typeface="Georgia" panose="02040502050405020303" pitchFamily="18" charset="0"/>
            </a:endParaRPr>
          </a:p>
        </p:txBody>
      </p:sp>
      <p:sp>
        <p:nvSpPr>
          <p:cNvPr id="10" name="TextBox 9"/>
          <p:cNvSpPr txBox="1"/>
          <p:nvPr/>
        </p:nvSpPr>
        <p:spPr>
          <a:xfrm>
            <a:off x="8913812" y="554705"/>
            <a:ext cx="2362200" cy="1323439"/>
          </a:xfrm>
          <a:prstGeom prst="rect">
            <a:avLst/>
          </a:prstGeom>
          <a:noFill/>
        </p:spPr>
        <p:txBody>
          <a:bodyPr wrap="square" rtlCol="0">
            <a:spAutoFit/>
          </a:bodyPr>
          <a:lstStyle/>
          <a:p>
            <a:pPr algn="ctr"/>
            <a:r>
              <a:rPr lang="en-US" sz="3200" b="1" dirty="0" smtClean="0">
                <a:latin typeface="Georgia" panose="02040502050405020303" pitchFamily="18" charset="0"/>
              </a:rPr>
              <a:t>USA</a:t>
            </a:r>
          </a:p>
          <a:p>
            <a:pPr algn="ctr"/>
            <a:r>
              <a:rPr lang="en-US" sz="2400" b="1" dirty="0" smtClean="0">
                <a:solidFill>
                  <a:schemeClr val="accent6">
                    <a:lumMod val="75000"/>
                  </a:schemeClr>
                </a:solidFill>
                <a:latin typeface="Georgia" panose="02040502050405020303" pitchFamily="18" charset="0"/>
              </a:rPr>
              <a:t>Democracy</a:t>
            </a:r>
          </a:p>
          <a:p>
            <a:pPr algn="ctr"/>
            <a:r>
              <a:rPr lang="en-US" sz="2400" b="1" dirty="0" smtClean="0">
                <a:solidFill>
                  <a:schemeClr val="accent6">
                    <a:lumMod val="75000"/>
                  </a:schemeClr>
                </a:solidFill>
                <a:latin typeface="Georgia" panose="02040502050405020303" pitchFamily="18" charset="0"/>
              </a:rPr>
              <a:t>Capitalism</a:t>
            </a:r>
            <a:endParaRPr lang="en-US" sz="2400" b="1" dirty="0">
              <a:solidFill>
                <a:schemeClr val="accent6">
                  <a:lumMod val="75000"/>
                </a:schemeClr>
              </a:solidFill>
              <a:latin typeface="Georgia" panose="02040502050405020303" pitchFamily="18" charset="0"/>
            </a:endParaRPr>
          </a:p>
        </p:txBody>
      </p:sp>
      <p:sp>
        <p:nvSpPr>
          <p:cNvPr id="4" name="Rectangle 3"/>
          <p:cNvSpPr/>
          <p:nvPr/>
        </p:nvSpPr>
        <p:spPr>
          <a:xfrm>
            <a:off x="4799012" y="935705"/>
            <a:ext cx="2514600" cy="646331"/>
          </a:xfrm>
          <a:prstGeom prst="rect">
            <a:avLst/>
          </a:prstGeom>
          <a:noFill/>
        </p:spPr>
        <p:txBody>
          <a:bodyPr wrap="square" lIns="91440" tIns="45720" rIns="91440" bIns="45720">
            <a:spAutoFit/>
          </a:bodyPr>
          <a:lstStyle/>
          <a:p>
            <a:pPr algn="ctr"/>
            <a:r>
              <a:rPr lang="en-US" sz="3600" b="1" dirty="0" smtClean="0">
                <a:ln w="0"/>
                <a:effectLst>
                  <a:outerShdw blurRad="38100" dist="19050" dir="2700000" algn="tl" rotWithShape="0">
                    <a:schemeClr val="dk1">
                      <a:alpha val="40000"/>
                    </a:schemeClr>
                  </a:outerShdw>
                </a:effectLst>
              </a:rPr>
              <a:t>1945-1990</a:t>
            </a:r>
            <a:endParaRPr lang="en-US" sz="3600" b="1" cap="none" spc="0" dirty="0">
              <a:ln w="0"/>
              <a:solidFill>
                <a:schemeClr val="tx1"/>
              </a:solidFill>
              <a:effectLst>
                <a:outerShdw blurRad="38100" dist="19050" dir="2700000" algn="tl" rotWithShape="0">
                  <a:schemeClr val="dk1">
                    <a:alpha val="40000"/>
                  </a:schemeClr>
                </a:outerShdw>
              </a:effectLst>
            </a:endParaRPr>
          </a:p>
        </p:txBody>
      </p:sp>
      <p:sp>
        <p:nvSpPr>
          <p:cNvPr id="12" name="TextBox 11"/>
          <p:cNvSpPr txBox="1"/>
          <p:nvPr/>
        </p:nvSpPr>
        <p:spPr>
          <a:xfrm>
            <a:off x="4951412" y="3187713"/>
            <a:ext cx="2362200" cy="1200329"/>
          </a:xfrm>
          <a:prstGeom prst="rect">
            <a:avLst/>
          </a:prstGeom>
          <a:noFill/>
        </p:spPr>
        <p:txBody>
          <a:bodyPr wrap="square" rtlCol="0">
            <a:spAutoFit/>
          </a:bodyPr>
          <a:lstStyle/>
          <a:p>
            <a:pPr algn="ctr"/>
            <a:r>
              <a:rPr lang="en-US" sz="2400" b="1" dirty="0" smtClean="0">
                <a:latin typeface="Georgia" panose="02040502050405020303" pitchFamily="18" charset="0"/>
              </a:rPr>
              <a:t>Fear</a:t>
            </a:r>
          </a:p>
          <a:p>
            <a:pPr algn="ctr"/>
            <a:r>
              <a:rPr lang="en-US" sz="2400" b="1" dirty="0" smtClean="0">
                <a:latin typeface="Georgia" panose="02040502050405020303" pitchFamily="18" charset="0"/>
              </a:rPr>
              <a:t>Distrust</a:t>
            </a:r>
          </a:p>
          <a:p>
            <a:pPr algn="ctr"/>
            <a:r>
              <a:rPr lang="en-US" sz="2400" b="1" dirty="0" smtClean="0">
                <a:latin typeface="Georgia" panose="02040502050405020303" pitchFamily="18" charset="0"/>
              </a:rPr>
              <a:t>Tension</a:t>
            </a:r>
          </a:p>
        </p:txBody>
      </p:sp>
      <p:sp>
        <p:nvSpPr>
          <p:cNvPr id="14" name="TextBox 13"/>
          <p:cNvSpPr txBox="1"/>
          <p:nvPr/>
        </p:nvSpPr>
        <p:spPr>
          <a:xfrm>
            <a:off x="608012" y="5029200"/>
            <a:ext cx="11125201" cy="1261884"/>
          </a:xfrm>
          <a:prstGeom prst="rect">
            <a:avLst/>
          </a:prstGeom>
          <a:noFill/>
        </p:spPr>
        <p:txBody>
          <a:bodyPr wrap="square" rtlCol="0">
            <a:spAutoFit/>
          </a:bodyPr>
          <a:lstStyle/>
          <a:p>
            <a:pPr algn="ctr"/>
            <a:endParaRPr lang="en-US" sz="2400" b="1" dirty="0" smtClean="0">
              <a:latin typeface="Georgia" panose="02040502050405020303" pitchFamily="18" charset="0"/>
            </a:endParaRPr>
          </a:p>
          <a:p>
            <a:r>
              <a:rPr lang="en-US" sz="3200" b="1" dirty="0" smtClean="0">
                <a:solidFill>
                  <a:srgbClr val="C00000"/>
                </a:solidFill>
                <a:latin typeface="Georgia" panose="02040502050405020303" pitchFamily="18" charset="0"/>
              </a:rPr>
              <a:t>*</a:t>
            </a:r>
            <a:r>
              <a:rPr lang="en-US" sz="2000" b="1" dirty="0" smtClean="0">
                <a:solidFill>
                  <a:srgbClr val="C00000"/>
                </a:solidFill>
                <a:latin typeface="Georgia" panose="02040502050405020303" pitchFamily="18" charset="0"/>
              </a:rPr>
              <a:t> </a:t>
            </a:r>
            <a:r>
              <a:rPr lang="en-US" sz="2000" b="1" dirty="0" smtClean="0">
                <a:latin typeface="Georgia" panose="02040502050405020303" pitchFamily="18" charset="0"/>
              </a:rPr>
              <a:t>M.A.D. is a policy of Mutually </a:t>
            </a:r>
            <a:r>
              <a:rPr lang="en-US" sz="2000" b="1" dirty="0">
                <a:latin typeface="Georgia" panose="02040502050405020303" pitchFamily="18" charset="0"/>
              </a:rPr>
              <a:t>Assured </a:t>
            </a:r>
            <a:r>
              <a:rPr lang="en-US" sz="2000" b="1" dirty="0" smtClean="0">
                <a:latin typeface="Georgia" panose="02040502050405020303" pitchFamily="18" charset="0"/>
              </a:rPr>
              <a:t>Destruction due to nuclear arms build up.</a:t>
            </a:r>
            <a:endParaRPr lang="en-US" sz="2000" b="1" dirty="0">
              <a:latin typeface="Georgia" panose="02040502050405020303" pitchFamily="18" charset="0"/>
            </a:endParaRPr>
          </a:p>
          <a:p>
            <a:endParaRPr lang="en-US" sz="2000" b="1" dirty="0" smtClean="0">
              <a:latin typeface="Georgia" panose="02040502050405020303" pitchFamily="18" charset="0"/>
            </a:endParaRPr>
          </a:p>
        </p:txBody>
      </p:sp>
      <p:sp>
        <p:nvSpPr>
          <p:cNvPr id="5" name="TextBox 4"/>
          <p:cNvSpPr txBox="1"/>
          <p:nvPr/>
        </p:nvSpPr>
        <p:spPr>
          <a:xfrm>
            <a:off x="5446712" y="4381812"/>
            <a:ext cx="1447800" cy="461665"/>
          </a:xfrm>
          <a:prstGeom prst="rect">
            <a:avLst/>
          </a:prstGeom>
          <a:solidFill>
            <a:schemeClr val="bg2"/>
          </a:solidFill>
        </p:spPr>
        <p:txBody>
          <a:bodyPr wrap="square" rtlCol="0">
            <a:spAutoFit/>
          </a:bodyPr>
          <a:lstStyle/>
          <a:p>
            <a:r>
              <a:rPr lang="en-US" sz="2400" b="1" dirty="0">
                <a:latin typeface="Georgia" panose="02040502050405020303" pitchFamily="18" charset="0"/>
              </a:rPr>
              <a:t>M.A.D</a:t>
            </a:r>
            <a:r>
              <a:rPr lang="en-US" sz="2400" b="1" dirty="0" smtClean="0">
                <a:latin typeface="Georgia" panose="02040502050405020303" pitchFamily="18" charset="0"/>
              </a:rPr>
              <a:t>.</a:t>
            </a:r>
            <a:r>
              <a:rPr lang="en-US" sz="2400" b="1" dirty="0" smtClean="0">
                <a:solidFill>
                  <a:srgbClr val="C00000"/>
                </a:solidFill>
                <a:latin typeface="Georgia" panose="02040502050405020303" pitchFamily="18" charset="0"/>
              </a:rPr>
              <a:t>*</a:t>
            </a:r>
            <a:endParaRPr lang="en-US" sz="2400" b="1" dirty="0">
              <a:solidFill>
                <a:srgbClr val="C00000"/>
              </a:solidFill>
              <a:latin typeface="Georgia" panose="02040502050405020303" pitchFamily="18" charset="0"/>
            </a:endParaRPr>
          </a:p>
        </p:txBody>
      </p:sp>
    </p:spTree>
    <p:extLst>
      <p:ext uri="{BB962C8B-B14F-4D97-AF65-F5344CB8AC3E}">
        <p14:creationId xmlns:p14="http://schemas.microsoft.com/office/powerpoint/2010/main" val="271864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1000"/>
                                        <p:tgtEl>
                                          <p:spTgt spid="10">
                                            <p:txEl>
                                              <p:pRg st="2" end="2"/>
                                            </p:txEl>
                                          </p:spTgt>
                                        </p:tgtEl>
                                      </p:cBhvr>
                                    </p:animEffect>
                                    <p:anim calcmode="lin" valueType="num">
                                      <p:cBhvr>
                                        <p:cTn id="2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1000"/>
                                        <p:tgtEl>
                                          <p:spTgt spid="12">
                                            <p:txEl>
                                              <p:pRg st="0" end="0"/>
                                            </p:txEl>
                                          </p:spTgt>
                                        </p:tgtEl>
                                      </p:cBhvr>
                                    </p:animEffect>
                                    <p:anim calcmode="lin" valueType="num">
                                      <p:cBhvr>
                                        <p:cTn id="3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1000"/>
                                        <p:tgtEl>
                                          <p:spTgt spid="12">
                                            <p:txEl>
                                              <p:pRg st="1" end="1"/>
                                            </p:txEl>
                                          </p:spTgt>
                                        </p:tgtEl>
                                      </p:cBhvr>
                                    </p:animEffect>
                                    <p:anim calcmode="lin" valueType="num">
                                      <p:cBhvr>
                                        <p:cTn id="3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1000"/>
                                        <p:tgtEl>
                                          <p:spTgt spid="12">
                                            <p:txEl>
                                              <p:pRg st="2" end="2"/>
                                            </p:txEl>
                                          </p:spTgt>
                                        </p:tgtEl>
                                      </p:cBhvr>
                                    </p:animEffect>
                                    <p:anim calcmode="lin" valueType="num">
                                      <p:cBhvr>
                                        <p:cTn id="4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4">
                                            <p:txEl>
                                              <p:pRg st="1" end="1"/>
                                            </p:txEl>
                                          </p:spTgt>
                                        </p:tgtEl>
                                        <p:attrNameLst>
                                          <p:attrName>style.visibility</p:attrName>
                                        </p:attrNameLst>
                                      </p:cBhvr>
                                      <p:to>
                                        <p:strVal val="visible"/>
                                      </p:to>
                                    </p:set>
                                    <p:animEffect transition="in" filter="fade">
                                      <p:cBhvr>
                                        <p:cTn id="53" dur="1000"/>
                                        <p:tgtEl>
                                          <p:spTgt spid="14">
                                            <p:txEl>
                                              <p:pRg st="1" end="1"/>
                                            </p:txEl>
                                          </p:spTgt>
                                        </p:tgtEl>
                                      </p:cBhvr>
                                    </p:animEffect>
                                    <p:anim calcmode="lin" valueType="num">
                                      <p:cBhvr>
                                        <p:cTn id="5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137D0E-4A4F-4307-8994-C1891D747D59}" type="slidenum">
              <a:rPr lang="en-US" smtClean="0"/>
              <a:t>18</a:t>
            </a:fld>
            <a:endParaRPr lang="en-US" dirty="0"/>
          </a:p>
        </p:txBody>
      </p:sp>
      <p:sp>
        <p:nvSpPr>
          <p:cNvPr id="10" name="Title 1"/>
          <p:cNvSpPr txBox="1">
            <a:spLocks/>
          </p:cNvSpPr>
          <p:nvPr/>
        </p:nvSpPr>
        <p:spPr>
          <a:xfrm>
            <a:off x="8237279" y="1937996"/>
            <a:ext cx="3724533" cy="179580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342900" indent="-342900">
              <a:buFont typeface="Arial" panose="020B0604020202020204" pitchFamily="34" charset="0"/>
              <a:buChar char="•"/>
            </a:pPr>
            <a:r>
              <a:rPr lang="en-US" sz="2200" b="1" dirty="0" smtClean="0">
                <a:latin typeface="Georgia" panose="02040502050405020303" pitchFamily="18" charset="0"/>
              </a:rPr>
              <a:t>What message does this political cartoon convey about the relationship between the USSR &amp; the USA? </a:t>
            </a:r>
          </a:p>
        </p:txBody>
      </p:sp>
      <p:sp>
        <p:nvSpPr>
          <p:cNvPr id="2" name="Rectangle 1"/>
          <p:cNvSpPr/>
          <p:nvPr/>
        </p:nvSpPr>
        <p:spPr>
          <a:xfrm>
            <a:off x="8313479" y="464403"/>
            <a:ext cx="3626361" cy="830997"/>
          </a:xfrm>
          <a:prstGeom prst="rect">
            <a:avLst/>
          </a:prstGeom>
        </p:spPr>
        <p:txBody>
          <a:bodyPr wrap="square">
            <a:spAutoFit/>
          </a:bodyPr>
          <a:lstStyle/>
          <a:p>
            <a:pPr algn="ctr"/>
            <a:r>
              <a:rPr lang="en-US" sz="2400" b="1" dirty="0" smtClean="0">
                <a:latin typeface="Georgia" panose="02040502050405020303" pitchFamily="18" charset="0"/>
              </a:rPr>
              <a:t>Cold </a:t>
            </a:r>
            <a:r>
              <a:rPr lang="en-US" sz="2400" b="1" dirty="0">
                <a:latin typeface="Georgia" panose="02040502050405020303" pitchFamily="18" charset="0"/>
              </a:rPr>
              <a:t>War </a:t>
            </a:r>
            <a:r>
              <a:rPr lang="en-US" sz="2400" b="1" dirty="0" smtClean="0">
                <a:latin typeface="Georgia" panose="02040502050405020303" pitchFamily="18" charset="0"/>
              </a:rPr>
              <a:t>&amp; the</a:t>
            </a:r>
          </a:p>
          <a:p>
            <a:pPr algn="ctr"/>
            <a:r>
              <a:rPr lang="en-US" sz="2400" b="1" dirty="0" smtClean="0">
                <a:latin typeface="Georgia" panose="02040502050405020303" pitchFamily="18" charset="0"/>
              </a:rPr>
              <a:t>Nuclear </a:t>
            </a:r>
            <a:r>
              <a:rPr lang="en-US" sz="2400" b="1" dirty="0">
                <a:latin typeface="Georgia" panose="02040502050405020303" pitchFamily="18" charset="0"/>
              </a:rPr>
              <a:t>Arms Race</a:t>
            </a:r>
            <a:endParaRPr lang="en-US" sz="2400" dirty="0"/>
          </a:p>
        </p:txBody>
      </p:sp>
      <p:pic>
        <p:nvPicPr>
          <p:cNvPr id="2050" name="Picture 2" descr="http://pinkpanthers.pbworks.com/f/Political%20Cartoon%20of%20the%20arms%20ra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48" y="457200"/>
            <a:ext cx="7897598" cy="58986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p:cNvSpPr/>
          <p:nvPr/>
        </p:nvSpPr>
        <p:spPr>
          <a:xfrm>
            <a:off x="836612" y="1098024"/>
            <a:ext cx="1981200" cy="990600"/>
          </a:xfrm>
          <a:prstGeom prst="wedgeRectCallout">
            <a:avLst>
              <a:gd name="adj1" fmla="val 86415"/>
              <a:gd name="adj2" fmla="val 123894"/>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Georgia" panose="02040502050405020303" pitchFamily="18" charset="0"/>
              </a:rPr>
              <a:t>Soviet Premier Khrushchev</a:t>
            </a:r>
            <a:endParaRPr lang="en-US" b="1" dirty="0">
              <a:solidFill>
                <a:schemeClr val="tx1"/>
              </a:solidFill>
              <a:latin typeface="Georgia" panose="02040502050405020303" pitchFamily="18" charset="0"/>
            </a:endParaRPr>
          </a:p>
        </p:txBody>
      </p:sp>
      <p:sp>
        <p:nvSpPr>
          <p:cNvPr id="11" name="Rectangular Callout 10"/>
          <p:cNvSpPr/>
          <p:nvPr/>
        </p:nvSpPr>
        <p:spPr>
          <a:xfrm>
            <a:off x="5789612" y="793224"/>
            <a:ext cx="1981200" cy="898451"/>
          </a:xfrm>
          <a:prstGeom prst="wedgeRectCallout">
            <a:avLst>
              <a:gd name="adj1" fmla="val -44992"/>
              <a:gd name="adj2" fmla="val 120265"/>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Georgia" panose="02040502050405020303" pitchFamily="18" charset="0"/>
              </a:rPr>
              <a:t>US President Kennedy</a:t>
            </a:r>
            <a:endParaRPr lang="en-US" b="1" dirty="0">
              <a:solidFill>
                <a:schemeClr val="tx1"/>
              </a:solidFill>
              <a:latin typeface="Georgia" panose="02040502050405020303" pitchFamily="18" charset="0"/>
            </a:endParaRPr>
          </a:p>
        </p:txBody>
      </p:sp>
      <p:sp>
        <p:nvSpPr>
          <p:cNvPr id="12" name="Title 1"/>
          <p:cNvSpPr txBox="1">
            <a:spLocks/>
          </p:cNvSpPr>
          <p:nvPr/>
        </p:nvSpPr>
        <p:spPr>
          <a:xfrm>
            <a:off x="8283538" y="4157331"/>
            <a:ext cx="3724533" cy="110046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342900" indent="-342900">
              <a:buFont typeface="Arial" panose="020B0604020202020204" pitchFamily="34" charset="0"/>
              <a:buChar char="•"/>
            </a:pPr>
            <a:r>
              <a:rPr lang="en-US" sz="2200" b="1" dirty="0" smtClean="0">
                <a:latin typeface="Georgia" panose="02040502050405020303" pitchFamily="18" charset="0"/>
              </a:rPr>
              <a:t>What “prize” does the winner of this race win for his country? </a:t>
            </a:r>
            <a:endParaRPr lang="en-US" sz="2200" b="1" dirty="0">
              <a:latin typeface="Georgia" panose="02040502050405020303" pitchFamily="18" charset="0"/>
            </a:endParaRPr>
          </a:p>
        </p:txBody>
      </p:sp>
      <p:sp>
        <p:nvSpPr>
          <p:cNvPr id="4" name="TextBox 3"/>
          <p:cNvSpPr txBox="1"/>
          <p:nvPr/>
        </p:nvSpPr>
        <p:spPr>
          <a:xfrm>
            <a:off x="1522412" y="6355824"/>
            <a:ext cx="4800600" cy="276999"/>
          </a:xfrm>
          <a:prstGeom prst="rect">
            <a:avLst/>
          </a:prstGeom>
          <a:noFill/>
        </p:spPr>
        <p:txBody>
          <a:bodyPr wrap="square" rtlCol="0">
            <a:spAutoFit/>
          </a:bodyPr>
          <a:lstStyle/>
          <a:p>
            <a:r>
              <a:rPr lang="en-US" sz="1200" dirty="0"/>
              <a:t>https://www.timetoast.com/timelines/cold-war-arms-race--2</a:t>
            </a:r>
          </a:p>
        </p:txBody>
      </p:sp>
    </p:spTree>
    <p:extLst>
      <p:ext uri="{BB962C8B-B14F-4D97-AF65-F5344CB8AC3E}">
        <p14:creationId xmlns:p14="http://schemas.microsoft.com/office/powerpoint/2010/main" val="66309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03212" y="0"/>
            <a:ext cx="11506200" cy="762000"/>
          </a:xfrm>
        </p:spPr>
        <p:txBody>
          <a:bodyPr>
            <a:normAutofit/>
          </a:bodyPr>
          <a:lstStyle/>
          <a:p>
            <a:pPr algn="ctr"/>
            <a:r>
              <a:rPr lang="en-US" sz="3600" b="1" dirty="0" smtClean="0">
                <a:solidFill>
                  <a:schemeClr val="tx1">
                    <a:lumMod val="50000"/>
                  </a:schemeClr>
                </a:solidFill>
                <a:latin typeface="Georgia" panose="02040502050405020303" pitchFamily="18" charset="0"/>
              </a:rPr>
              <a:t>Ready - Set - Explore . . . </a:t>
            </a:r>
            <a:endParaRPr lang="en-US" sz="3600" dirty="0"/>
          </a:p>
        </p:txBody>
      </p:sp>
      <p:sp>
        <p:nvSpPr>
          <p:cNvPr id="14" name="Content Placeholder 2"/>
          <p:cNvSpPr>
            <a:spLocks noGrp="1"/>
          </p:cNvSpPr>
          <p:nvPr>
            <p:ph idx="1"/>
          </p:nvPr>
        </p:nvSpPr>
        <p:spPr>
          <a:xfrm>
            <a:off x="608012" y="4140701"/>
            <a:ext cx="11277601" cy="2304548"/>
          </a:xfrm>
        </p:spPr>
        <p:txBody>
          <a:bodyPr>
            <a:normAutofit fontScale="92500" lnSpcReduction="10000"/>
          </a:bodyPr>
          <a:lstStyle/>
          <a:p>
            <a:r>
              <a:rPr lang="en-US" sz="2800" b="1" dirty="0" smtClean="0">
                <a:solidFill>
                  <a:schemeClr val="tx1">
                    <a:lumMod val="50000"/>
                  </a:schemeClr>
                </a:solidFill>
                <a:latin typeface="Georgia" panose="02040502050405020303" pitchFamily="18" charset="0"/>
              </a:rPr>
              <a:t>WHAT is the “rest of the story” behind the invention of the atomic bomb? </a:t>
            </a:r>
          </a:p>
          <a:p>
            <a:r>
              <a:rPr lang="en-US" sz="2800" b="1" dirty="0" smtClean="0">
                <a:solidFill>
                  <a:schemeClr val="tx1">
                    <a:lumMod val="50000"/>
                  </a:schemeClr>
                </a:solidFill>
                <a:latin typeface="Georgia" panose="02040502050405020303" pitchFamily="18" charset="0"/>
              </a:rPr>
              <a:t>WHO was involved and HOW was it done in total secrecy?</a:t>
            </a:r>
          </a:p>
          <a:p>
            <a:pPr marL="0" indent="0" algn="ctr">
              <a:buNone/>
            </a:pPr>
            <a:r>
              <a:rPr lang="en-US" sz="2800" b="1" dirty="0" smtClean="0">
                <a:latin typeface="Georgia" panose="02040502050405020303" pitchFamily="18" charset="0"/>
              </a:rPr>
              <a:t>View </a:t>
            </a:r>
            <a:r>
              <a:rPr lang="en-US" sz="2800" b="1" dirty="0" err="1">
                <a:latin typeface="Georgia" panose="02040502050405020303" pitchFamily="18" charset="0"/>
              </a:rPr>
              <a:t>v</a:t>
            </a:r>
            <a:r>
              <a:rPr lang="en-US" sz="2800" b="1" dirty="0" err="1" smtClean="0">
                <a:latin typeface="Georgia" panose="02040502050405020303" pitchFamily="18" charset="0"/>
              </a:rPr>
              <a:t>ideoclip</a:t>
            </a:r>
            <a:r>
              <a:rPr lang="en-US" sz="2800" b="1" dirty="0" smtClean="0">
                <a:latin typeface="Georgia" panose="02040502050405020303" pitchFamily="18" charset="0"/>
              </a:rPr>
              <a:t> on “</a:t>
            </a:r>
            <a:r>
              <a:rPr lang="en-US" sz="2800" b="1" dirty="0">
                <a:latin typeface="Georgia" panose="02040502050405020303" pitchFamily="18" charset="0"/>
              </a:rPr>
              <a:t>O</a:t>
            </a:r>
            <a:r>
              <a:rPr lang="en-US" sz="2800" b="1" dirty="0" smtClean="0">
                <a:latin typeface="Georgia" panose="02040502050405020303" pitchFamily="18" charset="0"/>
              </a:rPr>
              <a:t>verview of Manhattan Project” (3:01) </a:t>
            </a:r>
            <a:r>
              <a:rPr lang="en-US" sz="2800" b="1" u="sng" dirty="0">
                <a:latin typeface="Georgia" panose="02040502050405020303" pitchFamily="18" charset="0"/>
                <a:hlinkClick r:id="rId3"/>
              </a:rPr>
              <a:t>http://www.history.com/topics/world-war-ii/trinity-test</a:t>
            </a:r>
            <a:endParaRPr lang="en-US" sz="2800" b="1" dirty="0">
              <a:latin typeface="Georgia" panose="02040502050405020303" pitchFamily="18" charset="0"/>
            </a:endParaRPr>
          </a:p>
          <a:p>
            <a:pPr marL="0" indent="0">
              <a:buNone/>
            </a:pPr>
            <a:endParaRPr lang="en-US" sz="2800" dirty="0"/>
          </a:p>
          <a:p>
            <a:pPr marL="0" indent="0">
              <a:buNone/>
            </a:pPr>
            <a:endParaRPr lang="en-US" sz="2800" b="1" dirty="0">
              <a:solidFill>
                <a:schemeClr val="tx1">
                  <a:lumMod val="50000"/>
                </a:schemeClr>
              </a:solidFill>
              <a:latin typeface="Georgia" panose="02040502050405020303" pitchFamily="18" charset="0"/>
            </a:endParaRPr>
          </a:p>
          <a:p>
            <a:endParaRPr lang="en-US" sz="2800" b="1" dirty="0" smtClean="0">
              <a:solidFill>
                <a:schemeClr val="tx1">
                  <a:lumMod val="50000"/>
                </a:schemeClr>
              </a:solidFill>
              <a:latin typeface="Georgia" panose="02040502050405020303" pitchFamily="18" charset="0"/>
            </a:endParaRPr>
          </a:p>
          <a:p>
            <a:endParaRPr lang="en-US" sz="2800" b="1" dirty="0" smtClean="0">
              <a:solidFill>
                <a:schemeClr val="tx1">
                  <a:lumMod val="50000"/>
                </a:schemeClr>
              </a:solidFill>
              <a:latin typeface="Georgia" panose="02040502050405020303" pitchFamily="18" charset="0"/>
            </a:endParaRPr>
          </a:p>
          <a:p>
            <a:endParaRPr lang="en-US" sz="2800" b="1" dirty="0" smtClean="0">
              <a:solidFill>
                <a:schemeClr val="tx1">
                  <a:lumMod val="50000"/>
                </a:schemeClr>
              </a:solidFill>
              <a:latin typeface="Georgia" panose="02040502050405020303" pitchFamily="18" charset="0"/>
            </a:endParaRPr>
          </a:p>
        </p:txBody>
      </p:sp>
      <p:sp>
        <p:nvSpPr>
          <p:cNvPr id="3" name="Slide Number Placeholder 2"/>
          <p:cNvSpPr>
            <a:spLocks noGrp="1"/>
          </p:cNvSpPr>
          <p:nvPr>
            <p:ph type="sldNum" sz="quarter" idx="12"/>
          </p:nvPr>
        </p:nvSpPr>
        <p:spPr/>
        <p:txBody>
          <a:bodyPr/>
          <a:lstStyle/>
          <a:p>
            <a:fld id="{E5137D0E-4A4F-4307-8994-C1891D747D59}" type="slidenum">
              <a:rPr lang="en-US" smtClean="0"/>
              <a:t>19</a:t>
            </a:fld>
            <a:endParaRPr lang="en-US" dirty="0"/>
          </a:p>
        </p:txBody>
      </p:sp>
      <p:pic>
        <p:nvPicPr>
          <p:cNvPr id="15" name="Picture 4" descr="Question, Mark, Question Mark, Surprise, Astonish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70056">
            <a:off x="1110084" y="1291549"/>
            <a:ext cx="1924216" cy="17383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Question, Mark, Question Mark, Surprise, Astonish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62113">
            <a:off x="9078891" y="1385595"/>
            <a:ext cx="1924216" cy="1738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atomicheritage.org/sites/default/files/styles/large/public/Manhattan_Project_emblem_4.png?itok=Fq8Pn-5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0412" y="1124452"/>
            <a:ext cx="2819400" cy="2837948"/>
          </a:xfrm>
          <a:prstGeom prst="rect">
            <a:avLst/>
          </a:prstGeom>
          <a:solidFill>
            <a:schemeClr val="accent1"/>
          </a:solidFill>
          <a:ln w="38100">
            <a:solidFill>
              <a:schemeClr val="tx1"/>
            </a:solidFill>
          </a:ln>
          <a:extLst/>
        </p:spPr>
      </p:pic>
    </p:spTree>
    <p:extLst>
      <p:ext uri="{BB962C8B-B14F-4D97-AF65-F5344CB8AC3E}">
        <p14:creationId xmlns:p14="http://schemas.microsoft.com/office/powerpoint/2010/main" val="340968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1000"/>
                                        <p:tgtEl>
                                          <p:spTgt spid="14">
                                            <p:txEl>
                                              <p:pRg st="2" end="2"/>
                                            </p:txEl>
                                          </p:spTgt>
                                        </p:tgtEl>
                                      </p:cBhvr>
                                    </p:animEffect>
                                    <p:anim calcmode="lin" valueType="num">
                                      <p:cBhvr>
                                        <p:cTn id="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03212" y="76200"/>
            <a:ext cx="11506200" cy="762000"/>
          </a:xfrm>
        </p:spPr>
        <p:txBody>
          <a:bodyPr/>
          <a:lstStyle/>
          <a:p>
            <a:pPr algn="ctr"/>
            <a:r>
              <a:rPr lang="en-US" b="1" dirty="0" err="1" smtClean="0">
                <a:solidFill>
                  <a:schemeClr val="tx1">
                    <a:lumMod val="50000"/>
                  </a:schemeClr>
                </a:solidFill>
                <a:latin typeface="Georgia" panose="02040502050405020303" pitchFamily="18" charset="0"/>
              </a:rPr>
              <a:t>Quickwrite</a:t>
            </a:r>
            <a:r>
              <a:rPr lang="en-US" b="1" dirty="0" smtClean="0">
                <a:solidFill>
                  <a:schemeClr val="tx1">
                    <a:lumMod val="50000"/>
                  </a:schemeClr>
                </a:solidFill>
                <a:latin typeface="Georgia" panose="02040502050405020303" pitchFamily="18" charset="0"/>
              </a:rPr>
              <a:t> Mind Map: War</a:t>
            </a:r>
            <a:endParaRPr lang="en-US" dirty="0"/>
          </a:p>
        </p:txBody>
      </p:sp>
      <p:sp>
        <p:nvSpPr>
          <p:cNvPr id="14" name="Content Placeholder 2"/>
          <p:cNvSpPr>
            <a:spLocks noGrp="1"/>
          </p:cNvSpPr>
          <p:nvPr>
            <p:ph idx="1"/>
          </p:nvPr>
        </p:nvSpPr>
        <p:spPr>
          <a:xfrm>
            <a:off x="329586" y="1447800"/>
            <a:ext cx="6526825" cy="4191000"/>
          </a:xfrm>
        </p:spPr>
        <p:txBody>
          <a:bodyPr>
            <a:normAutofit fontScale="92500"/>
          </a:bodyPr>
          <a:lstStyle/>
          <a:p>
            <a:pPr marL="0" indent="0" algn="ctr">
              <a:buNone/>
            </a:pPr>
            <a:r>
              <a:rPr lang="en-US" sz="3000" b="1" u="sng" dirty="0" smtClean="0">
                <a:solidFill>
                  <a:schemeClr val="accent3"/>
                </a:solidFill>
                <a:latin typeface="Georgia" panose="02040502050405020303" pitchFamily="18" charset="0"/>
              </a:rPr>
              <a:t>Independent Tasks</a:t>
            </a:r>
          </a:p>
          <a:p>
            <a:r>
              <a:rPr lang="en-US" sz="2400" b="1" dirty="0" smtClean="0">
                <a:solidFill>
                  <a:schemeClr val="tx1">
                    <a:lumMod val="50000"/>
                  </a:schemeClr>
                </a:solidFill>
                <a:latin typeface="Georgia" panose="02040502050405020303" pitchFamily="18" charset="0"/>
              </a:rPr>
              <a:t>2 minutes to </a:t>
            </a:r>
            <a:r>
              <a:rPr lang="en-US" sz="2400" b="1" dirty="0" err="1" smtClean="0">
                <a:solidFill>
                  <a:schemeClr val="tx1">
                    <a:lumMod val="50000"/>
                  </a:schemeClr>
                </a:solidFill>
                <a:latin typeface="Georgia" panose="02040502050405020303" pitchFamily="18" charset="0"/>
              </a:rPr>
              <a:t>Quickwrite</a:t>
            </a:r>
            <a:r>
              <a:rPr lang="en-US" sz="2400" b="1" dirty="0" smtClean="0">
                <a:solidFill>
                  <a:schemeClr val="tx1">
                    <a:lumMod val="50000"/>
                  </a:schemeClr>
                </a:solidFill>
                <a:latin typeface="Georgia" panose="02040502050405020303" pitchFamily="18" charset="0"/>
              </a:rPr>
              <a:t> (Self-brainstorm)</a:t>
            </a:r>
            <a:endParaRPr lang="en-US" sz="2400" dirty="0"/>
          </a:p>
          <a:p>
            <a:r>
              <a:rPr lang="en-US" sz="2400" b="1" dirty="0" smtClean="0">
                <a:solidFill>
                  <a:schemeClr val="tx1">
                    <a:lumMod val="50000"/>
                  </a:schemeClr>
                </a:solidFill>
                <a:latin typeface="Georgia" panose="02040502050405020303" pitchFamily="18" charset="0"/>
              </a:rPr>
              <a:t>Write down anything you know about or connect with “War”</a:t>
            </a:r>
          </a:p>
          <a:p>
            <a:r>
              <a:rPr lang="en-US" sz="2400" b="1" dirty="0">
                <a:solidFill>
                  <a:schemeClr val="tx1">
                    <a:lumMod val="50000"/>
                  </a:schemeClr>
                </a:solidFill>
                <a:latin typeface="Georgia" panose="02040502050405020303" pitchFamily="18" charset="0"/>
              </a:rPr>
              <a:t>P</a:t>
            </a:r>
            <a:r>
              <a:rPr lang="en-US" sz="2400" b="1" dirty="0" smtClean="0">
                <a:solidFill>
                  <a:schemeClr val="tx1">
                    <a:lumMod val="50000"/>
                  </a:schemeClr>
                </a:solidFill>
                <a:latin typeface="Georgia" panose="02040502050405020303" pitchFamily="18" charset="0"/>
              </a:rPr>
              <a:t>eople, places, dates, objects, events, etc. </a:t>
            </a:r>
          </a:p>
          <a:p>
            <a:r>
              <a:rPr lang="en-US" sz="2400" b="1" dirty="0" smtClean="0">
                <a:solidFill>
                  <a:schemeClr val="tx1">
                    <a:lumMod val="50000"/>
                  </a:schemeClr>
                </a:solidFill>
                <a:latin typeface="Georgia" panose="02040502050405020303" pitchFamily="18" charset="0"/>
              </a:rPr>
              <a:t>Write words &amp; short phrases; NOT sentences!</a:t>
            </a:r>
          </a:p>
          <a:p>
            <a:r>
              <a:rPr lang="en-US" sz="2400" b="1" dirty="0" smtClean="0">
                <a:solidFill>
                  <a:schemeClr val="tx1">
                    <a:lumMod val="50000"/>
                  </a:schemeClr>
                </a:solidFill>
                <a:latin typeface="Georgia" panose="02040502050405020303" pitchFamily="18" charset="0"/>
              </a:rPr>
              <a:t>Do NOT talk to others during </a:t>
            </a:r>
            <a:r>
              <a:rPr lang="en-US" sz="2400" b="1" dirty="0" err="1" smtClean="0">
                <a:solidFill>
                  <a:schemeClr val="tx1">
                    <a:lumMod val="50000"/>
                  </a:schemeClr>
                </a:solidFill>
                <a:latin typeface="Georgia" panose="02040502050405020303" pitchFamily="18" charset="0"/>
              </a:rPr>
              <a:t>Quickwrite</a:t>
            </a:r>
            <a:endParaRPr lang="en-US" sz="2400" dirty="0"/>
          </a:p>
          <a:p>
            <a:pPr marL="0" indent="0">
              <a:buNone/>
            </a:pPr>
            <a:endParaRPr lang="en-US" dirty="0"/>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l="31667" t="20355" r="33333" b="7018"/>
          <a:stretch>
            <a:fillRect/>
          </a:stretch>
        </p:blipFill>
        <p:spPr bwMode="auto">
          <a:xfrm>
            <a:off x="7182983" y="990600"/>
            <a:ext cx="4702629" cy="5486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5137D0E-4A4F-4307-8994-C1891D747D59}" type="slidenum">
              <a:rPr lang="en-US" smtClean="0"/>
              <a:t>2</a:t>
            </a:fld>
            <a:endParaRPr lang="en-US" dirty="0"/>
          </a:p>
        </p:txBody>
      </p:sp>
    </p:spTree>
    <p:extLst>
      <p:ext uri="{BB962C8B-B14F-4D97-AF65-F5344CB8AC3E}">
        <p14:creationId xmlns:p14="http://schemas.microsoft.com/office/powerpoint/2010/main" val="41242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1000"/>
                                        <p:tgtEl>
                                          <p:spTgt spid="14">
                                            <p:txEl>
                                              <p:pRg st="2" end="2"/>
                                            </p:txEl>
                                          </p:spTgt>
                                        </p:tgtEl>
                                      </p:cBhvr>
                                    </p:animEffect>
                                    <p:anim calcmode="lin" valueType="num">
                                      <p:cBhvr>
                                        <p:cTn id="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3" end="3"/>
                                            </p:txEl>
                                          </p:spTgt>
                                        </p:tgtEl>
                                        <p:attrNameLst>
                                          <p:attrName>style.visibility</p:attrName>
                                        </p:attrNameLst>
                                      </p:cBhvr>
                                      <p:to>
                                        <p:strVal val="visible"/>
                                      </p:to>
                                    </p:set>
                                    <p:animEffect transition="in" filter="fade">
                                      <p:cBhvr>
                                        <p:cTn id="14" dur="1000"/>
                                        <p:tgtEl>
                                          <p:spTgt spid="14">
                                            <p:txEl>
                                              <p:pRg st="3" end="3"/>
                                            </p:txEl>
                                          </p:spTgt>
                                        </p:tgtEl>
                                      </p:cBhvr>
                                    </p:animEffect>
                                    <p:anim calcmode="lin" valueType="num">
                                      <p:cBhvr>
                                        <p:cTn id="15"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1000"/>
                                        <p:tgtEl>
                                          <p:spTgt spid="14">
                                            <p:txEl>
                                              <p:pRg st="4" end="4"/>
                                            </p:txEl>
                                          </p:spTgt>
                                        </p:tgtEl>
                                      </p:cBhvr>
                                    </p:animEffect>
                                    <p:anim calcmode="lin" valueType="num">
                                      <p:cBhvr>
                                        <p:cTn id="22"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5" end="5"/>
                                            </p:txEl>
                                          </p:spTgt>
                                        </p:tgtEl>
                                        <p:attrNameLst>
                                          <p:attrName>style.visibility</p:attrName>
                                        </p:attrNameLst>
                                      </p:cBhvr>
                                      <p:to>
                                        <p:strVal val="visible"/>
                                      </p:to>
                                    </p:set>
                                    <p:animEffect transition="in" filter="fade">
                                      <p:cBhvr>
                                        <p:cTn id="28" dur="1000"/>
                                        <p:tgtEl>
                                          <p:spTgt spid="14">
                                            <p:txEl>
                                              <p:pRg st="5" end="5"/>
                                            </p:txEl>
                                          </p:spTgt>
                                        </p:tgtEl>
                                      </p:cBhvr>
                                    </p:animEffect>
                                    <p:anim calcmode="lin" valueType="num">
                                      <p:cBhvr>
                                        <p:cTn id="29"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137D0E-4A4F-4307-8994-C1891D747D59}" type="slidenum">
              <a:rPr lang="en-US" smtClean="0"/>
              <a:t>20</a:t>
            </a:fld>
            <a:endParaRPr lang="en-US" dirty="0"/>
          </a:p>
        </p:txBody>
      </p:sp>
      <p:sp>
        <p:nvSpPr>
          <p:cNvPr id="9" name="Title 1"/>
          <p:cNvSpPr txBox="1">
            <a:spLocks/>
          </p:cNvSpPr>
          <p:nvPr/>
        </p:nvSpPr>
        <p:spPr>
          <a:xfrm>
            <a:off x="3122612" y="76200"/>
            <a:ext cx="5638800" cy="685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algn="ctr"/>
            <a:r>
              <a:rPr lang="en-US" sz="2800" b="1" dirty="0" smtClean="0">
                <a:solidFill>
                  <a:schemeClr val="tx1">
                    <a:lumMod val="50000"/>
                  </a:schemeClr>
                </a:solidFill>
                <a:latin typeface="Georgia" panose="02040502050405020303" pitchFamily="18" charset="0"/>
              </a:rPr>
              <a:t>Vocabulary Flashcards</a:t>
            </a:r>
            <a:endParaRPr lang="en-US" sz="2800" dirty="0"/>
          </a:p>
        </p:txBody>
      </p:sp>
      <p:pic>
        <p:nvPicPr>
          <p:cNvPr id="13" name="Picture 3"/>
          <p:cNvPicPr>
            <a:picLocks noChangeAspect="1"/>
          </p:cNvPicPr>
          <p:nvPr/>
        </p:nvPicPr>
        <p:blipFill>
          <a:blip r:embed="rId3">
            <a:extLst>
              <a:ext uri="{28A0092B-C50C-407E-A947-70E740481C1C}">
                <a14:useLocalDpi xmlns:a14="http://schemas.microsoft.com/office/drawing/2010/main" val="0"/>
              </a:ext>
            </a:extLst>
          </a:blip>
          <a:srcRect l="19769" t="21838" r="20602" b="8498"/>
          <a:stretch>
            <a:fillRect/>
          </a:stretch>
        </p:blipFill>
        <p:spPr bwMode="auto">
          <a:xfrm>
            <a:off x="1674812" y="872271"/>
            <a:ext cx="8534400" cy="560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ular Callout 13"/>
          <p:cNvSpPr/>
          <p:nvPr/>
        </p:nvSpPr>
        <p:spPr>
          <a:xfrm>
            <a:off x="313555" y="228600"/>
            <a:ext cx="1981200" cy="990600"/>
          </a:xfrm>
          <a:prstGeom prst="wedgeRectCallout">
            <a:avLst>
              <a:gd name="adj1" fmla="val 57801"/>
              <a:gd name="adj2" fmla="val 114556"/>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latin typeface="Georgia" panose="02040502050405020303" pitchFamily="18" charset="0"/>
              </a:rPr>
              <a:t>Pronounce</a:t>
            </a:r>
            <a:endParaRPr lang="en-US" b="1" dirty="0" smtClean="0">
              <a:solidFill>
                <a:schemeClr val="tx1"/>
              </a:solidFill>
              <a:latin typeface="Georgia" panose="02040502050405020303" pitchFamily="18" charset="0"/>
            </a:endParaRPr>
          </a:p>
          <a:p>
            <a:pPr algn="ctr"/>
            <a:r>
              <a:rPr lang="en-US" sz="1600" b="1" dirty="0" smtClean="0">
                <a:solidFill>
                  <a:schemeClr val="tx1"/>
                </a:solidFill>
                <a:latin typeface="Georgia" panose="02040502050405020303" pitchFamily="18" charset="0"/>
              </a:rPr>
              <a:t>Say it TWO times</a:t>
            </a:r>
            <a:endParaRPr lang="en-US" sz="1600" b="1" dirty="0">
              <a:solidFill>
                <a:schemeClr val="tx1"/>
              </a:solidFill>
              <a:latin typeface="Georgia" panose="02040502050405020303" pitchFamily="18" charset="0"/>
            </a:endParaRPr>
          </a:p>
        </p:txBody>
      </p:sp>
      <p:sp>
        <p:nvSpPr>
          <p:cNvPr id="15" name="Rectangular Callout 14"/>
          <p:cNvSpPr/>
          <p:nvPr/>
        </p:nvSpPr>
        <p:spPr>
          <a:xfrm>
            <a:off x="9904412" y="3597349"/>
            <a:ext cx="2038091" cy="898451"/>
          </a:xfrm>
          <a:prstGeom prst="wedgeRectCallout">
            <a:avLst>
              <a:gd name="adj1" fmla="val -56409"/>
              <a:gd name="adj2" fmla="val -163918"/>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latin typeface="Georgia" panose="02040502050405020303" pitchFamily="18" charset="0"/>
              </a:rPr>
              <a:t>Image</a:t>
            </a:r>
          </a:p>
          <a:p>
            <a:pPr algn="ctr"/>
            <a:r>
              <a:rPr lang="en-US" sz="1600" b="1" dirty="0" smtClean="0">
                <a:solidFill>
                  <a:schemeClr val="tx1"/>
                </a:solidFill>
                <a:latin typeface="Georgia" panose="02040502050405020303" pitchFamily="18" charset="0"/>
              </a:rPr>
              <a:t>Visual Example</a:t>
            </a:r>
            <a:endParaRPr lang="en-US" sz="1600" b="1" dirty="0">
              <a:solidFill>
                <a:schemeClr val="tx1"/>
              </a:solidFill>
              <a:latin typeface="Georgia" panose="02040502050405020303" pitchFamily="18" charset="0"/>
            </a:endParaRPr>
          </a:p>
        </p:txBody>
      </p:sp>
      <p:sp>
        <p:nvSpPr>
          <p:cNvPr id="16" name="Rectangular Callout 15"/>
          <p:cNvSpPr/>
          <p:nvPr/>
        </p:nvSpPr>
        <p:spPr>
          <a:xfrm>
            <a:off x="1146251" y="2858100"/>
            <a:ext cx="1981200" cy="990600"/>
          </a:xfrm>
          <a:prstGeom prst="wedgeRectCallout">
            <a:avLst>
              <a:gd name="adj1" fmla="val 81584"/>
              <a:gd name="adj2" fmla="val -124048"/>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latin typeface="Georgia" panose="02040502050405020303" pitchFamily="18" charset="0"/>
              </a:rPr>
              <a:t>Definition</a:t>
            </a:r>
          </a:p>
          <a:p>
            <a:pPr algn="ctr"/>
            <a:r>
              <a:rPr lang="en-US" sz="1600" b="1" dirty="0" smtClean="0">
                <a:solidFill>
                  <a:schemeClr val="tx1"/>
                </a:solidFill>
                <a:latin typeface="Georgia" panose="02040502050405020303" pitchFamily="18" charset="0"/>
              </a:rPr>
              <a:t>Meaning of the word</a:t>
            </a:r>
            <a:endParaRPr lang="en-US" sz="1600" b="1" dirty="0">
              <a:solidFill>
                <a:schemeClr val="tx1"/>
              </a:solidFill>
              <a:latin typeface="Georgia" panose="02040502050405020303" pitchFamily="18" charset="0"/>
            </a:endParaRPr>
          </a:p>
        </p:txBody>
      </p:sp>
    </p:spTree>
    <p:extLst>
      <p:ext uri="{BB962C8B-B14F-4D97-AF65-F5344CB8AC3E}">
        <p14:creationId xmlns:p14="http://schemas.microsoft.com/office/powerpoint/2010/main" val="212228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137D0E-4A4F-4307-8994-C1891D747D59}" type="slidenum">
              <a:rPr lang="en-US" smtClean="0"/>
              <a:t>21</a:t>
            </a:fld>
            <a:endParaRPr lang="en-US" dirty="0"/>
          </a:p>
        </p:txBody>
      </p:sp>
      <p:sp>
        <p:nvSpPr>
          <p:cNvPr id="9" name="Title 1"/>
          <p:cNvSpPr txBox="1">
            <a:spLocks/>
          </p:cNvSpPr>
          <p:nvPr/>
        </p:nvSpPr>
        <p:spPr>
          <a:xfrm>
            <a:off x="3275012" y="76200"/>
            <a:ext cx="5638800" cy="685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algn="ctr"/>
            <a:r>
              <a:rPr lang="en-US" sz="2800" b="1" dirty="0" smtClean="0">
                <a:solidFill>
                  <a:schemeClr val="tx1">
                    <a:lumMod val="50000"/>
                  </a:schemeClr>
                </a:solidFill>
                <a:latin typeface="Georgia" panose="02040502050405020303" pitchFamily="18" charset="0"/>
              </a:rPr>
              <a:t>Vocabulary Flashcards</a:t>
            </a:r>
            <a:endParaRPr lang="en-US" sz="2800" dirty="0"/>
          </a:p>
        </p:txBody>
      </p:sp>
      <p:pic>
        <p:nvPicPr>
          <p:cNvPr id="8" name="Picture 1"/>
          <p:cNvPicPr>
            <a:picLocks noChangeAspect="1"/>
          </p:cNvPicPr>
          <p:nvPr/>
        </p:nvPicPr>
        <p:blipFill>
          <a:blip r:embed="rId3">
            <a:extLst>
              <a:ext uri="{28A0092B-C50C-407E-A947-70E740481C1C}">
                <a14:useLocalDpi xmlns:a14="http://schemas.microsoft.com/office/drawing/2010/main" val="0"/>
              </a:ext>
            </a:extLst>
          </a:blip>
          <a:srcRect l="19565" t="23051" r="20831" b="9979"/>
          <a:stretch>
            <a:fillRect/>
          </a:stretch>
        </p:blipFill>
        <p:spPr bwMode="auto">
          <a:xfrm>
            <a:off x="1709482" y="880877"/>
            <a:ext cx="880453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ular Callout 9"/>
          <p:cNvSpPr/>
          <p:nvPr/>
        </p:nvSpPr>
        <p:spPr>
          <a:xfrm>
            <a:off x="379412" y="2590800"/>
            <a:ext cx="5486400" cy="838200"/>
          </a:xfrm>
          <a:prstGeom prst="wedgeRectCallout">
            <a:avLst>
              <a:gd name="adj1" fmla="val 65309"/>
              <a:gd name="adj2" fmla="val 155183"/>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latin typeface="Georgia" panose="02040502050405020303" pitchFamily="18" charset="0"/>
              </a:rPr>
              <a:t>Concept of fission</a:t>
            </a:r>
          </a:p>
          <a:p>
            <a:pPr algn="ctr"/>
            <a:r>
              <a:rPr lang="en-US" sz="1400" b="1" dirty="0">
                <a:solidFill>
                  <a:schemeClr val="tx1"/>
                </a:solidFill>
                <a:latin typeface="Georgia" panose="02040502050405020303" pitchFamily="18" charset="0"/>
                <a:hlinkClick r:id="rId4"/>
              </a:rPr>
              <a:t>https://</a:t>
            </a:r>
            <a:r>
              <a:rPr lang="en-US" sz="1400" b="1" dirty="0" smtClean="0">
                <a:solidFill>
                  <a:schemeClr val="tx1"/>
                </a:solidFill>
                <a:latin typeface="Georgia" panose="02040502050405020303" pitchFamily="18" charset="0"/>
                <a:hlinkClick r:id="rId4"/>
              </a:rPr>
              <a:t>edpuzzle.com/media/5931c1f510a91d6c027223ac</a:t>
            </a:r>
            <a:endParaRPr lang="en-US" sz="1400" b="1" dirty="0" smtClean="0">
              <a:solidFill>
                <a:schemeClr val="tx1"/>
              </a:solidFill>
              <a:latin typeface="Georgia" panose="02040502050405020303" pitchFamily="18" charset="0"/>
            </a:endParaRPr>
          </a:p>
        </p:txBody>
      </p:sp>
    </p:spTree>
    <p:extLst>
      <p:ext uri="{BB962C8B-B14F-4D97-AF65-F5344CB8AC3E}">
        <p14:creationId xmlns:p14="http://schemas.microsoft.com/office/powerpoint/2010/main" val="5771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137D0E-4A4F-4307-8994-C1891D747D59}" type="slidenum">
              <a:rPr lang="en-US" smtClean="0"/>
              <a:t>22</a:t>
            </a:fld>
            <a:endParaRPr lang="en-US" dirty="0"/>
          </a:p>
        </p:txBody>
      </p:sp>
      <p:sp>
        <p:nvSpPr>
          <p:cNvPr id="9" name="Title 1"/>
          <p:cNvSpPr txBox="1">
            <a:spLocks/>
          </p:cNvSpPr>
          <p:nvPr/>
        </p:nvSpPr>
        <p:spPr>
          <a:xfrm>
            <a:off x="3198812" y="76200"/>
            <a:ext cx="5638800" cy="685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algn="ctr"/>
            <a:r>
              <a:rPr lang="en-US" sz="2800" b="1" dirty="0" smtClean="0">
                <a:solidFill>
                  <a:schemeClr val="tx1">
                    <a:lumMod val="50000"/>
                  </a:schemeClr>
                </a:solidFill>
                <a:latin typeface="Georgia" panose="02040502050405020303" pitchFamily="18" charset="0"/>
              </a:rPr>
              <a:t>Vocabulary Flashcards</a:t>
            </a:r>
            <a:endParaRPr lang="en-US" sz="2800" dirty="0"/>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l="16666" t="20355" r="17500" b="7018"/>
          <a:stretch>
            <a:fillRect/>
          </a:stretch>
        </p:blipFill>
        <p:spPr bwMode="auto">
          <a:xfrm>
            <a:off x="1496827" y="838200"/>
            <a:ext cx="909338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137D0E-4A4F-4307-8994-C1891D747D59}" type="slidenum">
              <a:rPr lang="en-US" smtClean="0"/>
              <a:t>23</a:t>
            </a:fld>
            <a:endParaRPr lang="en-US" dirty="0"/>
          </a:p>
        </p:txBody>
      </p:sp>
      <p:sp>
        <p:nvSpPr>
          <p:cNvPr id="9" name="Title 1"/>
          <p:cNvSpPr txBox="1">
            <a:spLocks/>
          </p:cNvSpPr>
          <p:nvPr/>
        </p:nvSpPr>
        <p:spPr>
          <a:xfrm>
            <a:off x="3198812" y="76200"/>
            <a:ext cx="5638800" cy="685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algn="ctr"/>
            <a:r>
              <a:rPr lang="en-US" sz="2800" b="1" dirty="0" smtClean="0">
                <a:solidFill>
                  <a:schemeClr val="tx1">
                    <a:lumMod val="50000"/>
                  </a:schemeClr>
                </a:solidFill>
                <a:latin typeface="Georgia" panose="02040502050405020303" pitchFamily="18" charset="0"/>
              </a:rPr>
              <a:t>Vocabulary Flashcards</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412" y="1022349"/>
            <a:ext cx="8737600" cy="5422900"/>
          </a:xfrm>
          <a:prstGeom prst="rect">
            <a:avLst/>
          </a:prstGeom>
        </p:spPr>
      </p:pic>
    </p:spTree>
    <p:extLst>
      <p:ext uri="{BB962C8B-B14F-4D97-AF65-F5344CB8AC3E}">
        <p14:creationId xmlns:p14="http://schemas.microsoft.com/office/powerpoint/2010/main" val="313663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137D0E-4A4F-4307-8994-C1891D747D59}" type="slidenum">
              <a:rPr lang="en-US" smtClean="0"/>
              <a:t>24</a:t>
            </a:fld>
            <a:endParaRPr lang="en-US" dirty="0"/>
          </a:p>
        </p:txBody>
      </p:sp>
      <p:sp>
        <p:nvSpPr>
          <p:cNvPr id="9" name="Title 1"/>
          <p:cNvSpPr txBox="1">
            <a:spLocks/>
          </p:cNvSpPr>
          <p:nvPr/>
        </p:nvSpPr>
        <p:spPr>
          <a:xfrm>
            <a:off x="3198812" y="76200"/>
            <a:ext cx="5638800" cy="685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algn="ctr"/>
            <a:r>
              <a:rPr lang="en-US" sz="2800" b="1" dirty="0" smtClean="0">
                <a:solidFill>
                  <a:schemeClr val="tx1">
                    <a:lumMod val="50000"/>
                  </a:schemeClr>
                </a:solidFill>
                <a:latin typeface="Georgia" panose="02040502050405020303" pitchFamily="18" charset="0"/>
              </a:rPr>
              <a:t>Vocabulary Flashcards</a:t>
            </a:r>
            <a:endParaRPr lang="en-US" sz="2800" dirty="0"/>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l="16667" t="21838" r="17500" b="5533"/>
          <a:stretch>
            <a:fillRect/>
          </a:stretch>
        </p:blipFill>
        <p:spPr bwMode="auto">
          <a:xfrm>
            <a:off x="1524000" y="869533"/>
            <a:ext cx="8990012" cy="557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57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152400"/>
            <a:ext cx="4114800" cy="1143000"/>
          </a:xfrm>
        </p:spPr>
        <p:txBody>
          <a:bodyPr/>
          <a:lstStyle/>
          <a:p>
            <a:pPr algn="ctr"/>
            <a:r>
              <a:rPr lang="en-US" b="1" dirty="0" smtClean="0">
                <a:latin typeface="Georgia" panose="02040502050405020303" pitchFamily="18" charset="0"/>
              </a:rPr>
              <a:t>Vocabulary Graphic Organizer</a:t>
            </a:r>
            <a:endParaRPr lang="en-US" dirty="0"/>
          </a:p>
        </p:txBody>
      </p:sp>
      <p:sp>
        <p:nvSpPr>
          <p:cNvPr id="4" name="Text Placeholder 3"/>
          <p:cNvSpPr>
            <a:spLocks noGrp="1"/>
          </p:cNvSpPr>
          <p:nvPr>
            <p:ph type="body" sz="half" idx="2"/>
          </p:nvPr>
        </p:nvSpPr>
        <p:spPr>
          <a:xfrm>
            <a:off x="174208" y="1508124"/>
            <a:ext cx="4572000" cy="4800600"/>
          </a:xfrm>
        </p:spPr>
        <p:txBody>
          <a:bodyPr>
            <a:normAutofit/>
          </a:bodyPr>
          <a:lstStyle/>
          <a:p>
            <a:pPr marL="285750" indent="-285750">
              <a:buFont typeface="Arial" panose="020B0604020202020204" pitchFamily="34" charset="0"/>
              <a:buChar char="•"/>
            </a:pPr>
            <a:r>
              <a:rPr lang="en-US" sz="2400" b="1" dirty="0" smtClean="0">
                <a:latin typeface="Georgia" panose="02040502050405020303" pitchFamily="18" charset="0"/>
              </a:rPr>
              <a:t>Review vocab &amp; definition</a:t>
            </a:r>
          </a:p>
          <a:p>
            <a:pPr marL="285750" indent="-285750">
              <a:buFont typeface="Arial" panose="020B0604020202020204" pitchFamily="34" charset="0"/>
              <a:buChar char="•"/>
            </a:pPr>
            <a:endParaRPr lang="en-US" sz="2400" b="1" dirty="0">
              <a:latin typeface="Georgia" panose="02040502050405020303" pitchFamily="18" charset="0"/>
            </a:endParaRPr>
          </a:p>
          <a:p>
            <a:pPr marL="285750" indent="-285750">
              <a:buFont typeface="Arial" panose="020B0604020202020204" pitchFamily="34" charset="0"/>
              <a:buChar char="•"/>
            </a:pPr>
            <a:r>
              <a:rPr lang="en-US" sz="2400" b="1" dirty="0" smtClean="0">
                <a:latin typeface="Georgia" panose="02040502050405020303" pitchFamily="18" charset="0"/>
              </a:rPr>
              <a:t>Read “Teacher Example” &amp; underline vocab word</a:t>
            </a:r>
          </a:p>
          <a:p>
            <a:pPr marL="285750" indent="-285750">
              <a:buFont typeface="Arial" panose="020B0604020202020204" pitchFamily="34" charset="0"/>
              <a:buChar char="•"/>
            </a:pPr>
            <a:endParaRPr lang="en-US" sz="2400" b="1" dirty="0">
              <a:latin typeface="Georgia" panose="02040502050405020303" pitchFamily="18" charset="0"/>
            </a:endParaRPr>
          </a:p>
          <a:p>
            <a:pPr marL="285750" indent="-285750">
              <a:buFont typeface="Arial" panose="020B0604020202020204" pitchFamily="34" charset="0"/>
              <a:buChar char="•"/>
            </a:pPr>
            <a:r>
              <a:rPr lang="en-US" sz="2400" b="1" dirty="0" smtClean="0">
                <a:latin typeface="Georgia" panose="02040502050405020303" pitchFamily="18" charset="0"/>
              </a:rPr>
              <a:t>Discuss “Part of Speech” use in Teacher Example</a:t>
            </a:r>
          </a:p>
          <a:p>
            <a:pPr marL="285750" indent="-285750">
              <a:buFont typeface="Arial" panose="020B0604020202020204" pitchFamily="34" charset="0"/>
              <a:buChar char="•"/>
            </a:pPr>
            <a:endParaRPr lang="en-US" sz="2400" b="1" dirty="0">
              <a:latin typeface="Georgia" panose="02040502050405020303" pitchFamily="18" charset="0"/>
            </a:endParaRPr>
          </a:p>
          <a:p>
            <a:pPr marL="285750" indent="-285750">
              <a:buFont typeface="Arial" panose="020B0604020202020204" pitchFamily="34" charset="0"/>
              <a:buChar char="•"/>
            </a:pPr>
            <a:r>
              <a:rPr lang="en-US" sz="2400" b="1" dirty="0" smtClean="0">
                <a:latin typeface="Georgia" panose="02040502050405020303" pitchFamily="18" charset="0"/>
              </a:rPr>
              <a:t>Write “Your Sentence” using the vocab word in the appropriate context</a:t>
            </a:r>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25</a:t>
            </a:fld>
            <a:endParaRPr lang="en-US" dirty="0"/>
          </a:p>
        </p:txBody>
      </p:sp>
      <p:pic>
        <p:nvPicPr>
          <p:cNvPr id="10" name="Picture 1"/>
          <p:cNvPicPr>
            <a:picLocks noChangeAspect="1"/>
          </p:cNvPicPr>
          <p:nvPr/>
        </p:nvPicPr>
        <p:blipFill rotWithShape="1">
          <a:blip r:embed="rId2">
            <a:extLst>
              <a:ext uri="{28A0092B-C50C-407E-A947-70E740481C1C}">
                <a14:useLocalDpi xmlns:a14="http://schemas.microsoft.com/office/drawing/2010/main" val="0"/>
              </a:ext>
            </a:extLst>
          </a:blip>
          <a:srcRect l="33440" t="23510" r="34601" b="10444"/>
          <a:stretch/>
        </p:blipFill>
        <p:spPr bwMode="auto">
          <a:xfrm>
            <a:off x="5180012" y="430446"/>
            <a:ext cx="5181601" cy="6019800"/>
          </a:xfrm>
          <a:prstGeom prst="rect">
            <a:avLst/>
          </a:prstGeom>
          <a:noFill/>
          <a:ln w="412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p:cNvSpPr/>
          <p:nvPr/>
        </p:nvSpPr>
        <p:spPr>
          <a:xfrm>
            <a:off x="5279608" y="914400"/>
            <a:ext cx="1219200" cy="3048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75208" y="914400"/>
            <a:ext cx="1219200" cy="3048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256212" y="1295400"/>
            <a:ext cx="1219200" cy="3048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7694612" y="1752600"/>
            <a:ext cx="228600"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323012" y="914400"/>
            <a:ext cx="1219200" cy="4572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103812" y="1905000"/>
            <a:ext cx="1219200" cy="3048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08612" y="2206823"/>
            <a:ext cx="4648200" cy="307777"/>
          </a:xfrm>
          <a:prstGeom prst="rect">
            <a:avLst/>
          </a:prstGeom>
          <a:noFill/>
        </p:spPr>
        <p:txBody>
          <a:bodyPr wrap="square" rtlCol="0">
            <a:spAutoFit/>
          </a:bodyPr>
          <a:lstStyle/>
          <a:p>
            <a:r>
              <a:rPr lang="en-US" sz="1400" b="1" dirty="0" smtClean="0">
                <a:solidFill>
                  <a:srgbClr val="0070C0"/>
                </a:solidFill>
                <a:latin typeface="Georgia" panose="02040502050405020303" pitchFamily="18" charset="0"/>
              </a:rPr>
              <a:t>The </a:t>
            </a:r>
            <a:r>
              <a:rPr lang="en-US" sz="1400" b="1" u="sng" dirty="0" smtClean="0">
                <a:solidFill>
                  <a:srgbClr val="C00000"/>
                </a:solidFill>
                <a:latin typeface="Georgia" panose="02040502050405020303" pitchFamily="18" charset="0"/>
              </a:rPr>
              <a:t>site</a:t>
            </a:r>
            <a:r>
              <a:rPr lang="en-US" sz="1400" b="1" dirty="0" smtClean="0">
                <a:solidFill>
                  <a:srgbClr val="C00000"/>
                </a:solidFill>
                <a:latin typeface="Georgia" panose="02040502050405020303" pitchFamily="18" charset="0"/>
              </a:rPr>
              <a:t> </a:t>
            </a:r>
            <a:r>
              <a:rPr lang="en-US" sz="1400" b="1" dirty="0" smtClean="0">
                <a:solidFill>
                  <a:srgbClr val="0070C0"/>
                </a:solidFill>
                <a:latin typeface="Georgia" panose="02040502050405020303" pitchFamily="18" charset="0"/>
              </a:rPr>
              <a:t>of the new mall will be downtown Mesa.</a:t>
            </a:r>
            <a:endParaRPr lang="en-US" sz="1400" b="1" dirty="0">
              <a:solidFill>
                <a:srgbClr val="0070C0"/>
              </a:solidFill>
              <a:latin typeface="Georgia" panose="02040502050405020303" pitchFamily="18" charset="0"/>
            </a:endParaRPr>
          </a:p>
        </p:txBody>
      </p:sp>
    </p:spTree>
    <p:extLst>
      <p:ext uri="{BB962C8B-B14F-4D97-AF65-F5344CB8AC3E}">
        <p14:creationId xmlns:p14="http://schemas.microsoft.com/office/powerpoint/2010/main" val="197766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ppt_w*0.7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animEffect transition="in" filter="fade">
                                      <p:cBhvr>
                                        <p:cTn id="3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9" grpId="0" animBg="1"/>
      <p:bldP spid="20" grpId="0" animBg="1"/>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304800"/>
            <a:ext cx="4114800" cy="1143000"/>
          </a:xfrm>
        </p:spPr>
        <p:txBody>
          <a:bodyPr>
            <a:normAutofit fontScale="90000"/>
          </a:bodyPr>
          <a:lstStyle/>
          <a:p>
            <a:pPr algn="ctr"/>
            <a:r>
              <a:rPr lang="en-US" sz="3100" b="1" dirty="0" smtClean="0">
                <a:latin typeface="Georgia" panose="02040502050405020303" pitchFamily="18" charset="0"/>
              </a:rPr>
              <a:t>Reading</a:t>
            </a:r>
            <a:br>
              <a:rPr lang="en-US" sz="3100" b="1" dirty="0" smtClean="0">
                <a:latin typeface="Georgia" panose="02040502050405020303" pitchFamily="18" charset="0"/>
              </a:rPr>
            </a:br>
            <a:r>
              <a:rPr lang="en-US" sz="3100" b="1" dirty="0" smtClean="0">
                <a:latin typeface="Georgia" panose="02040502050405020303" pitchFamily="18" charset="0"/>
              </a:rPr>
              <a:t>Background: The Manhattan Project</a:t>
            </a:r>
            <a:endParaRPr lang="en-US" dirty="0"/>
          </a:p>
        </p:txBody>
      </p:sp>
      <p:sp>
        <p:nvSpPr>
          <p:cNvPr id="4" name="Text Placeholder 3"/>
          <p:cNvSpPr>
            <a:spLocks noGrp="1"/>
          </p:cNvSpPr>
          <p:nvPr>
            <p:ph type="body" sz="half" idx="2"/>
          </p:nvPr>
        </p:nvSpPr>
        <p:spPr>
          <a:xfrm>
            <a:off x="37306" y="1676400"/>
            <a:ext cx="4341812" cy="4495800"/>
          </a:xfrm>
        </p:spPr>
        <p:txBody>
          <a:bodyPr>
            <a:normAutofit/>
          </a:bodyPr>
          <a:lstStyle/>
          <a:p>
            <a:pPr marL="342900" indent="-342900">
              <a:buFont typeface="Arial" panose="020B0604020202020204" pitchFamily="34" charset="0"/>
              <a:buChar char="•"/>
            </a:pPr>
            <a:r>
              <a:rPr lang="en-US" sz="2400" b="1" dirty="0" smtClean="0">
                <a:latin typeface="Georgia" panose="02040502050405020303" pitchFamily="18" charset="0"/>
              </a:rPr>
              <a:t>Focus: TWO Quotes at the top of the page</a:t>
            </a:r>
          </a:p>
          <a:p>
            <a:pPr marL="342900" indent="-342900">
              <a:buFont typeface="Arial" panose="020B0604020202020204" pitchFamily="34" charset="0"/>
              <a:buChar char="•"/>
            </a:pPr>
            <a:endParaRPr lang="en-US" sz="2400" b="1" dirty="0">
              <a:latin typeface="Georgia" panose="02040502050405020303" pitchFamily="18" charset="0"/>
            </a:endParaRPr>
          </a:p>
          <a:p>
            <a:pPr marL="342900" indent="-342900">
              <a:buFont typeface="Arial" panose="020B0604020202020204" pitchFamily="34" charset="0"/>
              <a:buChar char="•"/>
            </a:pPr>
            <a:r>
              <a:rPr lang="en-US" sz="2400" b="1" dirty="0" smtClean="0">
                <a:latin typeface="Georgia" panose="02040502050405020303" pitchFamily="18" charset="0"/>
              </a:rPr>
              <a:t>Both stated by men involved with the Manhattan Project</a:t>
            </a:r>
          </a:p>
          <a:p>
            <a:pPr marL="342900" indent="-342900">
              <a:buFont typeface="Arial" panose="020B0604020202020204" pitchFamily="34" charset="0"/>
              <a:buChar char="•"/>
            </a:pPr>
            <a:endParaRPr lang="en-US" sz="2400" b="1" dirty="0">
              <a:latin typeface="Georgia" panose="02040502050405020303" pitchFamily="18" charset="0"/>
            </a:endParaRPr>
          </a:p>
          <a:p>
            <a:pPr marL="342900" indent="-342900">
              <a:buFont typeface="Arial" panose="020B0604020202020204" pitchFamily="34" charset="0"/>
              <a:buChar char="•"/>
            </a:pPr>
            <a:r>
              <a:rPr lang="en-US" sz="2400" b="1" dirty="0" smtClean="0">
                <a:latin typeface="Georgia" panose="02040502050405020303" pitchFamily="18" charset="0"/>
              </a:rPr>
              <a:t>Both witnessed the Trinity Test Blast – the first ever atomic bomb explosion</a:t>
            </a:r>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26</a:t>
            </a:fld>
            <a:endParaRPr lang="en-US" dirty="0"/>
          </a:p>
        </p:txBody>
      </p:sp>
      <p:pic>
        <p:nvPicPr>
          <p:cNvPr id="17" name="Picture 16"/>
          <p:cNvPicPr>
            <a:picLocks noChangeAspect="1"/>
          </p:cNvPicPr>
          <p:nvPr/>
        </p:nvPicPr>
        <p:blipFill rotWithShape="1">
          <a:blip r:embed="rId2"/>
          <a:srcRect l="37500" t="26487" r="32500" b="4623"/>
          <a:stretch/>
        </p:blipFill>
        <p:spPr>
          <a:xfrm>
            <a:off x="5865812" y="476249"/>
            <a:ext cx="4621161" cy="5969000"/>
          </a:xfrm>
          <a:prstGeom prst="rect">
            <a:avLst/>
          </a:prstGeom>
          <a:ln w="38100">
            <a:solidFill>
              <a:schemeClr val="accent1"/>
            </a:solidFill>
          </a:ln>
        </p:spPr>
      </p:pic>
      <p:sp>
        <p:nvSpPr>
          <p:cNvPr id="11" name="Oval 10"/>
          <p:cNvSpPr/>
          <p:nvPr/>
        </p:nvSpPr>
        <p:spPr>
          <a:xfrm>
            <a:off x="5484812" y="381000"/>
            <a:ext cx="5181600" cy="226695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http://sr.photos1.fotosearch.com/bthumb/CSP/CSP547/k183711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612" y="5486400"/>
            <a:ext cx="1280977" cy="116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50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4612" y="228600"/>
            <a:ext cx="4114800" cy="1143000"/>
          </a:xfrm>
        </p:spPr>
        <p:txBody>
          <a:bodyPr>
            <a:normAutofit fontScale="90000"/>
          </a:bodyPr>
          <a:lstStyle/>
          <a:p>
            <a:pPr algn="ctr"/>
            <a:r>
              <a:rPr lang="en-US" sz="3100" b="1" dirty="0" smtClean="0">
                <a:latin typeface="Georgia" panose="02040502050405020303" pitchFamily="18" charset="0"/>
              </a:rPr>
              <a:t>Reading</a:t>
            </a:r>
            <a:br>
              <a:rPr lang="en-US" sz="3100" b="1" dirty="0" smtClean="0">
                <a:latin typeface="Georgia" panose="02040502050405020303" pitchFamily="18" charset="0"/>
              </a:rPr>
            </a:br>
            <a:r>
              <a:rPr lang="en-US" sz="3100" b="1" dirty="0" smtClean="0">
                <a:latin typeface="Georgia" panose="02040502050405020303" pitchFamily="18" charset="0"/>
              </a:rPr>
              <a:t>Background: The Manhattan Project</a:t>
            </a:r>
            <a:endParaRPr lang="en-US" dirty="0"/>
          </a:p>
        </p:txBody>
      </p:sp>
      <p:sp>
        <p:nvSpPr>
          <p:cNvPr id="8" name="Text Placeholder 3"/>
          <p:cNvSpPr>
            <a:spLocks noGrp="1"/>
          </p:cNvSpPr>
          <p:nvPr>
            <p:ph type="body" sz="half" idx="2"/>
          </p:nvPr>
        </p:nvSpPr>
        <p:spPr>
          <a:xfrm>
            <a:off x="74612" y="1524000"/>
            <a:ext cx="4267200" cy="5029200"/>
          </a:xfrm>
        </p:spPr>
        <p:txBody>
          <a:bodyPr>
            <a:normAutofit lnSpcReduction="10000"/>
          </a:bodyPr>
          <a:lstStyle/>
          <a:p>
            <a:pPr marL="342900" indent="-342900">
              <a:buFont typeface="Arial" panose="020B0604020202020204" pitchFamily="34" charset="0"/>
              <a:buChar char="•"/>
            </a:pPr>
            <a:r>
              <a:rPr lang="en-US" sz="2400" b="1" dirty="0" smtClean="0">
                <a:latin typeface="Georgia" panose="02040502050405020303" pitchFamily="18" charset="0"/>
              </a:rPr>
              <a:t>What is the difference between primary sources &amp; secondary sources?</a:t>
            </a:r>
          </a:p>
          <a:p>
            <a:endParaRPr lang="en-US" sz="2400" b="1" dirty="0">
              <a:latin typeface="Georgia" panose="02040502050405020303" pitchFamily="18" charset="0"/>
            </a:endParaRPr>
          </a:p>
          <a:p>
            <a:pPr marL="342900" indent="-342900">
              <a:buFont typeface="Arial" panose="020B0604020202020204" pitchFamily="34" charset="0"/>
              <a:buChar char="•"/>
            </a:pPr>
            <a:r>
              <a:rPr lang="en-US" sz="2400" b="1" dirty="0" smtClean="0">
                <a:latin typeface="Georgia" panose="02040502050405020303" pitchFamily="18" charset="0"/>
              </a:rPr>
              <a:t>Primary Sources: </a:t>
            </a:r>
          </a:p>
          <a:p>
            <a:pPr marL="457200" indent="-457200">
              <a:buFont typeface="+mj-lt"/>
              <a:buAutoNum type="arabicPeriod"/>
            </a:pPr>
            <a:r>
              <a:rPr lang="en-US" sz="2400" b="1" dirty="0">
                <a:latin typeface="Georgia" panose="02040502050405020303" pitchFamily="18" charset="0"/>
              </a:rPr>
              <a:t>E</a:t>
            </a:r>
            <a:r>
              <a:rPr lang="en-US" sz="2400" b="1" dirty="0" smtClean="0">
                <a:latin typeface="Georgia" panose="02040502050405020303" pitchFamily="18" charset="0"/>
              </a:rPr>
              <a:t>yewitness account of a historical event</a:t>
            </a:r>
          </a:p>
          <a:p>
            <a:pPr marL="457200" indent="-457200">
              <a:buFont typeface="+mj-lt"/>
              <a:buAutoNum type="arabicPeriod"/>
            </a:pPr>
            <a:r>
              <a:rPr lang="en-US" sz="2400" b="1" dirty="0">
                <a:latin typeface="Georgia" panose="02040502050405020303" pitchFamily="18" charset="0"/>
              </a:rPr>
              <a:t>M</a:t>
            </a:r>
            <a:r>
              <a:rPr lang="en-US" sz="2400" b="1" dirty="0" smtClean="0">
                <a:latin typeface="Georgia" panose="02040502050405020303" pitchFamily="18" charset="0"/>
              </a:rPr>
              <a:t>aterials </a:t>
            </a:r>
            <a:r>
              <a:rPr lang="en-US" sz="2400" b="1" dirty="0">
                <a:latin typeface="Georgia" panose="02040502050405020303" pitchFamily="18" charset="0"/>
              </a:rPr>
              <a:t>created in the past by people living at the time</a:t>
            </a:r>
            <a:r>
              <a:rPr lang="en-US" sz="2400" b="1" dirty="0" smtClean="0">
                <a:latin typeface="Georgia" panose="02040502050405020303" pitchFamily="18" charset="0"/>
              </a:rPr>
              <a:t>.</a:t>
            </a:r>
          </a:p>
          <a:p>
            <a:endParaRPr lang="en-US" sz="2400" b="1" dirty="0" smtClean="0">
              <a:latin typeface="Georgia" panose="02040502050405020303" pitchFamily="18" charset="0"/>
            </a:endParaRPr>
          </a:p>
          <a:p>
            <a:pPr marL="342900" indent="-342900">
              <a:buFont typeface="Arial" panose="020B0604020202020204" pitchFamily="34" charset="0"/>
              <a:buChar char="•"/>
            </a:pPr>
            <a:r>
              <a:rPr lang="en-US" sz="2400" b="1" dirty="0" smtClean="0">
                <a:latin typeface="Georgia" panose="02040502050405020303" pitchFamily="18" charset="0"/>
              </a:rPr>
              <a:t>Is the photo a Primary Source?</a:t>
            </a:r>
            <a:endParaRPr lang="en-US" sz="2400" b="1" dirty="0">
              <a:latin typeface="Georgia" panose="02040502050405020303" pitchFamily="18" charset="0"/>
            </a:endParaRPr>
          </a:p>
        </p:txBody>
      </p:sp>
      <p:pic>
        <p:nvPicPr>
          <p:cNvPr id="10" name="Picture Placeholder 9"/>
          <p:cNvPicPr>
            <a:picLocks noGrp="1" noChangeAspect="1"/>
          </p:cNvPicPr>
          <p:nvPr>
            <p:ph type="pic" idx="1"/>
          </p:nvPr>
        </p:nvPicPr>
        <p:blipFill>
          <a:blip r:embed="rId3">
            <a:extLst>
              <a:ext uri="{28A0092B-C50C-407E-A947-70E740481C1C}">
                <a14:useLocalDpi xmlns:a14="http://schemas.microsoft.com/office/drawing/2010/main" val="0"/>
              </a:ext>
            </a:extLst>
          </a:blip>
          <a:srcRect t="6123" b="6123"/>
          <a:stretch>
            <a:fillRect/>
          </a:stretch>
        </p:blipFill>
        <p:spPr>
          <a:xfrm>
            <a:off x="5942012" y="762000"/>
            <a:ext cx="5261789" cy="4648200"/>
          </a:xfrm>
        </p:spPr>
      </p:pic>
      <p:sp>
        <p:nvSpPr>
          <p:cNvPr id="11" name="TextBox 10"/>
          <p:cNvSpPr txBox="1"/>
          <p:nvPr/>
        </p:nvSpPr>
        <p:spPr>
          <a:xfrm>
            <a:off x="5372506" y="5867400"/>
            <a:ext cx="6400800" cy="261610"/>
          </a:xfrm>
          <a:prstGeom prst="rect">
            <a:avLst/>
          </a:prstGeom>
          <a:noFill/>
        </p:spPr>
        <p:txBody>
          <a:bodyPr wrap="square" rtlCol="0">
            <a:spAutoFit/>
          </a:bodyPr>
          <a:lstStyle/>
          <a:p>
            <a:pPr algn="ctr"/>
            <a:r>
              <a:rPr lang="en-US" sz="1100" dirty="0" smtClean="0">
                <a:latin typeface="Georgia" panose="02040502050405020303" pitchFamily="18" charset="0"/>
              </a:rPr>
              <a:t>Only color photo of Trinity Test Blast, taken by Jack </a:t>
            </a:r>
            <a:r>
              <a:rPr lang="en-US" sz="1100" dirty="0" err="1" smtClean="0">
                <a:latin typeface="Georgia" panose="02040502050405020303" pitchFamily="18" charset="0"/>
              </a:rPr>
              <a:t>Aeby</a:t>
            </a:r>
            <a:r>
              <a:rPr lang="en-US" sz="1100" dirty="0" smtClean="0">
                <a:latin typeface="Georgia" panose="02040502050405020303" pitchFamily="18" charset="0"/>
              </a:rPr>
              <a:t>, just outside Base Camp, July 16, 1945</a:t>
            </a:r>
            <a:endParaRPr lang="en-US" sz="1100" dirty="0">
              <a:latin typeface="Georgia" panose="02040502050405020303" pitchFamily="18" charset="0"/>
            </a:endParaRPr>
          </a:p>
        </p:txBody>
      </p:sp>
    </p:spTree>
    <p:extLst>
      <p:ext uri="{BB962C8B-B14F-4D97-AF65-F5344CB8AC3E}">
        <p14:creationId xmlns:p14="http://schemas.microsoft.com/office/powerpoint/2010/main" val="267008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152400"/>
            <a:ext cx="4114800" cy="1143000"/>
          </a:xfrm>
        </p:spPr>
        <p:txBody>
          <a:bodyPr>
            <a:normAutofit fontScale="90000"/>
          </a:bodyPr>
          <a:lstStyle/>
          <a:p>
            <a:pPr algn="ctr"/>
            <a:r>
              <a:rPr lang="en-US" b="1" dirty="0" smtClean="0">
                <a:latin typeface="Georgia" panose="02040502050405020303" pitchFamily="18" charset="0"/>
              </a:rPr>
              <a:t>Reading</a:t>
            </a:r>
            <a:br>
              <a:rPr lang="en-US" b="1" dirty="0" smtClean="0">
                <a:latin typeface="Georgia" panose="02040502050405020303" pitchFamily="18" charset="0"/>
              </a:rPr>
            </a:br>
            <a:r>
              <a:rPr lang="en-US" b="1" dirty="0" smtClean="0">
                <a:latin typeface="Georgia" panose="02040502050405020303" pitchFamily="18" charset="0"/>
              </a:rPr>
              <a:t>Background: The Manhattan Project</a:t>
            </a:r>
            <a:endParaRPr lang="en-US" dirty="0"/>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28</a:t>
            </a:fld>
            <a:endParaRPr lang="en-US" dirty="0"/>
          </a:p>
        </p:txBody>
      </p:sp>
      <p:sp>
        <p:nvSpPr>
          <p:cNvPr id="8" name="Text Placeholder 3"/>
          <p:cNvSpPr>
            <a:spLocks noGrp="1"/>
          </p:cNvSpPr>
          <p:nvPr>
            <p:ph type="body" sz="half" idx="2"/>
          </p:nvPr>
        </p:nvSpPr>
        <p:spPr>
          <a:xfrm>
            <a:off x="74612" y="1524000"/>
            <a:ext cx="4267200" cy="5029200"/>
          </a:xfrm>
        </p:spPr>
        <p:txBody>
          <a:bodyPr>
            <a:normAutofit fontScale="92500" lnSpcReduction="20000"/>
          </a:bodyPr>
          <a:lstStyle/>
          <a:p>
            <a:pPr marL="342900" indent="-342900">
              <a:buFont typeface="Arial" panose="020B0604020202020204" pitchFamily="34" charset="0"/>
              <a:buChar char="•"/>
            </a:pPr>
            <a:r>
              <a:rPr lang="en-US" sz="2400" b="1" dirty="0" smtClean="0">
                <a:latin typeface="Georgia" panose="02040502050405020303" pitchFamily="18" charset="0"/>
              </a:rPr>
              <a:t>What is the difference between primary sources &amp; secondary sources?</a:t>
            </a:r>
          </a:p>
          <a:p>
            <a:endParaRPr lang="en-US" sz="2400" b="1" dirty="0">
              <a:latin typeface="Georgia" panose="02040502050405020303" pitchFamily="18" charset="0"/>
            </a:endParaRPr>
          </a:p>
          <a:p>
            <a:pPr marL="342900" indent="-342900">
              <a:buFont typeface="Arial" panose="020B0604020202020204" pitchFamily="34" charset="0"/>
              <a:buChar char="•"/>
            </a:pPr>
            <a:r>
              <a:rPr lang="en-US" sz="2400" b="1" dirty="0" smtClean="0">
                <a:latin typeface="Georgia" panose="02040502050405020303" pitchFamily="18" charset="0"/>
              </a:rPr>
              <a:t>Secondary Sources: </a:t>
            </a:r>
          </a:p>
          <a:p>
            <a:pPr marL="457200" indent="-457200">
              <a:buFont typeface="+mj-lt"/>
              <a:buAutoNum type="arabicPeriod"/>
            </a:pPr>
            <a:r>
              <a:rPr lang="en-US" sz="2400" b="1" dirty="0">
                <a:latin typeface="Georgia" panose="02040502050405020303" pitchFamily="18" charset="0"/>
              </a:rPr>
              <a:t>W</a:t>
            </a:r>
            <a:r>
              <a:rPr lang="en-US" sz="2400" b="1" dirty="0" smtClean="0">
                <a:latin typeface="Georgia" panose="02040502050405020303" pitchFamily="18" charset="0"/>
              </a:rPr>
              <a:t>ritings </a:t>
            </a:r>
            <a:r>
              <a:rPr lang="en-US" sz="2400" b="1" dirty="0">
                <a:latin typeface="Georgia" panose="02040502050405020303" pitchFamily="18" charset="0"/>
              </a:rPr>
              <a:t>by historians &amp; other experts who use available sources to </a:t>
            </a:r>
            <a:r>
              <a:rPr lang="en-US" sz="2400" b="1" dirty="0" smtClean="0">
                <a:latin typeface="Georgia" panose="02040502050405020303" pitchFamily="18" charset="0"/>
              </a:rPr>
              <a:t>interpret </a:t>
            </a:r>
            <a:r>
              <a:rPr lang="en-US" sz="2400" b="1" dirty="0">
                <a:latin typeface="Georgia" panose="02040502050405020303" pitchFamily="18" charset="0"/>
              </a:rPr>
              <a:t>the past</a:t>
            </a:r>
            <a:r>
              <a:rPr lang="en-US" sz="2400" b="1" dirty="0" smtClean="0">
                <a:latin typeface="Georgia" panose="02040502050405020303" pitchFamily="18" charset="0"/>
              </a:rPr>
              <a:t>.</a:t>
            </a:r>
          </a:p>
          <a:p>
            <a:pPr marL="457200" indent="-457200">
              <a:buFont typeface="+mj-lt"/>
              <a:buAutoNum type="arabicPeriod"/>
            </a:pPr>
            <a:endParaRPr lang="en-US" sz="2400" b="1" dirty="0" smtClean="0">
              <a:latin typeface="Georgia" panose="02040502050405020303" pitchFamily="18" charset="0"/>
            </a:endParaRPr>
          </a:p>
          <a:p>
            <a:pPr marL="457200" indent="-457200">
              <a:buFont typeface="+mj-lt"/>
              <a:buAutoNum type="arabicPeriod"/>
            </a:pPr>
            <a:r>
              <a:rPr lang="en-US" sz="2400" b="1" dirty="0" smtClean="0">
                <a:latin typeface="Georgia" panose="02040502050405020303" pitchFamily="18" charset="0"/>
              </a:rPr>
              <a:t>Materials created to analyze &amp; summarize, events of the past by people who were NOT present at the event.</a:t>
            </a:r>
          </a:p>
          <a:p>
            <a:pPr marL="457200" indent="-457200">
              <a:buFont typeface="+mj-lt"/>
              <a:buAutoNum type="arabicPeriod"/>
            </a:pPr>
            <a:endParaRPr lang="en-US" sz="2400" b="1" dirty="0">
              <a:latin typeface="Georgia" panose="02040502050405020303" pitchFamily="18" charset="0"/>
            </a:endParaRPr>
          </a:p>
          <a:p>
            <a:pPr marL="342900" indent="-342900">
              <a:buFont typeface="Arial" panose="020B0604020202020204" pitchFamily="34" charset="0"/>
              <a:buChar char="•"/>
            </a:pPr>
            <a:r>
              <a:rPr lang="en-US" sz="2400" b="1" dirty="0" smtClean="0">
                <a:latin typeface="Georgia" panose="02040502050405020303" pitchFamily="18" charset="0"/>
              </a:rPr>
              <a:t>Is the book a Secondary Source?</a:t>
            </a:r>
            <a:endParaRPr lang="en-US" sz="2400" b="1" dirty="0">
              <a:latin typeface="Georgia" panose="02040502050405020303" pitchFamily="18" charset="0"/>
            </a:endParaRPr>
          </a:p>
        </p:txBody>
      </p:sp>
      <p:pic>
        <p:nvPicPr>
          <p:cNvPr id="3074" name="Picture 2" descr="Image result for The Making of the Atomic B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5627" y="358133"/>
            <a:ext cx="3936297" cy="6093340"/>
          </a:xfrm>
          <a:prstGeom prst="rect">
            <a:avLst/>
          </a:prstGeom>
          <a:noFill/>
          <a:ln w="34925">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096799" y="1344804"/>
            <a:ext cx="2742407" cy="3785652"/>
          </a:xfrm>
          <a:prstGeom prst="rect">
            <a:avLst/>
          </a:prstGeom>
          <a:noFill/>
          <a:ln w="31750">
            <a:solidFill>
              <a:schemeClr val="tx1"/>
            </a:solidFill>
          </a:ln>
        </p:spPr>
        <p:txBody>
          <a:bodyPr wrap="square" rtlCol="0">
            <a:spAutoFit/>
          </a:bodyPr>
          <a:lstStyle/>
          <a:p>
            <a:pPr algn="ctr"/>
            <a:r>
              <a:rPr lang="en-US" sz="2000" b="1" dirty="0" smtClean="0">
                <a:latin typeface="Georgia" panose="02040502050405020303" pitchFamily="18" charset="0"/>
              </a:rPr>
              <a:t>Richard Rhodes</a:t>
            </a:r>
            <a:r>
              <a:rPr lang="en-US" sz="2000" b="1" dirty="0">
                <a:latin typeface="Georgia" panose="02040502050405020303" pitchFamily="18" charset="0"/>
              </a:rPr>
              <a:t> </a:t>
            </a:r>
            <a:r>
              <a:rPr lang="en-US" sz="2000" dirty="0">
                <a:latin typeface="Georgia" panose="02040502050405020303" pitchFamily="18" charset="0"/>
              </a:rPr>
              <a:t>is the author or </a:t>
            </a:r>
            <a:r>
              <a:rPr lang="en-US" sz="2000" dirty="0" smtClean="0">
                <a:latin typeface="Georgia" panose="02040502050405020303" pitchFamily="18" charset="0"/>
              </a:rPr>
              <a:t>editor</a:t>
            </a:r>
          </a:p>
          <a:p>
            <a:pPr algn="ctr"/>
            <a:r>
              <a:rPr lang="en-US" sz="2000" dirty="0" smtClean="0">
                <a:latin typeface="Georgia" panose="02040502050405020303" pitchFamily="18" charset="0"/>
              </a:rPr>
              <a:t>of 25 books including</a:t>
            </a:r>
            <a:r>
              <a:rPr lang="en-US" sz="2000" dirty="0">
                <a:latin typeface="Georgia" panose="02040502050405020303" pitchFamily="18" charset="0"/>
              </a:rPr>
              <a:t> </a:t>
            </a:r>
            <a:endParaRPr lang="en-US" sz="2000" dirty="0" smtClean="0">
              <a:latin typeface="Georgia" panose="02040502050405020303" pitchFamily="18" charset="0"/>
            </a:endParaRPr>
          </a:p>
          <a:p>
            <a:pPr algn="ctr"/>
            <a:endParaRPr lang="en-US" sz="2000" b="1" i="1" dirty="0">
              <a:latin typeface="Georgia" panose="02040502050405020303" pitchFamily="18" charset="0"/>
            </a:endParaRPr>
          </a:p>
          <a:p>
            <a:pPr algn="ctr"/>
            <a:r>
              <a:rPr lang="en-US" sz="2000" b="1" i="1" dirty="0" smtClean="0">
                <a:latin typeface="Georgia" panose="02040502050405020303" pitchFamily="18" charset="0"/>
              </a:rPr>
              <a:t>The </a:t>
            </a:r>
            <a:r>
              <a:rPr lang="en-US" sz="2000" b="1" i="1" dirty="0">
                <a:latin typeface="Georgia" panose="02040502050405020303" pitchFamily="18" charset="0"/>
              </a:rPr>
              <a:t>Making of the Atomic </a:t>
            </a:r>
            <a:r>
              <a:rPr lang="en-US" sz="2000" b="1" i="1" dirty="0" smtClean="0">
                <a:latin typeface="Georgia" panose="02040502050405020303" pitchFamily="18" charset="0"/>
              </a:rPr>
              <a:t>Bomb</a:t>
            </a:r>
            <a:endParaRPr lang="en-US" sz="2000" dirty="0" smtClean="0">
              <a:latin typeface="Georgia" panose="02040502050405020303" pitchFamily="18" charset="0"/>
            </a:endParaRPr>
          </a:p>
          <a:p>
            <a:pPr algn="ctr"/>
            <a:endParaRPr lang="en-US" sz="2000" dirty="0">
              <a:latin typeface="Georgia" panose="02040502050405020303" pitchFamily="18" charset="0"/>
            </a:endParaRPr>
          </a:p>
          <a:p>
            <a:pPr algn="ctr"/>
            <a:r>
              <a:rPr lang="en-US" sz="2000" dirty="0" smtClean="0">
                <a:latin typeface="Georgia" panose="02040502050405020303" pitchFamily="18" charset="0"/>
              </a:rPr>
              <a:t>which </a:t>
            </a:r>
            <a:r>
              <a:rPr lang="en-US" sz="2000" dirty="0">
                <a:latin typeface="Georgia" panose="02040502050405020303" pitchFamily="18" charset="0"/>
              </a:rPr>
              <a:t>won a Pulitzer Prize in Nonfiction, a National Book Award and a National Book Critics </a:t>
            </a:r>
            <a:r>
              <a:rPr lang="en-US" sz="2000" dirty="0" smtClean="0">
                <a:latin typeface="Georgia" panose="02040502050405020303" pitchFamily="18" charset="0"/>
              </a:rPr>
              <a:t>Circle Award.</a:t>
            </a:r>
            <a:endParaRPr lang="en-US" sz="2000" dirty="0">
              <a:latin typeface="Georgia" panose="02040502050405020303" pitchFamily="18" charset="0"/>
            </a:endParaRPr>
          </a:p>
        </p:txBody>
      </p:sp>
    </p:spTree>
    <p:extLst>
      <p:ext uri="{BB962C8B-B14F-4D97-AF65-F5344CB8AC3E}">
        <p14:creationId xmlns:p14="http://schemas.microsoft.com/office/powerpoint/2010/main" val="91547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4037012" y="3283802"/>
            <a:ext cx="8001000" cy="3345598"/>
          </a:xfrm>
        </p:spPr>
        <p:txBody>
          <a:bodyPr>
            <a:normAutofit/>
          </a:bodyPr>
          <a:lstStyle/>
          <a:p>
            <a:pPr marL="0" indent="0" algn="ctr">
              <a:buNone/>
            </a:pPr>
            <a:r>
              <a:rPr lang="en-US" sz="2400" b="1" dirty="0">
                <a:latin typeface="Georgia" panose="02040502050405020303" pitchFamily="18" charset="0"/>
              </a:rPr>
              <a:t>Quote #</a:t>
            </a:r>
            <a:r>
              <a:rPr lang="en-US" sz="2400" b="1" dirty="0" smtClean="0">
                <a:latin typeface="Georgia" panose="02040502050405020303" pitchFamily="18" charset="0"/>
              </a:rPr>
              <a:t>1</a:t>
            </a:r>
          </a:p>
          <a:p>
            <a:r>
              <a:rPr lang="en-US" sz="2400" b="1" dirty="0" smtClean="0">
                <a:latin typeface="Georgia" panose="02040502050405020303" pitchFamily="18" charset="0"/>
              </a:rPr>
              <a:t>By Brigadier General Thomas F. Farrell</a:t>
            </a:r>
          </a:p>
          <a:p>
            <a:r>
              <a:rPr lang="en-US" sz="2400" b="1" dirty="0" smtClean="0">
                <a:latin typeface="Georgia" panose="02040502050405020303" pitchFamily="18" charset="0"/>
              </a:rPr>
              <a:t>Farrell was 2</a:t>
            </a:r>
            <a:r>
              <a:rPr lang="en-US" sz="2400" b="1" baseline="30000" dirty="0" smtClean="0">
                <a:latin typeface="Georgia" panose="02040502050405020303" pitchFamily="18" charset="0"/>
              </a:rPr>
              <a:t>nd</a:t>
            </a:r>
            <a:r>
              <a:rPr lang="en-US" sz="2400" b="1" dirty="0">
                <a:latin typeface="Georgia" panose="02040502050405020303" pitchFamily="18" charset="0"/>
              </a:rPr>
              <a:t> in command to </a:t>
            </a:r>
            <a:r>
              <a:rPr lang="en-US" sz="2400" b="1" dirty="0" smtClean="0">
                <a:latin typeface="Georgia" panose="02040502050405020303" pitchFamily="18" charset="0"/>
              </a:rPr>
              <a:t>General </a:t>
            </a:r>
            <a:r>
              <a:rPr lang="en-US" sz="2400" b="1" dirty="0">
                <a:latin typeface="Georgia" panose="02040502050405020303" pitchFamily="18" charset="0"/>
              </a:rPr>
              <a:t>Leslie R. </a:t>
            </a:r>
            <a:r>
              <a:rPr lang="en-US" sz="2400" b="1" dirty="0" smtClean="0">
                <a:latin typeface="Georgia" panose="02040502050405020303" pitchFamily="18" charset="0"/>
              </a:rPr>
              <a:t>Groves, the head of the Manhattan Project</a:t>
            </a:r>
          </a:p>
          <a:p>
            <a:r>
              <a:rPr lang="en-US" sz="2400" b="1" dirty="0" smtClean="0">
                <a:latin typeface="Georgia" panose="02040502050405020303" pitchFamily="18" charset="0"/>
              </a:rPr>
              <a:t>Farrell viewed the Trinity Blast from an observation shelter at the test site</a:t>
            </a:r>
          </a:p>
          <a:p>
            <a:r>
              <a:rPr lang="en-US" sz="2400" b="1" dirty="0" smtClean="0">
                <a:latin typeface="Georgia" panose="02040502050405020303" pitchFamily="18" charset="0"/>
              </a:rPr>
              <a:t>Is this a primary or secondary source?</a:t>
            </a:r>
            <a:endParaRPr lang="en-US" sz="2400" b="1" dirty="0">
              <a:latin typeface="Georgia" panose="02040502050405020303" pitchFamily="18" charset="0"/>
            </a:endParaRPr>
          </a:p>
        </p:txBody>
      </p:sp>
      <p:sp>
        <p:nvSpPr>
          <p:cNvPr id="3" name="Slide Number Placeholder 2"/>
          <p:cNvSpPr>
            <a:spLocks noGrp="1"/>
          </p:cNvSpPr>
          <p:nvPr>
            <p:ph type="sldNum" sz="quarter" idx="12"/>
          </p:nvPr>
        </p:nvSpPr>
        <p:spPr/>
        <p:txBody>
          <a:bodyPr/>
          <a:lstStyle/>
          <a:p>
            <a:fld id="{E5137D0E-4A4F-4307-8994-C1891D747D59}" type="slidenum">
              <a:rPr lang="en-US" smtClean="0"/>
              <a:t>29</a:t>
            </a:fld>
            <a:endParaRPr lang="en-US" dirty="0"/>
          </a:p>
        </p:txBody>
      </p:sp>
      <p:pic>
        <p:nvPicPr>
          <p:cNvPr id="13314" name="Picture 2" descr="Groves and Farr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05" y="3352800"/>
            <a:ext cx="2538386" cy="3092449"/>
          </a:xfrm>
          <a:prstGeom prst="rect">
            <a:avLst/>
          </a:prstGeom>
          <a:noFill/>
          <a:extLst>
            <a:ext uri="{909E8E84-426E-40DD-AFC4-6F175D3DCCD1}">
              <a14:hiddenFill xmlns:a14="http://schemas.microsoft.com/office/drawing/2010/main">
                <a:solidFill>
                  <a:srgbClr val="FFFFFF"/>
                </a:solidFill>
              </a14:hiddenFill>
            </a:ext>
          </a:extLst>
        </p:spPr>
      </p:pic>
      <p:sp>
        <p:nvSpPr>
          <p:cNvPr id="4" name="Left Arrow 3"/>
          <p:cNvSpPr/>
          <p:nvPr/>
        </p:nvSpPr>
        <p:spPr>
          <a:xfrm rot="20377205">
            <a:off x="2954923" y="3865186"/>
            <a:ext cx="1084503" cy="684312"/>
          </a:xfrm>
          <a:prstGeom prst="leftArrow">
            <a:avLst>
              <a:gd name="adj1" fmla="val 50000"/>
              <a:gd name="adj2" fmla="val 3767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a:spLocks noChangeArrowheads="1"/>
          </p:cNvSpPr>
          <p:nvPr/>
        </p:nvSpPr>
        <p:spPr bwMode="auto">
          <a:xfrm>
            <a:off x="227012" y="137279"/>
            <a:ext cx="11811000" cy="3139321"/>
          </a:xfrm>
          <a:prstGeom prst="rect">
            <a:avLst/>
          </a:prstGeom>
          <a:noFill/>
          <a:ln w="508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1" u="none" strike="noStrike" cap="none" normalizeH="0" baseline="0" dirty="0" smtClean="0">
                <a:ln>
                  <a:noFill/>
                </a:ln>
                <a:solidFill>
                  <a:schemeClr val="tx1"/>
                </a:solidFill>
                <a:effectLst/>
                <a:latin typeface="Arial" panose="020B0604020202020204" pitchFamily="34" charset="0"/>
                <a:ea typeface="Times" panose="02020603050405020304" pitchFamily="18" charset="0"/>
                <a:cs typeface="Times New Roman" panose="02020603050405020304" pitchFamily="18" charset="0"/>
              </a:rPr>
              <a:t>“The effects could well be called unprecedented, magnificent, beautiful, stupendous and terrifying. No man-made phenomenon of such tremendous power had ever occurred before. The lighting effects beggared description. The whole country was lighted by a searing light with the intensity many times that of the midday sun. It was golden, purple, violet, gray and blue. It lighted every peak, crevasse and ridge of the nearby mountain range with a clarity and beauty that cannot be described but must be seen to be imagined. It was the beauty the great poets dream about but describe most poorly and inadequately.”</a:t>
            </a:r>
            <a:r>
              <a:rPr kumimoji="0" lang="en-US" altLang="en-US" sz="2200" b="1" i="0" u="none" strike="noStrike" cap="none" normalizeH="0" baseline="0" dirty="0" smtClean="0">
                <a:ln>
                  <a:noFill/>
                </a:ln>
                <a:solidFill>
                  <a:schemeClr val="tx1"/>
                </a:solidFill>
                <a:effectLst/>
                <a:latin typeface="Arial" panose="020B0604020202020204" pitchFamily="34" charset="0"/>
                <a:ea typeface="Times"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200" b="1" dirty="0">
                <a:latin typeface="Arial" panose="020B0604020202020204" pitchFamily="34" charset="0"/>
                <a:ea typeface="Times" panose="02020603050405020304" pitchFamily="18" charset="0"/>
                <a:cs typeface="Times New Roman" panose="02020603050405020304" pitchFamily="18" charset="0"/>
              </a:rPr>
              <a:t> </a:t>
            </a:r>
            <a:r>
              <a:rPr lang="en-US" altLang="en-US" sz="2200" b="1" dirty="0" smtClean="0">
                <a:latin typeface="Arial" panose="020B0604020202020204" pitchFamily="34" charset="0"/>
                <a:ea typeface="Times" panose="02020603050405020304" pitchFamily="18" charset="0"/>
                <a:cs typeface="Times New Roman" panose="02020603050405020304" pitchFamily="18" charset="0"/>
              </a:rPr>
              <a:t> </a:t>
            </a:r>
            <a:r>
              <a:rPr kumimoji="0" lang="en-US" altLang="en-US" sz="2200" b="1" i="0" u="none" strike="noStrike" cap="none" normalizeH="0" baseline="0" dirty="0" smtClean="0">
                <a:ln>
                  <a:noFill/>
                </a:ln>
                <a:solidFill>
                  <a:schemeClr val="tx1"/>
                </a:solidFill>
                <a:effectLst/>
                <a:latin typeface="Arial" panose="020B0604020202020204" pitchFamily="34" charset="0"/>
                <a:ea typeface="Times" panose="02020603050405020304" pitchFamily="18" charset="0"/>
                <a:cs typeface="Times New Roman" panose="02020603050405020304" pitchFamily="18" charset="0"/>
              </a:rPr>
              <a:t>-- </a:t>
            </a:r>
            <a:r>
              <a:rPr kumimoji="0" lang="en-US" altLang="en-US" sz="2200" b="1" i="0" u="none" strike="noStrike" cap="none" normalizeH="0" baseline="0" dirty="0" smtClean="0">
                <a:ln>
                  <a:noFill/>
                </a:ln>
                <a:solidFill>
                  <a:srgbClr val="333333"/>
                </a:solidFill>
                <a:effectLst/>
                <a:latin typeface="Arial" panose="020B0604020202020204" pitchFamily="34" charset="0"/>
                <a:ea typeface="Times" panose="02020603050405020304" pitchFamily="18" charset="0"/>
              </a:rPr>
              <a:t>Brigadier General Thomas F. Farrell, Deputy Commander to General Leslie R Groves</a:t>
            </a:r>
            <a:r>
              <a:rPr kumimoji="0" lang="en-US" altLang="en-US" sz="2000" b="0" i="0" u="none" strike="noStrike" cap="none" normalizeH="0" baseline="0" dirty="0" smtClean="0">
                <a:ln>
                  <a:noFill/>
                </a:ln>
                <a:solidFill>
                  <a:schemeClr val="tx1"/>
                </a:solidFill>
                <a:effectLst/>
                <a:latin typeface="Arial" panose="020B0604020202020204" pitchFamily="34" charset="0"/>
              </a:rPr>
              <a:t> </a:t>
            </a:r>
          </a:p>
        </p:txBody>
      </p:sp>
      <p:sp>
        <p:nvSpPr>
          <p:cNvPr id="2" name="TextBox 1"/>
          <p:cNvSpPr txBox="1"/>
          <p:nvPr/>
        </p:nvSpPr>
        <p:spPr>
          <a:xfrm>
            <a:off x="892005" y="6442502"/>
            <a:ext cx="2819400" cy="415498"/>
          </a:xfrm>
          <a:prstGeom prst="rect">
            <a:avLst/>
          </a:prstGeom>
          <a:noFill/>
        </p:spPr>
        <p:txBody>
          <a:bodyPr wrap="square" rtlCol="0">
            <a:spAutoFit/>
          </a:bodyPr>
          <a:lstStyle/>
          <a:p>
            <a:r>
              <a:rPr lang="en-US" sz="1050" dirty="0"/>
              <a:t>http://www.atomicheritage.org/key-documents/groves-farrell-watching-trinity</a:t>
            </a:r>
          </a:p>
        </p:txBody>
      </p:sp>
    </p:spTree>
    <p:extLst>
      <p:ext uri="{BB962C8B-B14F-4D97-AF65-F5344CB8AC3E}">
        <p14:creationId xmlns:p14="http://schemas.microsoft.com/office/powerpoint/2010/main" val="23162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03212" y="76200"/>
            <a:ext cx="11506200" cy="762000"/>
          </a:xfrm>
        </p:spPr>
        <p:txBody>
          <a:bodyPr/>
          <a:lstStyle/>
          <a:p>
            <a:pPr algn="ctr"/>
            <a:r>
              <a:rPr lang="en-US" b="1" dirty="0" err="1" smtClean="0">
                <a:solidFill>
                  <a:schemeClr val="tx1">
                    <a:lumMod val="50000"/>
                  </a:schemeClr>
                </a:solidFill>
                <a:latin typeface="Georgia" panose="02040502050405020303" pitchFamily="18" charset="0"/>
              </a:rPr>
              <a:t>Quickwrite</a:t>
            </a:r>
            <a:r>
              <a:rPr lang="en-US" b="1" dirty="0" smtClean="0">
                <a:solidFill>
                  <a:schemeClr val="tx1">
                    <a:lumMod val="50000"/>
                  </a:schemeClr>
                </a:solidFill>
                <a:latin typeface="Georgia" panose="02040502050405020303" pitchFamily="18" charset="0"/>
              </a:rPr>
              <a:t> Mind Map: War</a:t>
            </a:r>
            <a:endParaRPr lang="en-US" dirty="0"/>
          </a:p>
        </p:txBody>
      </p:sp>
      <p:sp>
        <p:nvSpPr>
          <p:cNvPr id="14" name="Content Placeholder 2"/>
          <p:cNvSpPr>
            <a:spLocks noGrp="1"/>
          </p:cNvSpPr>
          <p:nvPr>
            <p:ph idx="1"/>
          </p:nvPr>
        </p:nvSpPr>
        <p:spPr>
          <a:xfrm>
            <a:off x="303212" y="1143000"/>
            <a:ext cx="6526825" cy="4572000"/>
          </a:xfrm>
        </p:spPr>
        <p:txBody>
          <a:bodyPr>
            <a:normAutofit fontScale="92500" lnSpcReduction="10000"/>
          </a:bodyPr>
          <a:lstStyle/>
          <a:p>
            <a:pPr marL="0" indent="0" algn="ctr">
              <a:buNone/>
            </a:pPr>
            <a:r>
              <a:rPr lang="en-US" sz="3000" b="1" u="sng" dirty="0" smtClean="0">
                <a:solidFill>
                  <a:schemeClr val="accent3"/>
                </a:solidFill>
                <a:latin typeface="Georgia" panose="02040502050405020303" pitchFamily="18" charset="0"/>
              </a:rPr>
              <a:t>Pair-share Tasks</a:t>
            </a:r>
          </a:p>
          <a:p>
            <a:pPr marL="0" indent="0">
              <a:buNone/>
            </a:pPr>
            <a:r>
              <a:rPr lang="en-US" sz="2400" b="1" dirty="0">
                <a:solidFill>
                  <a:schemeClr val="tx1">
                    <a:lumMod val="50000"/>
                  </a:schemeClr>
                </a:solidFill>
                <a:latin typeface="Georgia" panose="02040502050405020303" pitchFamily="18" charset="0"/>
              </a:rPr>
              <a:t>W</a:t>
            </a:r>
            <a:r>
              <a:rPr lang="en-US" sz="2400" b="1" dirty="0" smtClean="0">
                <a:solidFill>
                  <a:schemeClr val="tx1">
                    <a:lumMod val="50000"/>
                  </a:schemeClr>
                </a:solidFill>
                <a:latin typeface="Georgia" panose="02040502050405020303" pitchFamily="18" charset="0"/>
              </a:rPr>
              <a:t>ith your partner</a:t>
            </a:r>
            <a:r>
              <a:rPr lang="en-US" sz="2400" b="1" dirty="0">
                <a:solidFill>
                  <a:schemeClr val="tx1">
                    <a:lumMod val="50000"/>
                  </a:schemeClr>
                </a:solidFill>
                <a:latin typeface="Georgia" panose="02040502050405020303" pitchFamily="18" charset="0"/>
              </a:rPr>
              <a:t> </a:t>
            </a:r>
            <a:r>
              <a:rPr lang="en-US" sz="2400" b="1" dirty="0" smtClean="0">
                <a:solidFill>
                  <a:schemeClr val="tx1">
                    <a:lumMod val="50000"/>
                  </a:schemeClr>
                </a:solidFill>
                <a:latin typeface="Georgia" panose="02040502050405020303" pitchFamily="18" charset="0"/>
              </a:rPr>
              <a:t>. . . </a:t>
            </a:r>
          </a:p>
          <a:p>
            <a:r>
              <a:rPr lang="en-US" sz="2400" b="1" dirty="0">
                <a:solidFill>
                  <a:schemeClr val="tx1">
                    <a:lumMod val="50000"/>
                  </a:schemeClr>
                </a:solidFill>
                <a:latin typeface="Georgia" panose="02040502050405020303" pitchFamily="18" charset="0"/>
              </a:rPr>
              <a:t>D</a:t>
            </a:r>
            <a:r>
              <a:rPr lang="en-US" sz="2400" b="1" dirty="0" smtClean="0">
                <a:solidFill>
                  <a:schemeClr val="tx1">
                    <a:lumMod val="50000"/>
                  </a:schemeClr>
                </a:solidFill>
                <a:latin typeface="Georgia" panose="02040502050405020303" pitchFamily="18" charset="0"/>
              </a:rPr>
              <a:t>iscuss some of the “war” words generated during the </a:t>
            </a:r>
            <a:r>
              <a:rPr lang="en-US" sz="2400" b="1" dirty="0" err="1" smtClean="0">
                <a:solidFill>
                  <a:schemeClr val="tx1">
                    <a:lumMod val="50000"/>
                  </a:schemeClr>
                </a:solidFill>
                <a:latin typeface="Georgia" panose="02040502050405020303" pitchFamily="18" charset="0"/>
              </a:rPr>
              <a:t>Quickwrite</a:t>
            </a:r>
            <a:r>
              <a:rPr lang="en-US" sz="2400" b="1" dirty="0" smtClean="0">
                <a:solidFill>
                  <a:schemeClr val="tx1">
                    <a:lumMod val="50000"/>
                  </a:schemeClr>
                </a:solidFill>
                <a:latin typeface="Georgia" panose="02040502050405020303" pitchFamily="18" charset="0"/>
              </a:rPr>
              <a:t> task</a:t>
            </a:r>
          </a:p>
          <a:p>
            <a:r>
              <a:rPr lang="en-US" sz="2400" b="1" dirty="0" smtClean="0">
                <a:solidFill>
                  <a:schemeClr val="tx1">
                    <a:lumMod val="50000"/>
                  </a:schemeClr>
                </a:solidFill>
                <a:latin typeface="Georgia" panose="02040502050405020303" pitchFamily="18" charset="0"/>
              </a:rPr>
              <a:t>Note both similar &amp; different “war” words and ideas  </a:t>
            </a:r>
          </a:p>
          <a:p>
            <a:r>
              <a:rPr lang="en-US" sz="2400" b="1" dirty="0" smtClean="0">
                <a:solidFill>
                  <a:schemeClr val="tx1">
                    <a:lumMod val="50000"/>
                  </a:schemeClr>
                </a:solidFill>
                <a:latin typeface="Georgia" panose="02040502050405020303" pitchFamily="18" charset="0"/>
              </a:rPr>
              <a:t>Identify &amp; agree upon 3-4 “war” categories into which your words could be sorted</a:t>
            </a:r>
          </a:p>
          <a:p>
            <a:r>
              <a:rPr lang="en-US" sz="2400" b="1" dirty="0" smtClean="0">
                <a:solidFill>
                  <a:schemeClr val="tx1">
                    <a:lumMod val="50000"/>
                  </a:schemeClr>
                </a:solidFill>
                <a:latin typeface="Georgia" panose="02040502050405020303" pitchFamily="18" charset="0"/>
              </a:rPr>
              <a:t>Color code your agreed upon “war” categories using 3-4 </a:t>
            </a:r>
            <a:r>
              <a:rPr lang="en-US" sz="2400" b="1" dirty="0">
                <a:solidFill>
                  <a:schemeClr val="tx1">
                    <a:lumMod val="50000"/>
                  </a:schemeClr>
                </a:solidFill>
                <a:latin typeface="Georgia" panose="02040502050405020303" pitchFamily="18" charset="0"/>
              </a:rPr>
              <a:t>different color </a:t>
            </a:r>
            <a:r>
              <a:rPr lang="en-US" sz="2400" b="1" dirty="0" smtClean="0">
                <a:solidFill>
                  <a:schemeClr val="tx1">
                    <a:lumMod val="50000"/>
                  </a:schemeClr>
                </a:solidFill>
                <a:latin typeface="Georgia" panose="02040502050405020303" pitchFamily="18" charset="0"/>
              </a:rPr>
              <a:t>highlighters</a:t>
            </a:r>
            <a:endParaRPr lang="en-US" sz="2400" dirty="0"/>
          </a:p>
          <a:p>
            <a:endParaRPr lang="en-US" sz="2400" b="1" dirty="0" smtClean="0">
              <a:solidFill>
                <a:schemeClr val="tx1">
                  <a:lumMod val="50000"/>
                </a:schemeClr>
              </a:solidFill>
              <a:latin typeface="Georgia" panose="02040502050405020303" pitchFamily="18" charset="0"/>
            </a:endParaRPr>
          </a:p>
          <a:p>
            <a:pPr marL="0" indent="0">
              <a:buNone/>
            </a:pPr>
            <a:endParaRPr lang="en-US" dirty="0"/>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l="31667" t="20355" r="33333" b="7018"/>
          <a:stretch>
            <a:fillRect/>
          </a:stretch>
        </p:blipFill>
        <p:spPr bwMode="auto">
          <a:xfrm>
            <a:off x="7182983" y="990600"/>
            <a:ext cx="4702629" cy="5486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5137D0E-4A4F-4307-8994-C1891D747D59}" type="slidenum">
              <a:rPr lang="en-US" smtClean="0"/>
              <a:t>3</a:t>
            </a:fld>
            <a:endParaRPr lang="en-US" dirty="0"/>
          </a:p>
        </p:txBody>
      </p:sp>
    </p:spTree>
    <p:extLst>
      <p:ext uri="{BB962C8B-B14F-4D97-AF65-F5344CB8AC3E}">
        <p14:creationId xmlns:p14="http://schemas.microsoft.com/office/powerpoint/2010/main" val="127134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Effect transition="in" filter="fade">
                                      <p:cBhvr>
                                        <p:cTn id="7" dur="1000"/>
                                        <p:tgtEl>
                                          <p:spTgt spid="14">
                                            <p:txEl>
                                              <p:pRg st="3" end="3"/>
                                            </p:txEl>
                                          </p:spTgt>
                                        </p:tgtEl>
                                      </p:cBhvr>
                                    </p:animEffect>
                                    <p:anim calcmode="lin" valueType="num">
                                      <p:cBhvr>
                                        <p:cTn id="8"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4" end="4"/>
                                            </p:txEl>
                                          </p:spTgt>
                                        </p:tgtEl>
                                        <p:attrNameLst>
                                          <p:attrName>style.visibility</p:attrName>
                                        </p:attrNameLst>
                                      </p:cBhvr>
                                      <p:to>
                                        <p:strVal val="visible"/>
                                      </p:to>
                                    </p:set>
                                    <p:animEffect transition="in" filter="fade">
                                      <p:cBhvr>
                                        <p:cTn id="14" dur="1000"/>
                                        <p:tgtEl>
                                          <p:spTgt spid="14">
                                            <p:txEl>
                                              <p:pRg st="4" end="4"/>
                                            </p:txEl>
                                          </p:spTgt>
                                        </p:tgtEl>
                                      </p:cBhvr>
                                    </p:animEffect>
                                    <p:anim calcmode="lin" valueType="num">
                                      <p:cBhvr>
                                        <p:cTn id="15"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animEffect transition="in" filter="fade">
                                      <p:cBhvr>
                                        <p:cTn id="21" dur="1000"/>
                                        <p:tgtEl>
                                          <p:spTgt spid="14">
                                            <p:txEl>
                                              <p:pRg st="5" end="5"/>
                                            </p:txEl>
                                          </p:spTgt>
                                        </p:tgtEl>
                                      </p:cBhvr>
                                    </p:animEffect>
                                    <p:anim calcmode="lin" valueType="num">
                                      <p:cBhvr>
                                        <p:cTn id="22"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4037012" y="2819400"/>
            <a:ext cx="8001000" cy="3549649"/>
          </a:xfrm>
        </p:spPr>
        <p:txBody>
          <a:bodyPr>
            <a:normAutofit/>
          </a:bodyPr>
          <a:lstStyle/>
          <a:p>
            <a:pPr marL="0" indent="0" algn="ctr">
              <a:buNone/>
            </a:pPr>
            <a:r>
              <a:rPr lang="en-US" sz="2400" b="1" dirty="0">
                <a:latin typeface="Georgia" panose="02040502050405020303" pitchFamily="18" charset="0"/>
              </a:rPr>
              <a:t>Quote </a:t>
            </a:r>
            <a:r>
              <a:rPr lang="en-US" sz="2400" b="1" dirty="0" smtClean="0">
                <a:latin typeface="Georgia" panose="02040502050405020303" pitchFamily="18" charset="0"/>
              </a:rPr>
              <a:t>#</a:t>
            </a:r>
            <a:r>
              <a:rPr lang="en-US" sz="2400" b="1" dirty="0">
                <a:latin typeface="Georgia" panose="02040502050405020303" pitchFamily="18" charset="0"/>
              </a:rPr>
              <a:t>2</a:t>
            </a:r>
            <a:endParaRPr lang="en-US" sz="2400" b="1" dirty="0" smtClean="0">
              <a:latin typeface="Georgia" panose="02040502050405020303" pitchFamily="18" charset="0"/>
            </a:endParaRPr>
          </a:p>
          <a:p>
            <a:r>
              <a:rPr lang="en-US" sz="2400" b="1" dirty="0" smtClean="0">
                <a:latin typeface="Georgia" panose="02040502050405020303" pitchFamily="18" charset="0"/>
              </a:rPr>
              <a:t>By J. Robert Oppenheimer</a:t>
            </a:r>
          </a:p>
          <a:p>
            <a:r>
              <a:rPr lang="en-US" sz="2400" b="1" dirty="0">
                <a:latin typeface="Georgia" panose="02040502050405020303" pitchFamily="18" charset="0"/>
              </a:rPr>
              <a:t>Oppenheimer was </a:t>
            </a:r>
            <a:r>
              <a:rPr lang="en-US" sz="2400" b="1" dirty="0" smtClean="0">
                <a:latin typeface="Georgia" panose="02040502050405020303" pitchFamily="18" charset="0"/>
              </a:rPr>
              <a:t>the Scientific Director of the Manhattan Project </a:t>
            </a:r>
            <a:r>
              <a:rPr lang="en-US" sz="2400" b="1" dirty="0">
                <a:latin typeface="Georgia" panose="02040502050405020303" pitchFamily="18" charset="0"/>
              </a:rPr>
              <a:t>at Los </a:t>
            </a:r>
            <a:r>
              <a:rPr lang="en-US" sz="2400" b="1" dirty="0" smtClean="0">
                <a:latin typeface="Georgia" panose="02040502050405020303" pitchFamily="18" charset="0"/>
              </a:rPr>
              <a:t>Alamos</a:t>
            </a:r>
          </a:p>
          <a:p>
            <a:r>
              <a:rPr lang="en-US" sz="2400" b="1" dirty="0">
                <a:latin typeface="Georgia" panose="02040502050405020303" pitchFamily="18" charset="0"/>
              </a:rPr>
              <a:t>Oppenheimer viewed </a:t>
            </a:r>
            <a:r>
              <a:rPr lang="en-US" sz="2400" b="1" dirty="0" smtClean="0">
                <a:latin typeface="Georgia" panose="02040502050405020303" pitchFamily="18" charset="0"/>
              </a:rPr>
              <a:t>the Trinity Blast from an observation shelter at the test site</a:t>
            </a:r>
          </a:p>
          <a:p>
            <a:r>
              <a:rPr lang="en-US" sz="2400" b="1" dirty="0" smtClean="0">
                <a:latin typeface="Georgia" panose="02040502050405020303" pitchFamily="18" charset="0"/>
              </a:rPr>
              <a:t>Is this a primary or secondary source?</a:t>
            </a:r>
            <a:endParaRPr lang="en-US" sz="2400" b="1" dirty="0">
              <a:latin typeface="Georgia" panose="02040502050405020303" pitchFamily="18" charset="0"/>
            </a:endParaRPr>
          </a:p>
        </p:txBody>
      </p:sp>
      <p:sp>
        <p:nvSpPr>
          <p:cNvPr id="3" name="Slide Number Placeholder 2"/>
          <p:cNvSpPr>
            <a:spLocks noGrp="1"/>
          </p:cNvSpPr>
          <p:nvPr>
            <p:ph type="sldNum" sz="quarter" idx="12"/>
          </p:nvPr>
        </p:nvSpPr>
        <p:spPr/>
        <p:txBody>
          <a:bodyPr/>
          <a:lstStyle/>
          <a:p>
            <a:fld id="{E5137D0E-4A4F-4307-8994-C1891D747D59}" type="slidenum">
              <a:rPr lang="en-US" smtClean="0"/>
              <a:t>30</a:t>
            </a:fld>
            <a:endParaRPr lang="en-US" dirty="0"/>
          </a:p>
        </p:txBody>
      </p:sp>
      <p:sp>
        <p:nvSpPr>
          <p:cNvPr id="2" name="TextBox 1"/>
          <p:cNvSpPr txBox="1"/>
          <p:nvPr/>
        </p:nvSpPr>
        <p:spPr>
          <a:xfrm>
            <a:off x="74612" y="130076"/>
            <a:ext cx="12039600" cy="2308324"/>
          </a:xfrm>
          <a:prstGeom prst="rect">
            <a:avLst/>
          </a:prstGeom>
          <a:noFill/>
          <a:ln w="50800">
            <a:solidFill>
              <a:schemeClr val="accent1"/>
            </a:solidFill>
          </a:ln>
        </p:spPr>
        <p:txBody>
          <a:bodyPr wrap="square" rtlCol="0">
            <a:spAutoFit/>
          </a:bodyPr>
          <a:lstStyle/>
          <a:p>
            <a:r>
              <a:rPr lang="en-US" sz="2400" b="1" i="1" dirty="0" smtClean="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We knew the world would not be the same. A few people laughed, a few people cried, most people were silent. I remembered the line from the Hindu scripture, the Bhagavad-Gita. Vishnu is trying to persuade the Prince that he should do his duty and to impress him takes on his multi-armed form and says, ‘Now, I am become Death, the destroyer of worlds.’ I suppose we all felt that one way or another."</a:t>
            </a:r>
            <a:r>
              <a:rPr lang="en-US" sz="2400" b="1" dirty="0">
                <a:latin typeface="Arial" panose="020B0604020202020204" pitchFamily="34" charset="0"/>
                <a:cs typeface="Arial" panose="020B0604020202020204" pitchFamily="34" charset="0"/>
              </a:rPr>
              <a:t> -- J. Robert Oppenheimer, Scientific Director of the Manhattan </a:t>
            </a:r>
            <a:r>
              <a:rPr lang="en-US" sz="2400" b="1" dirty="0" smtClean="0">
                <a:latin typeface="Arial" panose="020B0604020202020204" pitchFamily="34" charset="0"/>
                <a:cs typeface="Arial" panose="020B0604020202020204" pitchFamily="34" charset="0"/>
              </a:rPr>
              <a:t>Project</a:t>
            </a:r>
          </a:p>
        </p:txBody>
      </p:sp>
      <p:pic>
        <p:nvPicPr>
          <p:cNvPr id="2050" name="Picture 2" descr="http://www.atomicheritage.org/sites/default/files/lesson_plans/Oppie%20in%20front%20of%20Chalkboard%20squ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510" y="2882136"/>
            <a:ext cx="3137663" cy="313766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6510" y="6014362"/>
            <a:ext cx="2971800" cy="430887"/>
          </a:xfrm>
          <a:prstGeom prst="rect">
            <a:avLst/>
          </a:prstGeom>
          <a:noFill/>
        </p:spPr>
        <p:txBody>
          <a:bodyPr wrap="square" rtlCol="0">
            <a:spAutoFit/>
          </a:bodyPr>
          <a:lstStyle/>
          <a:p>
            <a:r>
              <a:rPr lang="en-US" sz="1100" dirty="0"/>
              <a:t>http://www.atomicheritage.org/profile/j-robert-oppenheimer</a:t>
            </a:r>
          </a:p>
        </p:txBody>
      </p:sp>
    </p:spTree>
    <p:extLst>
      <p:ext uri="{BB962C8B-B14F-4D97-AF65-F5344CB8AC3E}">
        <p14:creationId xmlns:p14="http://schemas.microsoft.com/office/powerpoint/2010/main" val="376839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0812" y="1600200"/>
            <a:ext cx="4341812" cy="4495800"/>
          </a:xfrm>
        </p:spPr>
        <p:txBody>
          <a:bodyPr>
            <a:normAutofit/>
          </a:bodyPr>
          <a:lstStyle/>
          <a:p>
            <a:r>
              <a:rPr lang="en-US" sz="2400" b="1" dirty="0" smtClean="0">
                <a:latin typeface="Georgia" panose="02040502050405020303" pitchFamily="18" charset="0"/>
                <a:cs typeface="Arial" panose="020B0604020202020204" pitchFamily="34" charset="0"/>
              </a:rPr>
              <a:t>1. Students </a:t>
            </a:r>
            <a:r>
              <a:rPr lang="en-US" sz="2400" b="1" dirty="0">
                <a:latin typeface="Georgia" panose="02040502050405020303" pitchFamily="18" charset="0"/>
                <a:cs typeface="Arial" panose="020B0604020202020204" pitchFamily="34" charset="0"/>
              </a:rPr>
              <a:t>work with </a:t>
            </a:r>
            <a:r>
              <a:rPr lang="en-US" sz="2400" b="1" dirty="0" smtClean="0">
                <a:latin typeface="Georgia" panose="02040502050405020303" pitchFamily="18" charset="0"/>
                <a:cs typeface="Arial" panose="020B0604020202020204" pitchFamily="34" charset="0"/>
              </a:rPr>
              <a:t>pair-share partners.</a:t>
            </a:r>
          </a:p>
          <a:p>
            <a:r>
              <a:rPr lang="en-US" sz="2400" b="1" dirty="0" smtClean="0">
                <a:latin typeface="Georgia" panose="02040502050405020303" pitchFamily="18" charset="0"/>
                <a:cs typeface="Arial" panose="020B0604020202020204" pitchFamily="34" charset="0"/>
              </a:rPr>
              <a:t>2. </a:t>
            </a:r>
            <a:r>
              <a:rPr lang="en-US" sz="2400" b="1" dirty="0">
                <a:latin typeface="Georgia" panose="02040502050405020303" pitchFamily="18" charset="0"/>
                <a:cs typeface="Arial" panose="020B0604020202020204" pitchFamily="34" charset="0"/>
              </a:rPr>
              <a:t>S</a:t>
            </a:r>
            <a:r>
              <a:rPr lang="en-US" sz="2400" b="1" dirty="0" smtClean="0">
                <a:latin typeface="Georgia" panose="02040502050405020303" pitchFamily="18" charset="0"/>
                <a:cs typeface="Arial" panose="020B0604020202020204" pitchFamily="34" charset="0"/>
              </a:rPr>
              <a:t>tudents “</a:t>
            </a:r>
            <a:r>
              <a:rPr lang="en-US" sz="2400" b="1" dirty="0">
                <a:latin typeface="Georgia" panose="02040502050405020303" pitchFamily="18" charset="0"/>
                <a:cs typeface="Arial" panose="020B0604020202020204" pitchFamily="34" charset="0"/>
              </a:rPr>
              <a:t>mark the text” while reading as follows:</a:t>
            </a:r>
          </a:p>
          <a:p>
            <a:pPr marL="342900" lvl="0" indent="-342900">
              <a:buFont typeface="Arial" panose="020B0604020202020204" pitchFamily="34" charset="0"/>
              <a:buChar char="•"/>
            </a:pPr>
            <a:r>
              <a:rPr lang="en-US" sz="2400" b="1" dirty="0">
                <a:latin typeface="Georgia" panose="02040502050405020303" pitchFamily="18" charset="0"/>
                <a:cs typeface="Arial" panose="020B0604020202020204" pitchFamily="34" charset="0"/>
              </a:rPr>
              <a:t>Draw brackets around </a:t>
            </a:r>
            <a:r>
              <a:rPr lang="en-US" sz="2400" b="1" dirty="0" smtClean="0">
                <a:solidFill>
                  <a:srgbClr val="0070C0"/>
                </a:solidFill>
                <a:latin typeface="Georgia" panose="02040502050405020303" pitchFamily="18" charset="0"/>
                <a:cs typeface="Arial" panose="020B0604020202020204" pitchFamily="34" charset="0"/>
              </a:rPr>
              <a:t>[geographic locations]</a:t>
            </a:r>
            <a:r>
              <a:rPr lang="en-US" sz="2400" b="1" dirty="0" smtClean="0">
                <a:latin typeface="Georgia" panose="02040502050405020303" pitchFamily="18" charset="0"/>
                <a:cs typeface="Arial" panose="020B0604020202020204" pitchFamily="34" charset="0"/>
              </a:rPr>
              <a:t>.</a:t>
            </a:r>
            <a:endParaRPr lang="en-US" sz="2400" b="1" dirty="0">
              <a:latin typeface="Georgia" panose="02040502050405020303" pitchFamily="18" charset="0"/>
              <a:cs typeface="Arial" panose="020B0604020202020204" pitchFamily="34" charset="0"/>
            </a:endParaRPr>
          </a:p>
          <a:p>
            <a:pPr marL="342900" lvl="0" indent="-342900">
              <a:buFont typeface="Arial" panose="020B0604020202020204" pitchFamily="34" charset="0"/>
              <a:buChar char="•"/>
            </a:pPr>
            <a:r>
              <a:rPr lang="en-US" sz="2400" b="1" dirty="0" smtClean="0">
                <a:latin typeface="Georgia" panose="02040502050405020303" pitchFamily="18" charset="0"/>
                <a:cs typeface="Arial" panose="020B0604020202020204" pitchFamily="34" charset="0"/>
              </a:rPr>
              <a:t>Underline </a:t>
            </a:r>
            <a:r>
              <a:rPr lang="en-US" sz="2400" b="1" u="sng" dirty="0" smtClean="0">
                <a:solidFill>
                  <a:srgbClr val="C00000"/>
                </a:solidFill>
                <a:latin typeface="Georgia" panose="02040502050405020303" pitchFamily="18" charset="0"/>
                <a:cs typeface="Arial" panose="020B0604020202020204" pitchFamily="34" charset="0"/>
              </a:rPr>
              <a:t>names </a:t>
            </a:r>
            <a:r>
              <a:rPr lang="en-US" sz="2400" b="1" u="sng" dirty="0">
                <a:solidFill>
                  <a:srgbClr val="C00000"/>
                </a:solidFill>
                <a:latin typeface="Georgia" panose="02040502050405020303" pitchFamily="18" charset="0"/>
                <a:cs typeface="Arial" panose="020B0604020202020204" pitchFamily="34" charset="0"/>
              </a:rPr>
              <a:t>of </a:t>
            </a:r>
            <a:r>
              <a:rPr lang="en-US" sz="2400" b="1" u="sng" dirty="0" smtClean="0">
                <a:solidFill>
                  <a:srgbClr val="C00000"/>
                </a:solidFill>
                <a:latin typeface="Georgia" panose="02040502050405020303" pitchFamily="18" charset="0"/>
                <a:cs typeface="Arial" panose="020B0604020202020204" pitchFamily="34" charset="0"/>
              </a:rPr>
              <a:t>people</a:t>
            </a:r>
            <a:r>
              <a:rPr lang="en-US" sz="2400" b="1" dirty="0" smtClean="0">
                <a:solidFill>
                  <a:srgbClr val="C00000"/>
                </a:solidFill>
                <a:latin typeface="Georgia" panose="02040502050405020303" pitchFamily="18" charset="0"/>
                <a:cs typeface="Arial" panose="020B0604020202020204" pitchFamily="34" charset="0"/>
              </a:rPr>
              <a:t> </a:t>
            </a:r>
            <a:r>
              <a:rPr lang="en-US" sz="2400" b="1" dirty="0">
                <a:latin typeface="Georgia" panose="02040502050405020303" pitchFamily="18" charset="0"/>
                <a:cs typeface="Arial" panose="020B0604020202020204" pitchFamily="34" charset="0"/>
              </a:rPr>
              <a:t>in </a:t>
            </a:r>
            <a:r>
              <a:rPr lang="en-US" sz="2400" b="1" dirty="0" smtClean="0">
                <a:latin typeface="Georgia" panose="02040502050405020303" pitchFamily="18" charset="0"/>
                <a:cs typeface="Arial" panose="020B0604020202020204" pitchFamily="34" charset="0"/>
              </a:rPr>
              <a:t>red.</a:t>
            </a:r>
            <a:endParaRPr lang="en-US" sz="2400" b="1" dirty="0">
              <a:latin typeface="Georgia" panose="02040502050405020303" pitchFamily="18" charset="0"/>
              <a:cs typeface="Arial" panose="020B0604020202020204" pitchFamily="34" charset="0"/>
            </a:endParaRPr>
          </a:p>
          <a:p>
            <a:pPr marL="342900" indent="-342900">
              <a:buFont typeface="Arial" panose="020B0604020202020204" pitchFamily="34" charset="0"/>
              <a:buChar char="•"/>
            </a:pPr>
            <a:r>
              <a:rPr lang="en-US" sz="2400" b="1" dirty="0">
                <a:latin typeface="Georgia" panose="02040502050405020303" pitchFamily="18" charset="0"/>
                <a:cs typeface="Arial" panose="020B0604020202020204" pitchFamily="34" charset="0"/>
              </a:rPr>
              <a:t>Highlight </a:t>
            </a:r>
            <a:r>
              <a:rPr lang="en-US" sz="2400" b="1" dirty="0">
                <a:solidFill>
                  <a:srgbClr val="FFFF00"/>
                </a:solidFill>
                <a:latin typeface="Georgia" panose="02040502050405020303" pitchFamily="18" charset="0"/>
                <a:cs typeface="Arial" panose="020B0604020202020204" pitchFamily="34" charset="0"/>
              </a:rPr>
              <a:t>key points </a:t>
            </a:r>
            <a:r>
              <a:rPr lang="en-US" sz="2400" b="1" dirty="0">
                <a:latin typeface="Georgia" panose="02040502050405020303" pitchFamily="18" charset="0"/>
                <a:cs typeface="Arial" panose="020B0604020202020204" pitchFamily="34" charset="0"/>
              </a:rPr>
              <a:t>about the Manhattan Project</a:t>
            </a:r>
            <a:endParaRPr lang="en-US" sz="2400" b="1" dirty="0" smtClean="0">
              <a:latin typeface="Georgia" panose="02040502050405020303" pitchFamily="18" charset="0"/>
              <a:cs typeface="Arial" panose="020B0604020202020204" pitchFamily="34" charset="0"/>
            </a:endParaRPr>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31</a:t>
            </a:fld>
            <a:endParaRPr lang="en-US" dirty="0"/>
          </a:p>
        </p:txBody>
      </p:sp>
      <p:sp>
        <p:nvSpPr>
          <p:cNvPr id="5" name="Title 1"/>
          <p:cNvSpPr>
            <a:spLocks noGrp="1"/>
          </p:cNvSpPr>
          <p:nvPr>
            <p:ph type="title"/>
          </p:nvPr>
        </p:nvSpPr>
        <p:spPr>
          <a:xfrm>
            <a:off x="150812" y="228600"/>
            <a:ext cx="4114800" cy="1143000"/>
          </a:xfrm>
        </p:spPr>
        <p:txBody>
          <a:bodyPr>
            <a:normAutofit fontScale="90000"/>
          </a:bodyPr>
          <a:lstStyle/>
          <a:p>
            <a:pPr algn="ctr"/>
            <a:r>
              <a:rPr lang="en-US" b="1" dirty="0" smtClean="0">
                <a:latin typeface="Georgia" panose="02040502050405020303" pitchFamily="18" charset="0"/>
              </a:rPr>
              <a:t>Reading</a:t>
            </a:r>
            <a:br>
              <a:rPr lang="en-US" b="1" dirty="0" smtClean="0">
                <a:latin typeface="Georgia" panose="02040502050405020303" pitchFamily="18" charset="0"/>
              </a:rPr>
            </a:br>
            <a:r>
              <a:rPr lang="en-US" b="1" dirty="0" smtClean="0">
                <a:latin typeface="Georgia" panose="02040502050405020303" pitchFamily="18" charset="0"/>
              </a:rPr>
              <a:t>Background: The Manhattan Project</a:t>
            </a:r>
            <a:endParaRPr lang="en-US" dirty="0"/>
          </a:p>
        </p:txBody>
      </p:sp>
      <p:pic>
        <p:nvPicPr>
          <p:cNvPr id="6" name="Picture 5"/>
          <p:cNvPicPr>
            <a:picLocks noChangeAspect="1"/>
          </p:cNvPicPr>
          <p:nvPr/>
        </p:nvPicPr>
        <p:blipFill rotWithShape="1">
          <a:blip r:embed="rId2"/>
          <a:srcRect l="53389" t="19915" r="14911" b="7416"/>
          <a:stretch/>
        </p:blipFill>
        <p:spPr>
          <a:xfrm>
            <a:off x="5637212" y="179832"/>
            <a:ext cx="5029200" cy="6485020"/>
          </a:xfrm>
          <a:prstGeom prst="rect">
            <a:avLst/>
          </a:prstGeom>
          <a:ln w="44450">
            <a:solidFill>
              <a:schemeClr val="accent1"/>
            </a:solidFill>
          </a:ln>
        </p:spPr>
      </p:pic>
    </p:spTree>
    <p:extLst>
      <p:ext uri="{BB962C8B-B14F-4D97-AF65-F5344CB8AC3E}">
        <p14:creationId xmlns:p14="http://schemas.microsoft.com/office/powerpoint/2010/main" val="396713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1416" y="1828800"/>
            <a:ext cx="4341812" cy="2438400"/>
          </a:xfrm>
        </p:spPr>
        <p:txBody>
          <a:bodyPr>
            <a:normAutofit/>
          </a:bodyPr>
          <a:lstStyle/>
          <a:p>
            <a:r>
              <a:rPr lang="en-US" sz="2400" b="1" dirty="0" smtClean="0">
                <a:latin typeface="Georgia" panose="02040502050405020303" pitchFamily="18" charset="0"/>
                <a:cs typeface="Arial" panose="020B0604020202020204" pitchFamily="34" charset="0"/>
              </a:rPr>
              <a:t>1. Students </a:t>
            </a:r>
            <a:r>
              <a:rPr lang="en-US" sz="2400" b="1" dirty="0">
                <a:latin typeface="Georgia" panose="02040502050405020303" pitchFamily="18" charset="0"/>
                <a:cs typeface="Arial" panose="020B0604020202020204" pitchFamily="34" charset="0"/>
              </a:rPr>
              <a:t>work </a:t>
            </a:r>
            <a:r>
              <a:rPr lang="en-US" sz="2400" b="1" dirty="0" smtClean="0">
                <a:latin typeface="Georgia" panose="02040502050405020303" pitchFamily="18" charset="0"/>
                <a:cs typeface="Arial" panose="020B0604020202020204" pitchFamily="34" charset="0"/>
              </a:rPr>
              <a:t>with pair-share partners.</a:t>
            </a:r>
          </a:p>
          <a:p>
            <a:endParaRPr lang="en-US" sz="2400" b="1" dirty="0" smtClean="0">
              <a:latin typeface="Georgia" panose="02040502050405020303" pitchFamily="18" charset="0"/>
              <a:cs typeface="Arial" panose="020B0604020202020204" pitchFamily="34" charset="0"/>
            </a:endParaRPr>
          </a:p>
          <a:p>
            <a:r>
              <a:rPr lang="en-US" sz="2400" b="1" dirty="0" smtClean="0">
                <a:latin typeface="Georgia" panose="02040502050405020303" pitchFamily="18" charset="0"/>
                <a:cs typeface="Arial" panose="020B0604020202020204" pitchFamily="34" charset="0"/>
              </a:rPr>
              <a:t>2. </a:t>
            </a:r>
            <a:r>
              <a:rPr lang="en-US" sz="2400" b="1" dirty="0">
                <a:latin typeface="Georgia" panose="02040502050405020303" pitchFamily="18" charset="0"/>
              </a:rPr>
              <a:t>D</a:t>
            </a:r>
            <a:r>
              <a:rPr lang="en-US" sz="2400" b="1" dirty="0" smtClean="0">
                <a:latin typeface="Georgia" panose="02040502050405020303" pitchFamily="18" charset="0"/>
              </a:rPr>
              <a:t>iscuss </a:t>
            </a:r>
            <a:r>
              <a:rPr lang="en-US" sz="2400" b="1" dirty="0">
                <a:latin typeface="Georgia" panose="02040502050405020303" pitchFamily="18" charset="0"/>
              </a:rPr>
              <a:t>and answer the worksheet </a:t>
            </a:r>
            <a:r>
              <a:rPr lang="en-US" sz="2400" b="1" dirty="0" smtClean="0">
                <a:latin typeface="Georgia" panose="02040502050405020303" pitchFamily="18" charset="0"/>
              </a:rPr>
              <a:t>questions with pair-share partners.</a:t>
            </a:r>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32</a:t>
            </a:fld>
            <a:endParaRPr lang="en-US" dirty="0"/>
          </a:p>
        </p:txBody>
      </p:sp>
      <p:sp>
        <p:nvSpPr>
          <p:cNvPr id="5" name="Title 1"/>
          <p:cNvSpPr>
            <a:spLocks noGrp="1"/>
          </p:cNvSpPr>
          <p:nvPr>
            <p:ph type="title"/>
          </p:nvPr>
        </p:nvSpPr>
        <p:spPr>
          <a:xfrm>
            <a:off x="150812" y="228600"/>
            <a:ext cx="4114800" cy="1143000"/>
          </a:xfrm>
        </p:spPr>
        <p:txBody>
          <a:bodyPr>
            <a:normAutofit fontScale="90000"/>
          </a:bodyPr>
          <a:lstStyle/>
          <a:p>
            <a:pPr algn="ctr"/>
            <a:r>
              <a:rPr lang="en-US" b="1" dirty="0" smtClean="0">
                <a:latin typeface="Georgia" panose="02040502050405020303" pitchFamily="18" charset="0"/>
              </a:rPr>
              <a:t>Worksheet</a:t>
            </a:r>
            <a:br>
              <a:rPr lang="en-US" b="1" dirty="0" smtClean="0">
                <a:latin typeface="Georgia" panose="02040502050405020303" pitchFamily="18" charset="0"/>
              </a:rPr>
            </a:br>
            <a:r>
              <a:rPr lang="en-US" b="1" dirty="0" smtClean="0">
                <a:latin typeface="Georgia" panose="02040502050405020303" pitchFamily="18" charset="0"/>
              </a:rPr>
              <a:t>Background: The Manhattan Project</a:t>
            </a:r>
            <a:endParaRPr lang="en-US" dirty="0"/>
          </a:p>
        </p:txBody>
      </p:sp>
      <p:pic>
        <p:nvPicPr>
          <p:cNvPr id="8" name="Picture 7"/>
          <p:cNvPicPr>
            <a:picLocks noChangeAspect="1"/>
          </p:cNvPicPr>
          <p:nvPr/>
        </p:nvPicPr>
        <p:blipFill rotWithShape="1">
          <a:blip r:embed="rId2"/>
          <a:srcRect l="54192" t="15854" r="11509" b="3659"/>
          <a:stretch/>
        </p:blipFill>
        <p:spPr>
          <a:xfrm>
            <a:off x="5484812" y="152400"/>
            <a:ext cx="4945625" cy="6528223"/>
          </a:xfrm>
          <a:prstGeom prst="rect">
            <a:avLst/>
          </a:prstGeom>
          <a:ln w="47625">
            <a:solidFill>
              <a:schemeClr val="accent1"/>
            </a:solidFill>
          </a:ln>
        </p:spPr>
      </p:pic>
    </p:spTree>
    <p:extLst>
      <p:ext uri="{BB962C8B-B14F-4D97-AF65-F5344CB8AC3E}">
        <p14:creationId xmlns:p14="http://schemas.microsoft.com/office/powerpoint/2010/main" val="292131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1416" y="1676400"/>
            <a:ext cx="4332796" cy="4114800"/>
          </a:xfrm>
        </p:spPr>
        <p:txBody>
          <a:bodyPr>
            <a:normAutofit fontScale="92500" lnSpcReduction="10000"/>
          </a:bodyPr>
          <a:lstStyle/>
          <a:p>
            <a:r>
              <a:rPr lang="en-US" sz="2400" b="1" dirty="0" smtClean="0">
                <a:latin typeface="Georgia" panose="02040502050405020303" pitchFamily="18" charset="0"/>
                <a:cs typeface="Arial" panose="020B0604020202020204" pitchFamily="34" charset="0"/>
              </a:rPr>
              <a:t>1</a:t>
            </a:r>
            <a:r>
              <a:rPr lang="en-US" sz="2600" b="1" dirty="0" smtClean="0">
                <a:latin typeface="Georgia" panose="02040502050405020303" pitchFamily="18" charset="0"/>
                <a:cs typeface="Arial" panose="020B0604020202020204" pitchFamily="34" charset="0"/>
              </a:rPr>
              <a:t>. As a class, </a:t>
            </a:r>
            <a:r>
              <a:rPr lang="en-US" sz="2600" b="1" dirty="0">
                <a:latin typeface="Georgia" panose="02040502050405020303" pitchFamily="18" charset="0"/>
                <a:cs typeface="Arial" panose="020B0604020202020204" pitchFamily="34" charset="0"/>
              </a:rPr>
              <a:t>c</a:t>
            </a:r>
            <a:r>
              <a:rPr lang="en-US" sz="2600" b="1" dirty="0" smtClean="0">
                <a:latin typeface="Georgia" panose="02040502050405020303" pitchFamily="18" charset="0"/>
                <a:cs typeface="Arial" panose="020B0604020202020204" pitchFamily="34" charset="0"/>
              </a:rPr>
              <a:t>orrect the “Background: Manhattan Project” Worksheet.</a:t>
            </a:r>
          </a:p>
          <a:p>
            <a:r>
              <a:rPr lang="en-US" sz="2600" b="1" dirty="0" smtClean="0">
                <a:latin typeface="Georgia" panose="02040502050405020303" pitchFamily="18" charset="0"/>
                <a:cs typeface="Arial" panose="020B0604020202020204" pitchFamily="34" charset="0"/>
              </a:rPr>
              <a:t>2. </a:t>
            </a:r>
            <a:r>
              <a:rPr lang="en-US" sz="2600" b="1" dirty="0" smtClean="0">
                <a:latin typeface="Georgia" panose="02040502050405020303" pitchFamily="18" charset="0"/>
              </a:rPr>
              <a:t>Pay close attention to the answers to Questions 6,7 &amp; 9 as they give important information about the three “secret cities” of:</a:t>
            </a:r>
          </a:p>
          <a:p>
            <a:pPr marL="342900" indent="-342900">
              <a:buFont typeface="Arial" panose="020B0604020202020204" pitchFamily="34" charset="0"/>
              <a:buChar char="•"/>
            </a:pPr>
            <a:r>
              <a:rPr lang="en-US" sz="2600" b="1" dirty="0" smtClean="0">
                <a:latin typeface="Georgia" panose="02040502050405020303" pitchFamily="18" charset="0"/>
              </a:rPr>
              <a:t>Hanford</a:t>
            </a:r>
          </a:p>
          <a:p>
            <a:pPr marL="342900" indent="-342900">
              <a:buFont typeface="Arial" panose="020B0604020202020204" pitchFamily="34" charset="0"/>
              <a:buChar char="•"/>
            </a:pPr>
            <a:r>
              <a:rPr lang="en-US" sz="2600" b="1" dirty="0" smtClean="0">
                <a:latin typeface="Georgia" panose="02040502050405020303" pitchFamily="18" charset="0"/>
              </a:rPr>
              <a:t>Oak Ridge</a:t>
            </a:r>
          </a:p>
          <a:p>
            <a:pPr marL="342900" indent="-342900">
              <a:buFont typeface="Arial" panose="020B0604020202020204" pitchFamily="34" charset="0"/>
              <a:buChar char="•"/>
            </a:pPr>
            <a:r>
              <a:rPr lang="en-US" sz="2600" b="1" dirty="0" smtClean="0">
                <a:latin typeface="Georgia" panose="02040502050405020303" pitchFamily="18" charset="0"/>
              </a:rPr>
              <a:t>Los Alamos</a:t>
            </a:r>
          </a:p>
          <a:p>
            <a:endParaRPr lang="en-US" sz="2400" b="1" dirty="0" smtClean="0">
              <a:latin typeface="Georgia" panose="02040502050405020303" pitchFamily="18" charset="0"/>
            </a:endParaRPr>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33</a:t>
            </a:fld>
            <a:endParaRPr lang="en-US" dirty="0"/>
          </a:p>
        </p:txBody>
      </p:sp>
      <p:sp>
        <p:nvSpPr>
          <p:cNvPr id="5" name="Title 1"/>
          <p:cNvSpPr>
            <a:spLocks noGrp="1"/>
          </p:cNvSpPr>
          <p:nvPr>
            <p:ph type="title"/>
          </p:nvPr>
        </p:nvSpPr>
        <p:spPr>
          <a:xfrm>
            <a:off x="150812" y="228600"/>
            <a:ext cx="4114800" cy="1143000"/>
          </a:xfrm>
        </p:spPr>
        <p:txBody>
          <a:bodyPr>
            <a:normAutofit fontScale="90000"/>
          </a:bodyPr>
          <a:lstStyle/>
          <a:p>
            <a:pPr algn="ctr"/>
            <a:r>
              <a:rPr lang="en-US" b="1" dirty="0" smtClean="0">
                <a:latin typeface="Georgia" panose="02040502050405020303" pitchFamily="18" charset="0"/>
              </a:rPr>
              <a:t>Answer Key</a:t>
            </a:r>
            <a:br>
              <a:rPr lang="en-US" b="1" dirty="0" smtClean="0">
                <a:latin typeface="Georgia" panose="02040502050405020303" pitchFamily="18" charset="0"/>
              </a:rPr>
            </a:br>
            <a:r>
              <a:rPr lang="en-US" b="1" dirty="0" smtClean="0">
                <a:latin typeface="Georgia" panose="02040502050405020303" pitchFamily="18" charset="0"/>
              </a:rPr>
              <a:t>Background: The Manhattan Project</a:t>
            </a:r>
            <a:endParaRPr lang="en-US" dirty="0"/>
          </a:p>
        </p:txBody>
      </p:sp>
      <p:pic>
        <p:nvPicPr>
          <p:cNvPr id="2" name="Picture 1"/>
          <p:cNvPicPr>
            <a:picLocks noChangeAspect="1"/>
          </p:cNvPicPr>
          <p:nvPr/>
        </p:nvPicPr>
        <p:blipFill rotWithShape="1">
          <a:blip r:embed="rId3"/>
          <a:srcRect l="14881" t="12698" r="49999" b="4762"/>
          <a:stretch/>
        </p:blipFill>
        <p:spPr>
          <a:xfrm>
            <a:off x="5914944" y="228600"/>
            <a:ext cx="4751468" cy="6281602"/>
          </a:xfrm>
          <a:prstGeom prst="rect">
            <a:avLst/>
          </a:prstGeom>
          <a:ln w="44450">
            <a:solidFill>
              <a:schemeClr val="accent1"/>
            </a:solidFill>
          </a:ln>
        </p:spPr>
      </p:pic>
      <p:sp>
        <p:nvSpPr>
          <p:cNvPr id="6" name="Oval 5"/>
          <p:cNvSpPr/>
          <p:nvPr/>
        </p:nvSpPr>
        <p:spPr>
          <a:xfrm>
            <a:off x="5914944" y="250371"/>
            <a:ext cx="4572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42012" y="1752600"/>
            <a:ext cx="4572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69080" y="3124200"/>
            <a:ext cx="4572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rot="9479780">
            <a:off x="4718386" y="406840"/>
            <a:ext cx="1084503" cy="684312"/>
          </a:xfrm>
          <a:prstGeom prst="leftArrow">
            <a:avLst>
              <a:gd name="adj1" fmla="val 50000"/>
              <a:gd name="adj2" fmla="val 37671"/>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rot="9479780">
            <a:off x="4735309" y="1956847"/>
            <a:ext cx="1084503" cy="684312"/>
          </a:xfrm>
          <a:prstGeom prst="leftArrow">
            <a:avLst>
              <a:gd name="adj1" fmla="val 50000"/>
              <a:gd name="adj2" fmla="val 3767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rot="9479780">
            <a:off x="4768812" y="3302441"/>
            <a:ext cx="1084503" cy="684312"/>
          </a:xfrm>
          <a:prstGeom prst="leftArrow">
            <a:avLst>
              <a:gd name="adj1" fmla="val 50000"/>
              <a:gd name="adj2" fmla="val 3767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42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P spid="9"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4612" y="838200"/>
            <a:ext cx="4332796" cy="5069962"/>
          </a:xfrm>
        </p:spPr>
        <p:txBody>
          <a:bodyPr>
            <a:noAutofit/>
          </a:bodyPr>
          <a:lstStyle/>
          <a:p>
            <a:r>
              <a:rPr lang="en-US" sz="2400" b="1" dirty="0" smtClean="0">
                <a:latin typeface="Georgia" panose="02040502050405020303" pitchFamily="18" charset="0"/>
                <a:cs typeface="Arial" panose="020B0604020202020204" pitchFamily="34" charset="0"/>
              </a:rPr>
              <a:t>1. Class </a:t>
            </a:r>
            <a:r>
              <a:rPr lang="en-US" sz="2400" b="1" dirty="0">
                <a:latin typeface="Georgia" panose="02040502050405020303" pitchFamily="18" charset="0"/>
                <a:cs typeface="Arial" panose="020B0604020202020204" pitchFamily="34" charset="0"/>
              </a:rPr>
              <a:t>is divided evenly into 3 groups. </a:t>
            </a:r>
            <a:endParaRPr lang="en-US" sz="2400" b="1" dirty="0" smtClean="0">
              <a:latin typeface="Georgia" panose="02040502050405020303" pitchFamily="18" charset="0"/>
              <a:cs typeface="Arial" panose="020B0604020202020204" pitchFamily="34" charset="0"/>
            </a:endParaRPr>
          </a:p>
          <a:p>
            <a:endParaRPr lang="en-US" sz="2400" b="1" dirty="0">
              <a:latin typeface="Georgia" panose="02040502050405020303" pitchFamily="18" charset="0"/>
              <a:cs typeface="Arial" panose="020B0604020202020204" pitchFamily="34" charset="0"/>
            </a:endParaRPr>
          </a:p>
          <a:p>
            <a:r>
              <a:rPr lang="en-US" sz="2400" b="1" dirty="0" smtClean="0">
                <a:latin typeface="Georgia" panose="02040502050405020303" pitchFamily="18" charset="0"/>
                <a:cs typeface="Arial" panose="020B0604020202020204" pitchFamily="34" charset="0"/>
              </a:rPr>
              <a:t>2. Each group is assigned to analyze one of the “secret city” maps.</a:t>
            </a:r>
          </a:p>
          <a:p>
            <a:pPr marL="457200" indent="-457200">
              <a:buFont typeface="Arial" panose="020B0604020202020204" pitchFamily="34" charset="0"/>
              <a:buChar char="•"/>
            </a:pPr>
            <a:r>
              <a:rPr lang="en-US" sz="2400" b="1" dirty="0">
                <a:latin typeface="Georgia" panose="02040502050405020303" pitchFamily="18" charset="0"/>
              </a:rPr>
              <a:t>Hanford</a:t>
            </a:r>
          </a:p>
          <a:p>
            <a:pPr marL="457200" indent="-457200">
              <a:buFont typeface="Arial" panose="020B0604020202020204" pitchFamily="34" charset="0"/>
              <a:buChar char="•"/>
            </a:pPr>
            <a:r>
              <a:rPr lang="en-US" sz="2400" b="1" dirty="0">
                <a:latin typeface="Georgia" panose="02040502050405020303" pitchFamily="18" charset="0"/>
              </a:rPr>
              <a:t>Oak Ridge</a:t>
            </a:r>
          </a:p>
          <a:p>
            <a:pPr marL="457200" indent="-457200">
              <a:buFont typeface="Arial" panose="020B0604020202020204" pitchFamily="34" charset="0"/>
              <a:buChar char="•"/>
            </a:pPr>
            <a:r>
              <a:rPr lang="en-US" sz="2400" b="1" dirty="0">
                <a:latin typeface="Georgia" panose="02040502050405020303" pitchFamily="18" charset="0"/>
              </a:rPr>
              <a:t>Los Alamos</a:t>
            </a:r>
          </a:p>
          <a:p>
            <a:endParaRPr lang="en-US" sz="2400" b="1" dirty="0" smtClean="0">
              <a:latin typeface="Georgia" panose="02040502050405020303" pitchFamily="18" charset="0"/>
              <a:cs typeface="Arial" panose="020B0604020202020204" pitchFamily="34" charset="0"/>
            </a:endParaRPr>
          </a:p>
          <a:p>
            <a:r>
              <a:rPr lang="en-US" sz="2400" b="1" dirty="0" smtClean="0">
                <a:latin typeface="Georgia" panose="02040502050405020303" pitchFamily="18" charset="0"/>
                <a:cs typeface="Arial" panose="020B0604020202020204" pitchFamily="34" charset="0"/>
              </a:rPr>
              <a:t>3. Students </a:t>
            </a:r>
            <a:r>
              <a:rPr lang="en-US" sz="2400" b="1" dirty="0">
                <a:latin typeface="Georgia" panose="02040502050405020303" pitchFamily="18" charset="0"/>
                <a:cs typeface="Arial" panose="020B0604020202020204" pitchFamily="34" charset="0"/>
              </a:rPr>
              <a:t>work with </a:t>
            </a:r>
            <a:r>
              <a:rPr lang="en-US" sz="2400" b="1" dirty="0" smtClean="0">
                <a:latin typeface="Georgia" panose="02040502050405020303" pitchFamily="18" charset="0"/>
                <a:cs typeface="Arial" panose="020B0604020202020204" pitchFamily="34" charset="0"/>
              </a:rPr>
              <a:t>pair-share partners to complete the Map Analysis Worksheet.</a:t>
            </a:r>
            <a:endParaRPr lang="en-US" sz="2400" b="1" dirty="0">
              <a:latin typeface="Georgia" panose="02040502050405020303" pitchFamily="18" charset="0"/>
              <a:cs typeface="Arial" panose="020B0604020202020204" pitchFamily="34" charset="0"/>
            </a:endParaRPr>
          </a:p>
          <a:p>
            <a:endParaRPr lang="en-US" sz="2600" b="1" dirty="0" smtClean="0">
              <a:latin typeface="Georgia" panose="02040502050405020303" pitchFamily="18" charset="0"/>
            </a:endParaRPr>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34</a:t>
            </a:fld>
            <a:endParaRPr lang="en-US" dirty="0"/>
          </a:p>
        </p:txBody>
      </p:sp>
      <p:sp>
        <p:nvSpPr>
          <p:cNvPr id="5" name="Title 1"/>
          <p:cNvSpPr>
            <a:spLocks noGrp="1"/>
          </p:cNvSpPr>
          <p:nvPr>
            <p:ph type="title"/>
          </p:nvPr>
        </p:nvSpPr>
        <p:spPr>
          <a:xfrm>
            <a:off x="23126" y="76200"/>
            <a:ext cx="4114800" cy="609600"/>
          </a:xfrm>
        </p:spPr>
        <p:txBody>
          <a:bodyPr>
            <a:normAutofit/>
          </a:bodyPr>
          <a:lstStyle/>
          <a:p>
            <a:pPr algn="ctr"/>
            <a:r>
              <a:rPr lang="en-US" sz="3000" b="1" dirty="0">
                <a:latin typeface="Georgia" panose="02040502050405020303" pitchFamily="18" charset="0"/>
              </a:rPr>
              <a:t>M</a:t>
            </a:r>
            <a:r>
              <a:rPr lang="en-US" sz="3000" b="1" dirty="0" smtClean="0">
                <a:latin typeface="Georgia" panose="02040502050405020303" pitchFamily="18" charset="0"/>
              </a:rPr>
              <a:t>ap Analysis</a:t>
            </a:r>
            <a:endParaRPr lang="en-US" sz="3000" dirty="0"/>
          </a:p>
        </p:txBody>
      </p:sp>
      <p:pic>
        <p:nvPicPr>
          <p:cNvPr id="14" name="Picture 13" descr="oak_ridge_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876" y="4072660"/>
            <a:ext cx="3217013" cy="252765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Map hanford_la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2952" y="269789"/>
            <a:ext cx="2632075" cy="3352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descr="LosAlamos_lar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0012" y="762000"/>
            <a:ext cx="2634188" cy="33820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7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26" presetClass="emph" presetSubtype="0" fill="hold" nodeType="withEffect">
                                  <p:stCondLst>
                                    <p:cond delay="0"/>
                                  </p:stCondLst>
                                  <p:childTnLst>
                                    <p:animEffect transition="out" filter="fade">
                                      <p:cBhvr>
                                        <p:cTn id="16" dur="1000" tmFilter="0, 0; .2, .5; .8, .5; 1, 0"/>
                                        <p:tgtEl>
                                          <p:spTgt spid="15"/>
                                        </p:tgtEl>
                                      </p:cBhvr>
                                    </p:animEffect>
                                    <p:animScale>
                                      <p:cBhvr>
                                        <p:cTn id="17" dur="500" autoRev="1" fill="hold"/>
                                        <p:tgtEl>
                                          <p:spTgt spid="1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par>
                                <p:cTn id="22" presetID="26" presetClass="emph" presetSubtype="0" fill="hold" nodeType="withEffect">
                                  <p:stCondLst>
                                    <p:cond delay="0"/>
                                  </p:stCondLst>
                                  <p:childTnLst>
                                    <p:animEffect transition="out" filter="fade">
                                      <p:cBhvr>
                                        <p:cTn id="23" dur="1000" tmFilter="0, 0; .2, .5; .8, .5; 1, 0"/>
                                        <p:tgtEl>
                                          <p:spTgt spid="14"/>
                                        </p:tgtEl>
                                      </p:cBhvr>
                                    </p:animEffect>
                                    <p:animScale>
                                      <p:cBhvr>
                                        <p:cTn id="24" dur="500" autoRev="1" fill="hold"/>
                                        <p:tgtEl>
                                          <p:spTgt spid="1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26" presetClass="emph" presetSubtype="0" fill="hold" nodeType="withEffect">
                                  <p:stCondLst>
                                    <p:cond delay="0"/>
                                  </p:stCondLst>
                                  <p:childTnLst>
                                    <p:animEffect transition="out" filter="fade">
                                      <p:cBhvr>
                                        <p:cTn id="30" dur="1000" tmFilter="0, 0; .2, .5; .8, .5; 1, 0"/>
                                        <p:tgtEl>
                                          <p:spTgt spid="16"/>
                                        </p:tgtEl>
                                      </p:cBhvr>
                                    </p:animEffect>
                                    <p:animScale>
                                      <p:cBhvr>
                                        <p:cTn id="31" dur="500" autoRev="1" fill="hold"/>
                                        <p:tgtEl>
                                          <p:spTgt spid="1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3604" y="1087608"/>
            <a:ext cx="4332796" cy="5069962"/>
          </a:xfrm>
        </p:spPr>
        <p:txBody>
          <a:bodyPr>
            <a:normAutofit/>
          </a:bodyPr>
          <a:lstStyle/>
          <a:p>
            <a:r>
              <a:rPr lang="en-US" sz="2600" b="1" dirty="0" smtClean="0">
                <a:latin typeface="Georgia" panose="02040502050405020303" pitchFamily="18" charset="0"/>
                <a:cs typeface="Arial" panose="020B0604020202020204" pitchFamily="34" charset="0"/>
              </a:rPr>
              <a:t>1. Student partners meet with others from the same “secret city” group.</a:t>
            </a:r>
          </a:p>
          <a:p>
            <a:endParaRPr lang="en-US" sz="2600" b="1" dirty="0">
              <a:latin typeface="Georgia" panose="02040502050405020303" pitchFamily="18" charset="0"/>
              <a:cs typeface="Arial" panose="020B0604020202020204" pitchFamily="34" charset="0"/>
            </a:endParaRPr>
          </a:p>
          <a:p>
            <a:r>
              <a:rPr lang="en-US" sz="2600" b="1" dirty="0" smtClean="0">
                <a:latin typeface="Georgia" panose="02040502050405020303" pitchFamily="18" charset="0"/>
                <a:cs typeface="Arial" panose="020B0604020202020204" pitchFamily="34" charset="0"/>
              </a:rPr>
              <a:t>2. Discuss and compare answers on the Map Analysis Worksheet especially for the:</a:t>
            </a:r>
          </a:p>
          <a:p>
            <a:pPr marL="457200" indent="-457200">
              <a:buFont typeface="Arial" panose="020B0604020202020204" pitchFamily="34" charset="0"/>
              <a:buChar char="•"/>
            </a:pPr>
            <a:r>
              <a:rPr lang="en-US" sz="2600" b="1" dirty="0">
                <a:latin typeface="Georgia" panose="02040502050405020303" pitchFamily="18" charset="0"/>
                <a:cs typeface="Arial" panose="020B0604020202020204" pitchFamily="34" charset="0"/>
              </a:rPr>
              <a:t>M</a:t>
            </a:r>
            <a:r>
              <a:rPr lang="en-US" sz="2600" b="1" dirty="0" smtClean="0">
                <a:latin typeface="Georgia" panose="02040502050405020303" pitchFamily="18" charset="0"/>
                <a:cs typeface="Arial" panose="020B0604020202020204" pitchFamily="34" charset="0"/>
              </a:rPr>
              <a:t>ap legend</a:t>
            </a:r>
          </a:p>
          <a:p>
            <a:pPr marL="457200" indent="-457200">
              <a:buFont typeface="Arial" panose="020B0604020202020204" pitchFamily="34" charset="0"/>
              <a:buChar char="•"/>
            </a:pPr>
            <a:r>
              <a:rPr lang="en-US" sz="2600" b="1" dirty="0">
                <a:latin typeface="Georgia" panose="02040502050405020303" pitchFamily="18" charset="0"/>
                <a:cs typeface="Arial" panose="020B0604020202020204" pitchFamily="34" charset="0"/>
              </a:rPr>
              <a:t>A</a:t>
            </a:r>
            <a:r>
              <a:rPr lang="en-US" sz="2600" b="1" dirty="0" smtClean="0">
                <a:latin typeface="Georgia" panose="02040502050405020303" pitchFamily="18" charset="0"/>
                <a:cs typeface="Arial" panose="020B0604020202020204" pitchFamily="34" charset="0"/>
              </a:rPr>
              <a:t>nswers to Questions 9-12 (site’s geographic features)</a:t>
            </a:r>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35</a:t>
            </a:fld>
            <a:endParaRPr lang="en-US" dirty="0"/>
          </a:p>
        </p:txBody>
      </p:sp>
      <p:sp>
        <p:nvSpPr>
          <p:cNvPr id="5" name="Title 1"/>
          <p:cNvSpPr>
            <a:spLocks noGrp="1"/>
          </p:cNvSpPr>
          <p:nvPr>
            <p:ph type="title"/>
          </p:nvPr>
        </p:nvSpPr>
        <p:spPr>
          <a:xfrm>
            <a:off x="0" y="269789"/>
            <a:ext cx="4114800" cy="609600"/>
          </a:xfrm>
        </p:spPr>
        <p:txBody>
          <a:bodyPr>
            <a:normAutofit fontScale="90000"/>
          </a:bodyPr>
          <a:lstStyle/>
          <a:p>
            <a:pPr algn="ctr"/>
            <a:r>
              <a:rPr lang="en-US" sz="2800" b="1" dirty="0">
                <a:latin typeface="Georgia" panose="02040502050405020303" pitchFamily="18" charset="0"/>
              </a:rPr>
              <a:t>M</a:t>
            </a:r>
            <a:r>
              <a:rPr lang="en-US" sz="2800" b="1" dirty="0" smtClean="0">
                <a:latin typeface="Georgia" panose="02040502050405020303" pitchFamily="18" charset="0"/>
              </a:rPr>
              <a:t>ap Analysis Worksheet</a:t>
            </a:r>
            <a:endParaRPr lang="en-US" sz="2800" dirty="0"/>
          </a:p>
        </p:txBody>
      </p:sp>
      <p:pic>
        <p:nvPicPr>
          <p:cNvPr id="6" name="Picture 5"/>
          <p:cNvPicPr>
            <a:picLocks noChangeAspect="1"/>
          </p:cNvPicPr>
          <p:nvPr/>
        </p:nvPicPr>
        <p:blipFill rotWithShape="1">
          <a:blip r:embed="rId2"/>
          <a:srcRect l="34305" t="11765" r="29721" b="4490"/>
          <a:stretch/>
        </p:blipFill>
        <p:spPr>
          <a:xfrm>
            <a:off x="8189087" y="1135460"/>
            <a:ext cx="3755288" cy="4917579"/>
          </a:xfrm>
          <a:prstGeom prst="rect">
            <a:avLst/>
          </a:prstGeom>
        </p:spPr>
      </p:pic>
      <p:pic>
        <p:nvPicPr>
          <p:cNvPr id="8" name="Picture 7"/>
          <p:cNvPicPr>
            <a:picLocks noChangeAspect="1"/>
          </p:cNvPicPr>
          <p:nvPr/>
        </p:nvPicPr>
        <p:blipFill rotWithShape="1">
          <a:blip r:embed="rId3"/>
          <a:srcRect l="34497" t="11376" r="29953" b="3937"/>
          <a:stretch/>
        </p:blipFill>
        <p:spPr>
          <a:xfrm>
            <a:off x="4653315" y="249957"/>
            <a:ext cx="3349041" cy="4487715"/>
          </a:xfrm>
          <a:prstGeom prst="rect">
            <a:avLst/>
          </a:prstGeom>
        </p:spPr>
      </p:pic>
      <p:sp>
        <p:nvSpPr>
          <p:cNvPr id="13" name="Oval 12"/>
          <p:cNvSpPr/>
          <p:nvPr/>
        </p:nvSpPr>
        <p:spPr>
          <a:xfrm>
            <a:off x="8189087" y="3200399"/>
            <a:ext cx="3756880" cy="2852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9533329" y="347859"/>
            <a:ext cx="1066801" cy="675881"/>
          </a:xfrm>
          <a:prstGeom prst="right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3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3"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3604" y="685800"/>
            <a:ext cx="4332796" cy="5715000"/>
          </a:xfrm>
        </p:spPr>
        <p:txBody>
          <a:bodyPr>
            <a:noAutofit/>
          </a:bodyPr>
          <a:lstStyle/>
          <a:p>
            <a:r>
              <a:rPr lang="en-US" sz="2200" b="1" dirty="0" smtClean="0">
                <a:latin typeface="Georgia" panose="02040502050405020303" pitchFamily="18" charset="0"/>
                <a:cs typeface="Arial" panose="020B0604020202020204" pitchFamily="34" charset="0"/>
              </a:rPr>
              <a:t>1. Use knowledge gained from the map analysis to write a paragraph</a:t>
            </a:r>
            <a:r>
              <a:rPr lang="en-US" sz="2200" b="1" dirty="0">
                <a:latin typeface="Georgia" panose="02040502050405020303" pitchFamily="18" charset="0"/>
                <a:cs typeface="Arial" panose="020B0604020202020204" pitchFamily="34" charset="0"/>
              </a:rPr>
              <a:t> </a:t>
            </a:r>
            <a:r>
              <a:rPr lang="en-US" sz="2200" b="1" dirty="0" smtClean="0">
                <a:latin typeface="Georgia" panose="02040502050405020303" pitchFamily="18" charset="0"/>
                <a:cs typeface="Arial" panose="020B0604020202020204" pitchFamily="34" charset="0"/>
              </a:rPr>
              <a:t>that answers the question: </a:t>
            </a:r>
          </a:p>
          <a:p>
            <a:r>
              <a:rPr lang="en-US" sz="2200" dirty="0" smtClean="0">
                <a:solidFill>
                  <a:schemeClr val="accent6">
                    <a:lumMod val="75000"/>
                  </a:schemeClr>
                </a:solidFill>
                <a:latin typeface="Georgia" panose="02040502050405020303" pitchFamily="18" charset="0"/>
              </a:rPr>
              <a:t>“</a:t>
            </a:r>
            <a:r>
              <a:rPr lang="en-US" sz="2200" b="1" dirty="0">
                <a:solidFill>
                  <a:schemeClr val="accent6">
                    <a:lumMod val="75000"/>
                  </a:schemeClr>
                </a:solidFill>
                <a:latin typeface="Georgia" panose="02040502050405020303" pitchFamily="18" charset="0"/>
              </a:rPr>
              <a:t>What geographic features influenced the site’s selection</a:t>
            </a:r>
            <a:r>
              <a:rPr lang="en-US" sz="2200" b="1" dirty="0" smtClean="0">
                <a:solidFill>
                  <a:schemeClr val="accent6">
                    <a:lumMod val="75000"/>
                  </a:schemeClr>
                </a:solidFill>
                <a:latin typeface="Georgia" panose="02040502050405020303" pitchFamily="18" charset="0"/>
              </a:rPr>
              <a:t>?”</a:t>
            </a:r>
          </a:p>
          <a:p>
            <a:endParaRPr lang="en-US" sz="2200" b="1" dirty="0" smtClean="0">
              <a:latin typeface="Georgia" panose="02040502050405020303" pitchFamily="18" charset="0"/>
              <a:cs typeface="Arial" panose="020B0604020202020204" pitchFamily="34" charset="0"/>
            </a:endParaRPr>
          </a:p>
          <a:p>
            <a:r>
              <a:rPr lang="en-US" sz="2200" b="1" dirty="0" smtClean="0">
                <a:latin typeface="Georgia" panose="02040502050405020303" pitchFamily="18" charset="0"/>
                <a:cs typeface="Arial" panose="020B0604020202020204" pitchFamily="34" charset="0"/>
              </a:rPr>
              <a:t>2. The paragraph should consist of:</a:t>
            </a:r>
          </a:p>
          <a:p>
            <a:pPr marL="457200" indent="-457200">
              <a:buFont typeface="Arial" panose="020B0604020202020204" pitchFamily="34" charset="0"/>
              <a:buChar char="•"/>
            </a:pPr>
            <a:r>
              <a:rPr lang="en-US" sz="2200" b="1" dirty="0" smtClean="0">
                <a:latin typeface="Georgia" panose="02040502050405020303" pitchFamily="18" charset="0"/>
                <a:cs typeface="Arial" panose="020B0604020202020204" pitchFamily="34" charset="0"/>
              </a:rPr>
              <a:t>A topic sentence</a:t>
            </a:r>
          </a:p>
          <a:p>
            <a:pPr marL="457200" indent="-457200">
              <a:buFont typeface="Arial" panose="020B0604020202020204" pitchFamily="34" charset="0"/>
              <a:buChar char="•"/>
            </a:pPr>
            <a:r>
              <a:rPr lang="en-US" sz="2200" b="1" dirty="0" smtClean="0">
                <a:latin typeface="Georgia" panose="02040502050405020303" pitchFamily="18" charset="0"/>
                <a:cs typeface="Arial" panose="020B0604020202020204" pitchFamily="34" charset="0"/>
              </a:rPr>
              <a:t>3 supporting statements</a:t>
            </a:r>
          </a:p>
          <a:p>
            <a:pPr marL="457200" indent="-457200">
              <a:buFont typeface="Arial" panose="020B0604020202020204" pitchFamily="34" charset="0"/>
              <a:buChar char="•"/>
            </a:pPr>
            <a:r>
              <a:rPr lang="en-US" sz="2200" b="1" dirty="0" smtClean="0">
                <a:latin typeface="Georgia" panose="02040502050405020303" pitchFamily="18" charset="0"/>
                <a:cs typeface="Arial" panose="020B0604020202020204" pitchFamily="34" charset="0"/>
              </a:rPr>
              <a:t>A concluding sentence</a:t>
            </a:r>
          </a:p>
          <a:p>
            <a:endParaRPr lang="en-US" sz="2200" b="1" dirty="0" smtClean="0">
              <a:latin typeface="Georgia" panose="02040502050405020303" pitchFamily="18" charset="0"/>
              <a:cs typeface="Arial" panose="020B0604020202020204" pitchFamily="34" charset="0"/>
            </a:endParaRPr>
          </a:p>
          <a:p>
            <a:r>
              <a:rPr lang="en-US" sz="2200" b="1" dirty="0" smtClean="0">
                <a:latin typeface="Georgia" panose="02040502050405020303" pitchFamily="18" charset="0"/>
                <a:cs typeface="Arial" panose="020B0604020202020204" pitchFamily="34" charset="0"/>
              </a:rPr>
              <a:t>3. A Paragraph Frame is available for students who may need additional support with writing.</a:t>
            </a:r>
            <a:endParaRPr lang="en-US" sz="2200" dirty="0"/>
          </a:p>
          <a:p>
            <a:r>
              <a:rPr lang="en-US" sz="2200" dirty="0" smtClean="0"/>
              <a:t> </a:t>
            </a:r>
            <a:endParaRPr lang="en-US" sz="2200" b="1" dirty="0" smtClean="0">
              <a:latin typeface="Georgia" panose="02040502050405020303" pitchFamily="18" charset="0"/>
              <a:cs typeface="Arial" panose="020B0604020202020204" pitchFamily="34" charset="0"/>
            </a:endParaRPr>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36</a:t>
            </a:fld>
            <a:endParaRPr lang="en-US" dirty="0"/>
          </a:p>
        </p:txBody>
      </p:sp>
      <p:sp>
        <p:nvSpPr>
          <p:cNvPr id="5" name="Title 1"/>
          <p:cNvSpPr>
            <a:spLocks noGrp="1"/>
          </p:cNvSpPr>
          <p:nvPr>
            <p:ph type="title"/>
          </p:nvPr>
        </p:nvSpPr>
        <p:spPr>
          <a:xfrm>
            <a:off x="150812" y="0"/>
            <a:ext cx="4114800" cy="609600"/>
          </a:xfrm>
        </p:spPr>
        <p:txBody>
          <a:bodyPr>
            <a:normAutofit/>
          </a:bodyPr>
          <a:lstStyle/>
          <a:p>
            <a:pPr algn="ctr"/>
            <a:r>
              <a:rPr lang="en-US" sz="2800" b="1" dirty="0">
                <a:latin typeface="Georgia" panose="02040502050405020303" pitchFamily="18" charset="0"/>
              </a:rPr>
              <a:t>Summary Paragraph </a:t>
            </a:r>
            <a:endParaRPr lang="en-US" sz="2800" dirty="0"/>
          </a:p>
        </p:txBody>
      </p:sp>
      <p:pic>
        <p:nvPicPr>
          <p:cNvPr id="2" name="Picture 1"/>
          <p:cNvPicPr>
            <a:picLocks noChangeAspect="1"/>
          </p:cNvPicPr>
          <p:nvPr/>
        </p:nvPicPr>
        <p:blipFill rotWithShape="1">
          <a:blip r:embed="rId2"/>
          <a:srcRect l="36250" t="14815" r="31667" b="7407"/>
          <a:stretch/>
        </p:blipFill>
        <p:spPr>
          <a:xfrm>
            <a:off x="5835331" y="249383"/>
            <a:ext cx="4678681" cy="6380017"/>
          </a:xfrm>
          <a:prstGeom prst="rect">
            <a:avLst/>
          </a:prstGeom>
          <a:ln w="50800">
            <a:solidFill>
              <a:schemeClr val="accent1"/>
            </a:solidFill>
          </a:ln>
        </p:spPr>
      </p:pic>
    </p:spTree>
    <p:extLst>
      <p:ext uri="{BB962C8B-B14F-4D97-AF65-F5344CB8AC3E}">
        <p14:creationId xmlns:p14="http://schemas.microsoft.com/office/powerpoint/2010/main" val="128266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26" presetClass="emph" presetSubtype="0" fill="hold" nodeType="withEffect">
                                  <p:stCondLst>
                                    <p:cond delay="0"/>
                                  </p:stCondLst>
                                  <p:childTnLst>
                                    <p:animEffect transition="out" filter="fade">
                                      <p:cBhvr>
                                        <p:cTn id="32" dur="1000" tmFilter="0, 0; .2, .5; .8, .5; 1, 0"/>
                                        <p:tgtEl>
                                          <p:spTgt spid="2"/>
                                        </p:tgtEl>
                                      </p:cBhvr>
                                    </p:animEffect>
                                    <p:animScale>
                                      <p:cBhvr>
                                        <p:cTn id="33"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4651" y="1905000"/>
            <a:ext cx="4535963" cy="4267200"/>
          </a:xfrm>
        </p:spPr>
        <p:txBody>
          <a:bodyPr>
            <a:normAutofit lnSpcReduction="10000"/>
          </a:bodyPr>
          <a:lstStyle/>
          <a:p>
            <a:r>
              <a:rPr lang="en-US" sz="2400" b="1" dirty="0" smtClean="0">
                <a:latin typeface="Georgia" panose="02040502050405020303" pitchFamily="18" charset="0"/>
                <a:cs typeface="Arial" panose="020B0604020202020204" pitchFamily="34" charset="0"/>
              </a:rPr>
              <a:t>1. Partners collaborate to create a digital poster or infographic.</a:t>
            </a:r>
          </a:p>
          <a:p>
            <a:endParaRPr lang="en-US" sz="2400" b="1" dirty="0">
              <a:latin typeface="Georgia" panose="02040502050405020303" pitchFamily="18" charset="0"/>
              <a:cs typeface="Arial" panose="020B0604020202020204" pitchFamily="34" charset="0"/>
            </a:endParaRPr>
          </a:p>
          <a:p>
            <a:r>
              <a:rPr lang="en-US" sz="2400" b="1" dirty="0" smtClean="0">
                <a:latin typeface="Georgia" panose="02040502050405020303" pitchFamily="18" charset="0"/>
                <a:cs typeface="Arial" panose="020B0604020202020204" pitchFamily="34" charset="0"/>
              </a:rPr>
              <a:t>2. Checklist outlines the criteria for </a:t>
            </a:r>
            <a:r>
              <a:rPr lang="en-US" sz="2400" b="1" dirty="0">
                <a:latin typeface="Georgia" panose="02040502050405020303" pitchFamily="18" charset="0"/>
                <a:cs typeface="Arial" panose="020B0604020202020204" pitchFamily="34" charset="0"/>
              </a:rPr>
              <a:t>i</a:t>
            </a:r>
            <a:r>
              <a:rPr lang="en-US" sz="2400" b="1" dirty="0" smtClean="0">
                <a:latin typeface="Georgia" panose="02040502050405020303" pitchFamily="18" charset="0"/>
                <a:cs typeface="Arial" panose="020B0604020202020204" pitchFamily="34" charset="0"/>
              </a:rPr>
              <a:t>mages &amp; text that address 3 thematic components of the “secret city”:</a:t>
            </a:r>
          </a:p>
          <a:p>
            <a:pPr marL="457200" indent="-457200">
              <a:buFont typeface="Arial" panose="020B0604020202020204" pitchFamily="34" charset="0"/>
              <a:buChar char="•"/>
            </a:pPr>
            <a:r>
              <a:rPr lang="en-US" sz="2400" b="1" dirty="0" smtClean="0">
                <a:latin typeface="Georgia" panose="02040502050405020303" pitchFamily="18" charset="0"/>
                <a:cs typeface="Arial" panose="020B0604020202020204" pitchFamily="34" charset="0"/>
              </a:rPr>
              <a:t>Geography</a:t>
            </a:r>
          </a:p>
          <a:p>
            <a:pPr marL="457200" indent="-457200">
              <a:buFont typeface="Arial" panose="020B0604020202020204" pitchFamily="34" charset="0"/>
              <a:buChar char="•"/>
            </a:pPr>
            <a:r>
              <a:rPr lang="en-US" sz="2400" b="1" dirty="0" smtClean="0">
                <a:latin typeface="Georgia" panose="02040502050405020303" pitchFamily="18" charset="0"/>
                <a:cs typeface="Arial" panose="020B0604020202020204" pitchFamily="34" charset="0"/>
              </a:rPr>
              <a:t>Contributions</a:t>
            </a:r>
          </a:p>
          <a:p>
            <a:pPr marL="457200" indent="-457200">
              <a:buFont typeface="Arial" panose="020B0604020202020204" pitchFamily="34" charset="0"/>
              <a:buChar char="•"/>
            </a:pPr>
            <a:r>
              <a:rPr lang="en-US" sz="2400" b="1" dirty="0" smtClean="0">
                <a:latin typeface="Georgia" panose="02040502050405020303" pitchFamily="18" charset="0"/>
                <a:cs typeface="Arial" panose="020B0604020202020204" pitchFamily="34" charset="0"/>
              </a:rPr>
              <a:t>Past to Present</a:t>
            </a:r>
            <a:r>
              <a:rPr lang="en-US" sz="2400" dirty="0" smtClean="0"/>
              <a:t> </a:t>
            </a:r>
            <a:endParaRPr lang="en-US" sz="2400" b="1" dirty="0" smtClean="0">
              <a:latin typeface="Georgia" panose="02040502050405020303" pitchFamily="18" charset="0"/>
              <a:cs typeface="Arial" panose="020B0604020202020204" pitchFamily="34" charset="0"/>
            </a:endParaRPr>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37</a:t>
            </a:fld>
            <a:endParaRPr lang="en-US" dirty="0"/>
          </a:p>
        </p:txBody>
      </p:sp>
      <p:sp>
        <p:nvSpPr>
          <p:cNvPr id="5" name="Title 1"/>
          <p:cNvSpPr>
            <a:spLocks noGrp="1"/>
          </p:cNvSpPr>
          <p:nvPr>
            <p:ph type="title"/>
          </p:nvPr>
        </p:nvSpPr>
        <p:spPr>
          <a:xfrm>
            <a:off x="67374" y="304800"/>
            <a:ext cx="4114800" cy="1331427"/>
          </a:xfrm>
        </p:spPr>
        <p:txBody>
          <a:bodyPr>
            <a:noAutofit/>
          </a:bodyPr>
          <a:lstStyle/>
          <a:p>
            <a:pPr algn="ctr"/>
            <a:r>
              <a:rPr lang="en-US" b="1" dirty="0" smtClean="0">
                <a:latin typeface="Georgia" panose="02040502050405020303" pitchFamily="18" charset="0"/>
              </a:rPr>
              <a:t>“Secret City”</a:t>
            </a:r>
            <a:br>
              <a:rPr lang="en-US" b="1" dirty="0" smtClean="0">
                <a:latin typeface="Georgia" panose="02040502050405020303" pitchFamily="18" charset="0"/>
              </a:rPr>
            </a:br>
            <a:r>
              <a:rPr lang="en-US" b="1" dirty="0" smtClean="0">
                <a:latin typeface="Georgia" panose="02040502050405020303" pitchFamily="18" charset="0"/>
              </a:rPr>
              <a:t>Digital Poster or Infographic</a:t>
            </a:r>
            <a:endParaRPr lang="en-US" dirty="0"/>
          </a:p>
        </p:txBody>
      </p:sp>
      <p:pic>
        <p:nvPicPr>
          <p:cNvPr id="6" name="Picture 5"/>
          <p:cNvPicPr>
            <a:picLocks noChangeAspect="1"/>
          </p:cNvPicPr>
          <p:nvPr/>
        </p:nvPicPr>
        <p:blipFill rotWithShape="1">
          <a:blip r:embed="rId3"/>
          <a:srcRect l="34970" t="15788" r="30491" b="5263"/>
          <a:stretch/>
        </p:blipFill>
        <p:spPr>
          <a:xfrm>
            <a:off x="5613361" y="272005"/>
            <a:ext cx="4953000" cy="6368143"/>
          </a:xfrm>
          <a:prstGeom prst="rect">
            <a:avLst/>
          </a:prstGeom>
          <a:ln w="50800">
            <a:solidFill>
              <a:schemeClr val="accent1"/>
            </a:solidFill>
          </a:ln>
        </p:spPr>
      </p:pic>
      <p:sp>
        <p:nvSpPr>
          <p:cNvPr id="8" name="Right Arrow 7"/>
          <p:cNvSpPr/>
          <p:nvPr/>
        </p:nvSpPr>
        <p:spPr>
          <a:xfrm rot="20334295">
            <a:off x="4867553" y="2215173"/>
            <a:ext cx="981671" cy="563657"/>
          </a:xfrm>
          <a:prstGeom prst="right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0334295">
            <a:off x="4867553" y="3174247"/>
            <a:ext cx="981671" cy="563657"/>
          </a:xfrm>
          <a:prstGeom prst="right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0334295">
            <a:off x="4867553" y="4104745"/>
            <a:ext cx="981671" cy="563657"/>
          </a:xfrm>
          <a:prstGeom prst="right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11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137D0E-4A4F-4307-8994-C1891D747D59}" type="slidenum">
              <a:rPr lang="en-US" smtClean="0"/>
              <a:t>38</a:t>
            </a:fld>
            <a:endParaRPr lang="en-US" dirty="0"/>
          </a:p>
        </p:txBody>
      </p:sp>
      <p:sp>
        <p:nvSpPr>
          <p:cNvPr id="6" name="Title 1"/>
          <p:cNvSpPr>
            <a:spLocks noGrp="1"/>
          </p:cNvSpPr>
          <p:nvPr>
            <p:ph type="title"/>
          </p:nvPr>
        </p:nvSpPr>
        <p:spPr>
          <a:xfrm>
            <a:off x="1770501" y="152400"/>
            <a:ext cx="8667311" cy="1066800"/>
          </a:xfrm>
          <a:solidFill>
            <a:schemeClr val="tx1">
              <a:lumMod val="85000"/>
              <a:lumOff val="15000"/>
            </a:schemeClr>
          </a:solidFill>
          <a:ln w="38100">
            <a:solidFill>
              <a:schemeClr val="bg1"/>
            </a:solidFill>
          </a:ln>
        </p:spPr>
        <p:txBody>
          <a:bodyPr>
            <a:normAutofit fontScale="90000"/>
          </a:bodyPr>
          <a:lstStyle/>
          <a:p>
            <a:pPr lvl="0" algn="ctr"/>
            <a:r>
              <a:rPr lang="en-US" b="1" u="sng" dirty="0" smtClean="0">
                <a:hlinkClick r:id="rId3"/>
              </a:rPr>
              <a:t/>
            </a:r>
            <a:br>
              <a:rPr lang="en-US" b="1" u="sng" dirty="0" smtClean="0">
                <a:hlinkClick r:id="rId3"/>
              </a:rPr>
            </a:br>
            <a:r>
              <a:rPr lang="en-US" sz="3600" b="1" dirty="0">
                <a:solidFill>
                  <a:schemeClr val="bg1"/>
                </a:solidFill>
                <a:latin typeface="Georgia" panose="02040502050405020303" pitchFamily="18" charset="0"/>
              </a:rPr>
              <a:t>Create a digital poster using </a:t>
            </a:r>
            <a:r>
              <a:rPr lang="en-US" sz="3600" b="1" dirty="0" err="1">
                <a:solidFill>
                  <a:schemeClr val="bg1"/>
                </a:solidFill>
                <a:latin typeface="Georgia" panose="02040502050405020303" pitchFamily="18" charset="0"/>
              </a:rPr>
              <a:t>Popplet</a:t>
            </a:r>
            <a:r>
              <a:rPr lang="en-US" sz="3600" b="1" dirty="0">
                <a:solidFill>
                  <a:schemeClr val="bg1"/>
                </a:solidFill>
                <a:latin typeface="Georgia" panose="02040502050405020303" pitchFamily="18" charset="0"/>
              </a:rPr>
              <a:t> </a:t>
            </a:r>
            <a:r>
              <a:rPr lang="en-US" sz="3600" b="1" dirty="0">
                <a:latin typeface="Georgia" panose="02040502050405020303" pitchFamily="18" charset="0"/>
              </a:rPr>
              <a:t/>
            </a:r>
            <a:br>
              <a:rPr lang="en-US" sz="3600" b="1" dirty="0">
                <a:latin typeface="Georgia" panose="02040502050405020303" pitchFamily="18" charset="0"/>
              </a:rPr>
            </a:br>
            <a:r>
              <a:rPr lang="en-US" sz="3600" b="1" u="sng" dirty="0" smtClean="0">
                <a:solidFill>
                  <a:schemeClr val="bg1"/>
                </a:solidFill>
                <a:latin typeface="Georgia" panose="02040502050405020303" pitchFamily="18" charset="0"/>
                <a:hlinkClick r:id="rId3"/>
              </a:rPr>
              <a:t>http</a:t>
            </a:r>
            <a:r>
              <a:rPr lang="en-US" sz="3600" b="1" u="sng" dirty="0">
                <a:solidFill>
                  <a:schemeClr val="bg1"/>
                </a:solidFill>
                <a:latin typeface="Georgia" panose="02040502050405020303" pitchFamily="18" charset="0"/>
                <a:hlinkClick r:id="rId3"/>
              </a:rPr>
              <a:t>://</a:t>
            </a:r>
            <a:r>
              <a:rPr lang="en-US" sz="3600" b="1" dirty="0" smtClean="0">
                <a:solidFill>
                  <a:schemeClr val="bg1"/>
                </a:solidFill>
                <a:latin typeface="Georgia" panose="02040502050405020303" pitchFamily="18" charset="0"/>
                <a:hlinkClick r:id="rId3"/>
              </a:rPr>
              <a:t>popplet.com/</a:t>
            </a:r>
            <a:r>
              <a:rPr lang="en-US" sz="3600" b="1" dirty="0" smtClean="0">
                <a:solidFill>
                  <a:schemeClr val="bg1"/>
                </a:solidFill>
                <a:latin typeface="Georgia" panose="02040502050405020303" pitchFamily="18" charset="0"/>
              </a:rPr>
              <a:t>  OR . . . </a:t>
            </a:r>
            <a:endParaRPr lang="en-US" sz="3600" dirty="0">
              <a:solidFill>
                <a:schemeClr val="bg1"/>
              </a:solidFill>
              <a:latin typeface="Georgia" panose="02040502050405020303" pitchFamily="18" charset="0"/>
            </a:endParaRPr>
          </a:p>
        </p:txBody>
      </p:sp>
      <p:pic>
        <p:nvPicPr>
          <p:cNvPr id="7" name="Picture 1"/>
          <p:cNvPicPr>
            <a:picLocks noChangeAspect="1"/>
          </p:cNvPicPr>
          <p:nvPr/>
        </p:nvPicPr>
        <p:blipFill>
          <a:blip r:embed="rId4">
            <a:extLst>
              <a:ext uri="{28A0092B-C50C-407E-A947-70E740481C1C}">
                <a14:useLocalDpi xmlns:a14="http://schemas.microsoft.com/office/drawing/2010/main" val="0"/>
              </a:ext>
            </a:extLst>
          </a:blip>
          <a:srcRect t="10690" r="2100" b="11462"/>
          <a:stretch>
            <a:fillRect/>
          </a:stretch>
        </p:blipFill>
        <p:spPr bwMode="auto">
          <a:xfrm>
            <a:off x="391495" y="1371599"/>
            <a:ext cx="11422815" cy="5105401"/>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85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137D0E-4A4F-4307-8994-C1891D747D59}" type="slidenum">
              <a:rPr lang="en-US" smtClean="0"/>
              <a:t>39</a:t>
            </a:fld>
            <a:endParaRPr lang="en-US" dirty="0"/>
          </a:p>
        </p:txBody>
      </p:sp>
      <p:sp>
        <p:nvSpPr>
          <p:cNvPr id="6" name="Title 1"/>
          <p:cNvSpPr>
            <a:spLocks noGrp="1"/>
          </p:cNvSpPr>
          <p:nvPr>
            <p:ph type="title"/>
          </p:nvPr>
        </p:nvSpPr>
        <p:spPr>
          <a:xfrm>
            <a:off x="760412" y="152400"/>
            <a:ext cx="10744200" cy="1066800"/>
          </a:xfrm>
          <a:solidFill>
            <a:schemeClr val="tx1">
              <a:lumMod val="85000"/>
              <a:lumOff val="15000"/>
            </a:schemeClr>
          </a:solidFill>
          <a:ln w="38100">
            <a:solidFill>
              <a:schemeClr val="bg1"/>
            </a:solidFill>
          </a:ln>
        </p:spPr>
        <p:txBody>
          <a:bodyPr>
            <a:noAutofit/>
          </a:bodyPr>
          <a:lstStyle/>
          <a:p>
            <a:pPr lvl="0" algn="ctr"/>
            <a:r>
              <a:rPr lang="en-US" sz="3200" b="1" u="sng" dirty="0" smtClean="0">
                <a:hlinkClick r:id="rId3"/>
              </a:rPr>
              <a:t/>
            </a:r>
            <a:br>
              <a:rPr lang="en-US" sz="3200" b="1" u="sng" dirty="0" smtClean="0">
                <a:hlinkClick r:id="rId3"/>
              </a:rPr>
            </a:br>
            <a:r>
              <a:rPr lang="en-US" sz="3200" b="1" dirty="0">
                <a:solidFill>
                  <a:schemeClr val="bg1"/>
                </a:solidFill>
                <a:latin typeface="Georgia" panose="02040502050405020303" pitchFamily="18" charset="0"/>
              </a:rPr>
              <a:t>Create a digital poster </a:t>
            </a:r>
            <a:r>
              <a:rPr lang="en-US" sz="3200" b="1" dirty="0" smtClean="0">
                <a:solidFill>
                  <a:schemeClr val="bg1"/>
                </a:solidFill>
                <a:latin typeface="Georgia" panose="02040502050405020303" pitchFamily="18" charset="0"/>
              </a:rPr>
              <a:t>or infographic using </a:t>
            </a:r>
            <a:r>
              <a:rPr lang="en-US" sz="3200" b="1" dirty="0" err="1" smtClean="0">
                <a:solidFill>
                  <a:schemeClr val="bg1"/>
                </a:solidFill>
                <a:latin typeface="Georgia" panose="02040502050405020303" pitchFamily="18" charset="0"/>
              </a:rPr>
              <a:t>Canva</a:t>
            </a:r>
            <a:r>
              <a:rPr lang="en-US" sz="3200" b="1" dirty="0">
                <a:latin typeface="Georgia" panose="02040502050405020303" pitchFamily="18" charset="0"/>
              </a:rPr>
              <a:t/>
            </a:r>
            <a:br>
              <a:rPr lang="en-US" sz="3200" b="1" dirty="0">
                <a:latin typeface="Georgia" panose="02040502050405020303" pitchFamily="18" charset="0"/>
              </a:rPr>
            </a:br>
            <a:r>
              <a:rPr lang="en-US" sz="3200" b="1" u="sng" dirty="0">
                <a:hlinkClick r:id="rId4"/>
              </a:rPr>
              <a:t>https://www.canva.com</a:t>
            </a:r>
            <a:r>
              <a:rPr lang="en-US" sz="3200" b="1" u="sng" dirty="0" smtClean="0">
                <a:hlinkClick r:id="rId4"/>
              </a:rPr>
              <a:t>/</a:t>
            </a:r>
            <a:r>
              <a:rPr lang="en-US" sz="3200" b="1" u="sng" dirty="0" smtClean="0"/>
              <a:t> </a:t>
            </a:r>
            <a:endParaRPr lang="en-US" sz="3200" dirty="0">
              <a:solidFill>
                <a:schemeClr val="bg1"/>
              </a:solidFill>
              <a:latin typeface="Georgia" panose="02040502050405020303" pitchFamily="18" charset="0"/>
            </a:endParaRPr>
          </a:p>
        </p:txBody>
      </p:sp>
      <p:pic>
        <p:nvPicPr>
          <p:cNvPr id="2" name="Picture 1"/>
          <p:cNvPicPr>
            <a:picLocks noChangeAspect="1"/>
          </p:cNvPicPr>
          <p:nvPr/>
        </p:nvPicPr>
        <p:blipFill rotWithShape="1">
          <a:blip r:embed="rId5"/>
          <a:srcRect l="4425" t="13088" r="12" b="6183"/>
          <a:stretch/>
        </p:blipFill>
        <p:spPr>
          <a:xfrm>
            <a:off x="760412" y="1447800"/>
            <a:ext cx="10744200" cy="5105400"/>
          </a:xfrm>
          <a:prstGeom prst="rect">
            <a:avLst/>
          </a:prstGeom>
          <a:ln w="50800">
            <a:solidFill>
              <a:schemeClr val="bg1"/>
            </a:solidFill>
          </a:ln>
        </p:spPr>
      </p:pic>
    </p:spTree>
    <p:extLst>
      <p:ext uri="{BB962C8B-B14F-4D97-AF65-F5344CB8AC3E}">
        <p14:creationId xmlns:p14="http://schemas.microsoft.com/office/powerpoint/2010/main" val="267520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03212" y="76200"/>
            <a:ext cx="11506200" cy="762000"/>
          </a:xfrm>
        </p:spPr>
        <p:txBody>
          <a:bodyPr/>
          <a:lstStyle/>
          <a:p>
            <a:pPr algn="ctr"/>
            <a:r>
              <a:rPr lang="en-US" b="1" dirty="0" err="1" smtClean="0">
                <a:solidFill>
                  <a:schemeClr val="tx1">
                    <a:lumMod val="50000"/>
                  </a:schemeClr>
                </a:solidFill>
                <a:latin typeface="Georgia" panose="02040502050405020303" pitchFamily="18" charset="0"/>
              </a:rPr>
              <a:t>Quickwrite</a:t>
            </a:r>
            <a:r>
              <a:rPr lang="en-US" b="1" dirty="0" smtClean="0">
                <a:solidFill>
                  <a:schemeClr val="tx1">
                    <a:lumMod val="50000"/>
                  </a:schemeClr>
                </a:solidFill>
                <a:latin typeface="Georgia" panose="02040502050405020303" pitchFamily="18" charset="0"/>
              </a:rPr>
              <a:t> Mind Map: War</a:t>
            </a:r>
            <a:endParaRPr lang="en-US" dirty="0"/>
          </a:p>
        </p:txBody>
      </p:sp>
      <p:sp>
        <p:nvSpPr>
          <p:cNvPr id="14" name="Content Placeholder 2"/>
          <p:cNvSpPr>
            <a:spLocks noGrp="1"/>
          </p:cNvSpPr>
          <p:nvPr>
            <p:ph idx="1"/>
          </p:nvPr>
        </p:nvSpPr>
        <p:spPr>
          <a:xfrm>
            <a:off x="303212" y="1219200"/>
            <a:ext cx="6526825" cy="4572000"/>
          </a:xfrm>
        </p:spPr>
        <p:txBody>
          <a:bodyPr>
            <a:normAutofit lnSpcReduction="10000"/>
          </a:bodyPr>
          <a:lstStyle/>
          <a:p>
            <a:pPr marL="0" indent="0" algn="ctr">
              <a:buNone/>
            </a:pPr>
            <a:r>
              <a:rPr lang="en-US" sz="2800" b="1" u="sng" dirty="0" smtClean="0">
                <a:solidFill>
                  <a:schemeClr val="accent3"/>
                </a:solidFill>
                <a:latin typeface="Georgia" panose="02040502050405020303" pitchFamily="18" charset="0"/>
              </a:rPr>
              <a:t>Whole Class Tasks</a:t>
            </a:r>
          </a:p>
          <a:p>
            <a:pPr marL="0" indent="0">
              <a:buNone/>
            </a:pPr>
            <a:r>
              <a:rPr lang="en-US" sz="2400" b="1" dirty="0">
                <a:solidFill>
                  <a:schemeClr val="tx1">
                    <a:lumMod val="50000"/>
                  </a:schemeClr>
                </a:solidFill>
                <a:latin typeface="Georgia" panose="02040502050405020303" pitchFamily="18" charset="0"/>
              </a:rPr>
              <a:t>W</a:t>
            </a:r>
            <a:r>
              <a:rPr lang="en-US" sz="2400" b="1" dirty="0" smtClean="0">
                <a:solidFill>
                  <a:schemeClr val="tx1">
                    <a:lumMod val="50000"/>
                  </a:schemeClr>
                </a:solidFill>
                <a:latin typeface="Georgia" panose="02040502050405020303" pitchFamily="18" charset="0"/>
              </a:rPr>
              <a:t>ith teacher guidance . . . </a:t>
            </a:r>
          </a:p>
          <a:p>
            <a:r>
              <a:rPr lang="en-US" sz="2400" b="1" dirty="0" smtClean="0">
                <a:solidFill>
                  <a:schemeClr val="tx1">
                    <a:lumMod val="50000"/>
                  </a:schemeClr>
                </a:solidFill>
                <a:latin typeface="Georgia" panose="02040502050405020303" pitchFamily="18" charset="0"/>
              </a:rPr>
              <a:t>Share out the </a:t>
            </a:r>
            <a:r>
              <a:rPr lang="en-US" sz="2400" b="1" dirty="0">
                <a:solidFill>
                  <a:schemeClr val="tx1">
                    <a:lumMod val="50000"/>
                  </a:schemeClr>
                </a:solidFill>
                <a:latin typeface="Georgia" panose="02040502050405020303" pitchFamily="18" charset="0"/>
              </a:rPr>
              <a:t>“war” </a:t>
            </a:r>
            <a:r>
              <a:rPr lang="en-US" sz="2400" b="1" dirty="0" smtClean="0">
                <a:solidFill>
                  <a:schemeClr val="tx1">
                    <a:lumMod val="50000"/>
                  </a:schemeClr>
                </a:solidFill>
                <a:latin typeface="Georgia" panose="02040502050405020303" pitchFamily="18" charset="0"/>
              </a:rPr>
              <a:t>categories </a:t>
            </a:r>
            <a:r>
              <a:rPr lang="en-US" sz="2400" b="1" dirty="0">
                <a:solidFill>
                  <a:schemeClr val="tx1">
                    <a:lumMod val="50000"/>
                  </a:schemeClr>
                </a:solidFill>
                <a:latin typeface="Georgia" panose="02040502050405020303" pitchFamily="18" charset="0"/>
              </a:rPr>
              <a:t>created </a:t>
            </a:r>
            <a:r>
              <a:rPr lang="en-US" sz="2400" b="1" dirty="0" smtClean="0">
                <a:solidFill>
                  <a:schemeClr val="tx1">
                    <a:lumMod val="50000"/>
                  </a:schemeClr>
                </a:solidFill>
                <a:latin typeface="Georgia" panose="02040502050405020303" pitchFamily="18" charset="0"/>
              </a:rPr>
              <a:t>by various pair-share partners</a:t>
            </a:r>
          </a:p>
          <a:p>
            <a:r>
              <a:rPr lang="en-US" sz="2400" b="1" dirty="0" smtClean="0">
                <a:solidFill>
                  <a:schemeClr val="tx1">
                    <a:lumMod val="50000"/>
                  </a:schemeClr>
                </a:solidFill>
                <a:latin typeface="Georgia" panose="02040502050405020303" pitchFamily="18" charset="0"/>
              </a:rPr>
              <a:t>Discuss the most frequently used “war” categories </a:t>
            </a:r>
          </a:p>
          <a:p>
            <a:r>
              <a:rPr lang="en-US" sz="2400" b="1" dirty="0" smtClean="0">
                <a:solidFill>
                  <a:schemeClr val="tx1">
                    <a:lumMod val="50000"/>
                  </a:schemeClr>
                </a:solidFill>
                <a:latin typeface="Georgia" panose="02040502050405020303" pitchFamily="18" charset="0"/>
              </a:rPr>
              <a:t>Discuss the most unique “war” categories </a:t>
            </a:r>
          </a:p>
          <a:p>
            <a:r>
              <a:rPr lang="en-US" sz="2400" b="1" dirty="0" smtClean="0">
                <a:solidFill>
                  <a:schemeClr val="tx1">
                    <a:lumMod val="50000"/>
                  </a:schemeClr>
                </a:solidFill>
                <a:latin typeface="Georgia" panose="02040502050405020303" pitchFamily="18" charset="0"/>
              </a:rPr>
              <a:t>Go back &amp; CIRCLE any words relating to the category of </a:t>
            </a:r>
            <a:r>
              <a:rPr lang="en-US" sz="2400" b="1" dirty="0" smtClean="0">
                <a:solidFill>
                  <a:schemeClr val="accent3"/>
                </a:solidFill>
                <a:latin typeface="Georgia" panose="02040502050405020303" pitchFamily="18" charset="0"/>
              </a:rPr>
              <a:t>“Weapons of War”</a:t>
            </a:r>
          </a:p>
          <a:p>
            <a:pPr marL="0" indent="0">
              <a:buNone/>
            </a:pPr>
            <a:endParaRPr lang="en-US" dirty="0"/>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l="31667" t="20355" r="33333" b="7018"/>
          <a:stretch>
            <a:fillRect/>
          </a:stretch>
        </p:blipFill>
        <p:spPr bwMode="auto">
          <a:xfrm>
            <a:off x="7182983" y="990600"/>
            <a:ext cx="4702629" cy="5486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5137D0E-4A4F-4307-8994-C1891D747D59}" type="slidenum">
              <a:rPr lang="en-US" smtClean="0"/>
              <a:t>4</a:t>
            </a:fld>
            <a:endParaRPr lang="en-US" dirty="0"/>
          </a:p>
        </p:txBody>
      </p:sp>
    </p:spTree>
    <p:extLst>
      <p:ext uri="{BB962C8B-B14F-4D97-AF65-F5344CB8AC3E}">
        <p14:creationId xmlns:p14="http://schemas.microsoft.com/office/powerpoint/2010/main" val="267204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Effect transition="in" filter="fade">
                                      <p:cBhvr>
                                        <p:cTn id="7" dur="1000"/>
                                        <p:tgtEl>
                                          <p:spTgt spid="14">
                                            <p:txEl>
                                              <p:pRg st="3" end="3"/>
                                            </p:txEl>
                                          </p:spTgt>
                                        </p:tgtEl>
                                      </p:cBhvr>
                                    </p:animEffect>
                                    <p:anim calcmode="lin" valueType="num">
                                      <p:cBhvr>
                                        <p:cTn id="8"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4" end="4"/>
                                            </p:txEl>
                                          </p:spTgt>
                                        </p:tgtEl>
                                        <p:attrNameLst>
                                          <p:attrName>style.visibility</p:attrName>
                                        </p:attrNameLst>
                                      </p:cBhvr>
                                      <p:to>
                                        <p:strVal val="visible"/>
                                      </p:to>
                                    </p:set>
                                    <p:animEffect transition="in" filter="fade">
                                      <p:cBhvr>
                                        <p:cTn id="14" dur="1000"/>
                                        <p:tgtEl>
                                          <p:spTgt spid="14">
                                            <p:txEl>
                                              <p:pRg st="4" end="4"/>
                                            </p:txEl>
                                          </p:spTgt>
                                        </p:tgtEl>
                                      </p:cBhvr>
                                    </p:animEffect>
                                    <p:anim calcmode="lin" valueType="num">
                                      <p:cBhvr>
                                        <p:cTn id="15"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animEffect transition="in" filter="fade">
                                      <p:cBhvr>
                                        <p:cTn id="21" dur="1000"/>
                                        <p:tgtEl>
                                          <p:spTgt spid="14">
                                            <p:txEl>
                                              <p:pRg st="5" end="5"/>
                                            </p:txEl>
                                          </p:spTgt>
                                        </p:tgtEl>
                                      </p:cBhvr>
                                    </p:animEffect>
                                    <p:anim calcmode="lin" valueType="num">
                                      <p:cBhvr>
                                        <p:cTn id="22"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7323" y="1905000"/>
            <a:ext cx="4332796" cy="3886200"/>
          </a:xfrm>
        </p:spPr>
        <p:txBody>
          <a:bodyPr>
            <a:noAutofit/>
          </a:bodyPr>
          <a:lstStyle/>
          <a:p>
            <a:r>
              <a:rPr lang="en-US" sz="2400" b="1" dirty="0" smtClean="0">
                <a:latin typeface="Georgia" panose="02040502050405020303" pitchFamily="18" charset="0"/>
                <a:cs typeface="Arial" panose="020B0604020202020204" pitchFamily="34" charset="0"/>
              </a:rPr>
              <a:t>1. Each Investigation Guide has vetted websites to assist with research &amp; image (photo) searches. </a:t>
            </a:r>
          </a:p>
          <a:p>
            <a:endParaRPr lang="en-US" sz="2400" b="1" dirty="0">
              <a:latin typeface="Georgia" panose="02040502050405020303" pitchFamily="18" charset="0"/>
              <a:cs typeface="Arial" panose="020B0604020202020204" pitchFamily="34" charset="0"/>
            </a:endParaRPr>
          </a:p>
          <a:p>
            <a:r>
              <a:rPr lang="en-US" sz="2400" b="1" dirty="0" smtClean="0">
                <a:latin typeface="Georgia" panose="02040502050405020303" pitchFamily="18" charset="0"/>
                <a:cs typeface="Arial" panose="020B0604020202020204" pitchFamily="34" charset="0"/>
              </a:rPr>
              <a:t>2. Collaborate with your partner &amp; divide the workload in an equitable manner. </a:t>
            </a:r>
          </a:p>
          <a:p>
            <a:endParaRPr lang="en-US" sz="2600" b="1" dirty="0" smtClean="0">
              <a:latin typeface="Georgia" panose="02040502050405020303" pitchFamily="18" charset="0"/>
            </a:endParaRPr>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40</a:t>
            </a:fld>
            <a:endParaRPr lang="en-US" dirty="0"/>
          </a:p>
        </p:txBody>
      </p:sp>
      <p:sp>
        <p:nvSpPr>
          <p:cNvPr id="5" name="Title 1"/>
          <p:cNvSpPr>
            <a:spLocks noGrp="1"/>
          </p:cNvSpPr>
          <p:nvPr>
            <p:ph type="title"/>
          </p:nvPr>
        </p:nvSpPr>
        <p:spPr>
          <a:xfrm>
            <a:off x="37323" y="838200"/>
            <a:ext cx="4114800" cy="609600"/>
          </a:xfrm>
        </p:spPr>
        <p:txBody>
          <a:bodyPr>
            <a:normAutofit fontScale="90000"/>
          </a:bodyPr>
          <a:lstStyle/>
          <a:p>
            <a:pPr algn="ctr"/>
            <a:r>
              <a:rPr lang="en-US" sz="3000" b="1" dirty="0" smtClean="0">
                <a:latin typeface="Georgia" panose="02040502050405020303" pitchFamily="18" charset="0"/>
              </a:rPr>
              <a:t>Investigation Guides</a:t>
            </a:r>
            <a:br>
              <a:rPr lang="en-US" sz="3000" b="1" dirty="0" smtClean="0">
                <a:latin typeface="Georgia" panose="02040502050405020303" pitchFamily="18" charset="0"/>
              </a:rPr>
            </a:br>
            <a:r>
              <a:rPr lang="en-US" sz="3000" b="1" dirty="0" smtClean="0">
                <a:latin typeface="Georgia" panose="02040502050405020303" pitchFamily="18" charset="0"/>
              </a:rPr>
              <a:t>Manhattan Project “Secret Cities”</a:t>
            </a:r>
            <a:endParaRPr lang="en-US" sz="3000" dirty="0"/>
          </a:p>
        </p:txBody>
      </p:sp>
      <p:pic>
        <p:nvPicPr>
          <p:cNvPr id="8" name="Picture 7"/>
          <p:cNvPicPr>
            <a:picLocks noChangeAspect="1"/>
          </p:cNvPicPr>
          <p:nvPr/>
        </p:nvPicPr>
        <p:blipFill rotWithShape="1">
          <a:blip r:embed="rId2"/>
          <a:srcRect l="34277" t="14062" r="29687" b="4688"/>
          <a:stretch/>
        </p:blipFill>
        <p:spPr>
          <a:xfrm>
            <a:off x="4662832" y="143287"/>
            <a:ext cx="2778087" cy="3523426"/>
          </a:xfrm>
          <a:prstGeom prst="rect">
            <a:avLst/>
          </a:prstGeom>
        </p:spPr>
      </p:pic>
      <p:pic>
        <p:nvPicPr>
          <p:cNvPr id="6" name="Picture 5"/>
          <p:cNvPicPr>
            <a:picLocks noChangeAspect="1"/>
          </p:cNvPicPr>
          <p:nvPr/>
        </p:nvPicPr>
        <p:blipFill rotWithShape="1">
          <a:blip r:embed="rId3"/>
          <a:srcRect l="34512" t="11960" r="29862" b="4914"/>
          <a:stretch/>
        </p:blipFill>
        <p:spPr>
          <a:xfrm>
            <a:off x="6799053" y="1524000"/>
            <a:ext cx="2667002" cy="3500438"/>
          </a:xfrm>
          <a:prstGeom prst="rect">
            <a:avLst/>
          </a:prstGeom>
        </p:spPr>
      </p:pic>
      <p:pic>
        <p:nvPicPr>
          <p:cNvPr id="9" name="Picture 8"/>
          <p:cNvPicPr>
            <a:picLocks noChangeAspect="1"/>
          </p:cNvPicPr>
          <p:nvPr/>
        </p:nvPicPr>
        <p:blipFill rotWithShape="1">
          <a:blip r:embed="rId4"/>
          <a:srcRect l="34348" t="12222" r="29819" b="4815"/>
          <a:stretch/>
        </p:blipFill>
        <p:spPr>
          <a:xfrm>
            <a:off x="8933677" y="3048000"/>
            <a:ext cx="2699868" cy="3516108"/>
          </a:xfrm>
          <a:prstGeom prst="rect">
            <a:avLst/>
          </a:prstGeom>
        </p:spPr>
      </p:pic>
      <p:grpSp>
        <p:nvGrpSpPr>
          <p:cNvPr id="20" name="Group 19"/>
          <p:cNvGrpSpPr/>
          <p:nvPr/>
        </p:nvGrpSpPr>
        <p:grpSpPr>
          <a:xfrm>
            <a:off x="7440919" y="452644"/>
            <a:ext cx="2209800" cy="762000"/>
            <a:chOff x="7440919" y="452644"/>
            <a:chExt cx="2209800" cy="762000"/>
          </a:xfrm>
        </p:grpSpPr>
        <p:sp>
          <p:nvSpPr>
            <p:cNvPr id="2" name="Left Arrow 1"/>
            <p:cNvSpPr/>
            <p:nvPr/>
          </p:nvSpPr>
          <p:spPr>
            <a:xfrm>
              <a:off x="7440919" y="452644"/>
              <a:ext cx="2209800" cy="762000"/>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51628" y="648978"/>
              <a:ext cx="1651308" cy="369332"/>
            </a:xfrm>
            <a:prstGeom prst="rect">
              <a:avLst/>
            </a:prstGeom>
            <a:noFill/>
          </p:spPr>
          <p:txBody>
            <a:bodyPr wrap="square" rtlCol="0">
              <a:spAutoFit/>
            </a:bodyPr>
            <a:lstStyle/>
            <a:p>
              <a:r>
                <a:rPr lang="en-US" b="1" dirty="0" smtClean="0">
                  <a:solidFill>
                    <a:schemeClr val="bg1"/>
                  </a:solidFill>
                  <a:latin typeface="Georgia" panose="02040502050405020303" pitchFamily="18" charset="0"/>
                </a:rPr>
                <a:t>Los Alamos</a:t>
              </a:r>
              <a:endParaRPr lang="en-US" b="1" dirty="0">
                <a:solidFill>
                  <a:schemeClr val="bg1"/>
                </a:solidFill>
                <a:latin typeface="Georgia" panose="02040502050405020303" pitchFamily="18" charset="0"/>
              </a:endParaRPr>
            </a:p>
          </p:txBody>
        </p:sp>
      </p:grpSp>
      <p:grpSp>
        <p:nvGrpSpPr>
          <p:cNvPr id="19" name="Group 18"/>
          <p:cNvGrpSpPr/>
          <p:nvPr/>
        </p:nvGrpSpPr>
        <p:grpSpPr>
          <a:xfrm>
            <a:off x="4803026" y="4554007"/>
            <a:ext cx="2057400" cy="838200"/>
            <a:chOff x="4803026" y="4554007"/>
            <a:chExt cx="2057400" cy="838200"/>
          </a:xfrm>
        </p:grpSpPr>
        <p:sp>
          <p:nvSpPr>
            <p:cNvPr id="11" name="Right Arrow 10"/>
            <p:cNvSpPr/>
            <p:nvPr/>
          </p:nvSpPr>
          <p:spPr>
            <a:xfrm rot="20069882">
              <a:off x="4803026" y="4554007"/>
              <a:ext cx="2057400" cy="83820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20069882">
              <a:off x="4869707" y="4859953"/>
              <a:ext cx="1651308" cy="369332"/>
            </a:xfrm>
            <a:prstGeom prst="rect">
              <a:avLst/>
            </a:prstGeom>
            <a:noFill/>
          </p:spPr>
          <p:txBody>
            <a:bodyPr wrap="square" rtlCol="0">
              <a:spAutoFit/>
            </a:bodyPr>
            <a:lstStyle/>
            <a:p>
              <a:r>
                <a:rPr lang="en-US" b="1" dirty="0" smtClean="0">
                  <a:solidFill>
                    <a:schemeClr val="bg1"/>
                  </a:solidFill>
                  <a:latin typeface="Georgia" panose="02040502050405020303" pitchFamily="18" charset="0"/>
                </a:rPr>
                <a:t>  Oak Ridge</a:t>
              </a:r>
              <a:endParaRPr lang="en-US" b="1" dirty="0">
                <a:solidFill>
                  <a:schemeClr val="bg1"/>
                </a:solidFill>
                <a:latin typeface="Georgia" panose="02040502050405020303" pitchFamily="18" charset="0"/>
              </a:endParaRPr>
            </a:p>
          </p:txBody>
        </p:sp>
      </p:grpSp>
      <p:grpSp>
        <p:nvGrpSpPr>
          <p:cNvPr id="21" name="Group 20"/>
          <p:cNvGrpSpPr/>
          <p:nvPr/>
        </p:nvGrpSpPr>
        <p:grpSpPr>
          <a:xfrm>
            <a:off x="6928597" y="5389134"/>
            <a:ext cx="2057400" cy="838200"/>
            <a:chOff x="6928597" y="5389134"/>
            <a:chExt cx="2057400" cy="838200"/>
          </a:xfrm>
        </p:grpSpPr>
        <p:sp>
          <p:nvSpPr>
            <p:cNvPr id="17" name="Right Arrow 16"/>
            <p:cNvSpPr/>
            <p:nvPr/>
          </p:nvSpPr>
          <p:spPr>
            <a:xfrm rot="20069882">
              <a:off x="6928597" y="5389134"/>
              <a:ext cx="2057400" cy="83820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20069882">
              <a:off x="6995278" y="5695080"/>
              <a:ext cx="1651308" cy="369332"/>
            </a:xfrm>
            <a:prstGeom prst="rect">
              <a:avLst/>
            </a:prstGeom>
            <a:noFill/>
          </p:spPr>
          <p:txBody>
            <a:bodyPr wrap="square" rtlCol="0">
              <a:spAutoFit/>
            </a:bodyPr>
            <a:lstStyle/>
            <a:p>
              <a:r>
                <a:rPr lang="en-US" b="1" dirty="0" smtClean="0">
                  <a:solidFill>
                    <a:schemeClr val="bg1"/>
                  </a:solidFill>
                  <a:latin typeface="Georgia" panose="02040502050405020303" pitchFamily="18" charset="0"/>
                </a:rPr>
                <a:t>    Hanford</a:t>
              </a:r>
              <a:endParaRPr lang="en-US" b="1" dirty="0">
                <a:solidFill>
                  <a:schemeClr val="bg1"/>
                </a:solidFill>
                <a:latin typeface="Georgia" panose="02040502050405020303" pitchFamily="18" charset="0"/>
              </a:endParaRPr>
            </a:p>
          </p:txBody>
        </p:sp>
      </p:grpSp>
    </p:spTree>
    <p:extLst>
      <p:ext uri="{BB962C8B-B14F-4D97-AF65-F5344CB8AC3E}">
        <p14:creationId xmlns:p14="http://schemas.microsoft.com/office/powerpoint/2010/main" val="110464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1000"/>
                                        <p:tgtEl>
                                          <p:spTgt spid="20"/>
                                        </p:tgtEl>
                                      </p:cBhvr>
                                    </p:animEffect>
                                    <p:anim calcmode="lin" valueType="num">
                                      <p:cBhvr>
                                        <p:cTn id="10" dur="1000" fill="hold"/>
                                        <p:tgtEl>
                                          <p:spTgt spid="20"/>
                                        </p:tgtEl>
                                        <p:attrNameLst>
                                          <p:attrName>ppt_x</p:attrName>
                                        </p:attrNameLst>
                                      </p:cBhvr>
                                      <p:tavLst>
                                        <p:tav tm="0">
                                          <p:val>
                                            <p:strVal val="#ppt_x"/>
                                          </p:val>
                                        </p:tav>
                                        <p:tav tm="100000">
                                          <p:val>
                                            <p:strVal val="#ppt_x"/>
                                          </p:val>
                                        </p:tav>
                                      </p:tavLst>
                                    </p:anim>
                                    <p:anim calcmode="lin" valueType="num">
                                      <p:cBhvr>
                                        <p:cTn id="11" dur="1000" fill="hold"/>
                                        <p:tgtEl>
                                          <p:spTgt spid="20"/>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nodeType="afterEffect">
                                  <p:stCondLst>
                                    <p:cond delay="5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30985" y="1143000"/>
            <a:ext cx="5201427" cy="5562600"/>
          </a:xfrm>
        </p:spPr>
        <p:txBody>
          <a:bodyPr>
            <a:noAutofit/>
          </a:bodyPr>
          <a:lstStyle/>
          <a:p>
            <a:r>
              <a:rPr lang="en-US" sz="2400" b="1" dirty="0" smtClean="0">
                <a:latin typeface="Georgia" panose="02040502050405020303" pitchFamily="18" charset="0"/>
                <a:cs typeface="Arial" panose="020B0604020202020204" pitchFamily="34" charset="0"/>
              </a:rPr>
              <a:t>1. Look over each of the TEN rubric categories to understand how the digital poster or infographic will be graded.</a:t>
            </a:r>
          </a:p>
          <a:p>
            <a:endParaRPr lang="en-US" sz="2400" b="1" dirty="0" smtClean="0">
              <a:latin typeface="Georgia" panose="02040502050405020303" pitchFamily="18" charset="0"/>
              <a:cs typeface="Arial" panose="020B0604020202020204" pitchFamily="34" charset="0"/>
            </a:endParaRPr>
          </a:p>
          <a:p>
            <a:r>
              <a:rPr lang="en-US" sz="2400" b="1" dirty="0" smtClean="0">
                <a:latin typeface="Georgia" panose="02040502050405020303" pitchFamily="18" charset="0"/>
                <a:cs typeface="Arial" panose="020B0604020202020204" pitchFamily="34" charset="0"/>
              </a:rPr>
              <a:t>2. The highest score per category is a “4”.</a:t>
            </a:r>
          </a:p>
          <a:p>
            <a:endParaRPr lang="en-US" sz="2400" b="1" dirty="0" smtClean="0">
              <a:latin typeface="Georgia" panose="02040502050405020303" pitchFamily="18" charset="0"/>
              <a:cs typeface="Arial" panose="020B0604020202020204" pitchFamily="34" charset="0"/>
            </a:endParaRPr>
          </a:p>
          <a:p>
            <a:r>
              <a:rPr lang="en-US" sz="2400" b="1" dirty="0" smtClean="0">
                <a:latin typeface="Georgia" panose="02040502050405020303" pitchFamily="18" charset="0"/>
                <a:cs typeface="Arial" panose="020B0604020202020204" pitchFamily="34" charset="0"/>
              </a:rPr>
              <a:t>3. A score of 80% or higher is considered Mastery. </a:t>
            </a:r>
          </a:p>
          <a:p>
            <a:endParaRPr lang="en-US" sz="2400" b="1" dirty="0">
              <a:latin typeface="Georgia" panose="02040502050405020303" pitchFamily="18" charset="0"/>
              <a:cs typeface="Arial" panose="020B0604020202020204" pitchFamily="34" charset="0"/>
            </a:endParaRPr>
          </a:p>
          <a:p>
            <a:r>
              <a:rPr lang="en-US" sz="2400" b="1" dirty="0" smtClean="0">
                <a:latin typeface="Georgia" panose="02040502050405020303" pitchFamily="18" charset="0"/>
                <a:cs typeface="Arial" panose="020B0604020202020204" pitchFamily="34" charset="0"/>
              </a:rPr>
              <a:t>4. Before turning in your project, both partners should use this rubric to self-assess your poster/infographic. </a:t>
            </a:r>
          </a:p>
          <a:p>
            <a:endParaRPr lang="en-US" sz="2600" b="1" dirty="0" smtClean="0">
              <a:latin typeface="Georgia" panose="02040502050405020303" pitchFamily="18" charset="0"/>
            </a:endParaRPr>
          </a:p>
        </p:txBody>
      </p:sp>
      <p:sp>
        <p:nvSpPr>
          <p:cNvPr id="3" name="Content Placeholder 2"/>
          <p:cNvSpPr>
            <a:spLocks noGrp="1"/>
          </p:cNvSpPr>
          <p:nvPr>
            <p:ph idx="1"/>
          </p:nvPr>
        </p:nvSpPr>
        <p:spPr>
          <a:xfrm>
            <a:off x="12554800" y="3594250"/>
            <a:ext cx="3601860" cy="3484475"/>
          </a:xfrm>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41</a:t>
            </a:fld>
            <a:endParaRPr lang="en-US" dirty="0"/>
          </a:p>
        </p:txBody>
      </p:sp>
      <p:sp>
        <p:nvSpPr>
          <p:cNvPr id="5" name="Title 1"/>
          <p:cNvSpPr>
            <a:spLocks noGrp="1"/>
          </p:cNvSpPr>
          <p:nvPr>
            <p:ph type="title"/>
          </p:nvPr>
        </p:nvSpPr>
        <p:spPr>
          <a:xfrm>
            <a:off x="455612" y="152400"/>
            <a:ext cx="4114800" cy="894964"/>
          </a:xfrm>
        </p:spPr>
        <p:txBody>
          <a:bodyPr>
            <a:normAutofit fontScale="90000"/>
          </a:bodyPr>
          <a:lstStyle/>
          <a:p>
            <a:pPr algn="ctr"/>
            <a:r>
              <a:rPr lang="en-US" sz="3000" b="1" dirty="0" smtClean="0">
                <a:latin typeface="Georgia" panose="02040502050405020303" pitchFamily="18" charset="0"/>
              </a:rPr>
              <a:t>Rubric: Manhattan Project “Secret Cities”</a:t>
            </a:r>
            <a:endParaRPr lang="en-US" sz="3000" dirty="0"/>
          </a:p>
        </p:txBody>
      </p:sp>
      <p:pic>
        <p:nvPicPr>
          <p:cNvPr id="2" name="Picture 1"/>
          <p:cNvPicPr>
            <a:picLocks noChangeAspect="1"/>
          </p:cNvPicPr>
          <p:nvPr/>
        </p:nvPicPr>
        <p:blipFill rotWithShape="1">
          <a:blip r:embed="rId2"/>
          <a:srcRect l="34763" t="13210" r="29765" b="4809"/>
          <a:stretch/>
        </p:blipFill>
        <p:spPr>
          <a:xfrm>
            <a:off x="5942012" y="304800"/>
            <a:ext cx="4752909" cy="6178782"/>
          </a:xfrm>
          <a:prstGeom prst="rect">
            <a:avLst/>
          </a:prstGeom>
          <a:ln w="50800">
            <a:solidFill>
              <a:schemeClr val="accent1"/>
            </a:solidFill>
          </a:ln>
        </p:spPr>
      </p:pic>
      <p:sp>
        <p:nvSpPr>
          <p:cNvPr id="6" name="Oval 5"/>
          <p:cNvSpPr/>
          <p:nvPr/>
        </p:nvSpPr>
        <p:spPr>
          <a:xfrm>
            <a:off x="6399212" y="762000"/>
            <a:ext cx="571500" cy="4572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08812" y="762000"/>
            <a:ext cx="571500" cy="4572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67492" y="5791200"/>
            <a:ext cx="612920" cy="4572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60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000" fill="hold"/>
                                        <p:tgtEl>
                                          <p:spTgt spid="6"/>
                                        </p:tgtEl>
                                        <p:attrNameLst>
                                          <p:attrName>ppt_x</p:attrName>
                                        </p:attrNameLst>
                                      </p:cBhvr>
                                      <p:tavLst>
                                        <p:tav tm="0">
                                          <p:val>
                                            <p:strVal val="#ppt_x"/>
                                          </p:val>
                                        </p:tav>
                                        <p:tav tm="100000">
                                          <p:val>
                                            <p:strVal val="#ppt_x"/>
                                          </p:val>
                                        </p:tav>
                                      </p:tavLst>
                                    </p:anim>
                                    <p:anim calcmode="lin" valueType="num">
                                      <p:cBhvr additive="base">
                                        <p:cTn id="1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2"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03212" y="0"/>
            <a:ext cx="11506200" cy="762000"/>
          </a:xfrm>
        </p:spPr>
        <p:txBody>
          <a:bodyPr/>
          <a:lstStyle/>
          <a:p>
            <a:pPr algn="ctr"/>
            <a:r>
              <a:rPr lang="en-US" b="1" dirty="0" smtClean="0">
                <a:solidFill>
                  <a:schemeClr val="tx1">
                    <a:lumMod val="50000"/>
                  </a:schemeClr>
                </a:solidFill>
                <a:latin typeface="Georgia" panose="02040502050405020303" pitchFamily="18" charset="0"/>
              </a:rPr>
              <a:t>Weapons of War &amp; the 21</a:t>
            </a:r>
            <a:r>
              <a:rPr lang="en-US" b="1" baseline="30000" dirty="0" smtClean="0">
                <a:solidFill>
                  <a:schemeClr val="tx1">
                    <a:lumMod val="50000"/>
                  </a:schemeClr>
                </a:solidFill>
                <a:latin typeface="Georgia" panose="02040502050405020303" pitchFamily="18" charset="0"/>
              </a:rPr>
              <a:t>st</a:t>
            </a:r>
            <a:r>
              <a:rPr lang="en-US" b="1" dirty="0" smtClean="0">
                <a:solidFill>
                  <a:schemeClr val="tx1">
                    <a:lumMod val="50000"/>
                  </a:schemeClr>
                </a:solidFill>
                <a:latin typeface="Georgia" panose="02040502050405020303" pitchFamily="18" charset="0"/>
              </a:rPr>
              <a:t> Century</a:t>
            </a:r>
            <a:endParaRPr lang="en-US" dirty="0"/>
          </a:p>
        </p:txBody>
      </p:sp>
      <p:sp>
        <p:nvSpPr>
          <p:cNvPr id="14" name="Content Placeholder 2"/>
          <p:cNvSpPr>
            <a:spLocks noGrp="1"/>
          </p:cNvSpPr>
          <p:nvPr>
            <p:ph idx="1"/>
          </p:nvPr>
        </p:nvSpPr>
        <p:spPr>
          <a:xfrm>
            <a:off x="912812" y="3124200"/>
            <a:ext cx="10515600" cy="3352800"/>
          </a:xfrm>
        </p:spPr>
        <p:txBody>
          <a:bodyPr>
            <a:normAutofit/>
          </a:bodyPr>
          <a:lstStyle/>
          <a:p>
            <a:pPr marL="0" indent="0" algn="ctr">
              <a:buNone/>
            </a:pPr>
            <a:r>
              <a:rPr lang="en-US" sz="2800" b="1" u="sng" dirty="0" smtClean="0">
                <a:solidFill>
                  <a:schemeClr val="accent3"/>
                </a:solidFill>
                <a:latin typeface="Georgia" panose="02040502050405020303" pitchFamily="18" charset="0"/>
              </a:rPr>
              <a:t>Discuss with your Pair-share partner:</a:t>
            </a:r>
            <a:endParaRPr lang="en-US" sz="2800" b="1" dirty="0" smtClean="0">
              <a:solidFill>
                <a:schemeClr val="tx1">
                  <a:lumMod val="50000"/>
                </a:schemeClr>
              </a:solidFill>
              <a:latin typeface="Georgia" panose="02040502050405020303" pitchFamily="18" charset="0"/>
            </a:endParaRPr>
          </a:p>
          <a:p>
            <a:r>
              <a:rPr lang="en-US" sz="2800" b="1" dirty="0" smtClean="0">
                <a:solidFill>
                  <a:schemeClr val="tx1">
                    <a:lumMod val="50000"/>
                  </a:schemeClr>
                </a:solidFill>
                <a:latin typeface="Georgia" panose="02040502050405020303" pitchFamily="18" charset="0"/>
              </a:rPr>
              <a:t>What is the most powerful weapon of war TODAY? </a:t>
            </a:r>
          </a:p>
          <a:p>
            <a:r>
              <a:rPr lang="en-US" sz="2800" b="1" dirty="0">
                <a:solidFill>
                  <a:schemeClr val="tx1">
                    <a:lumMod val="50000"/>
                  </a:schemeClr>
                </a:solidFill>
                <a:latin typeface="Georgia" panose="02040502050405020303" pitchFamily="18" charset="0"/>
              </a:rPr>
              <a:t>W</a:t>
            </a:r>
            <a:r>
              <a:rPr lang="en-US" sz="2800" b="1" dirty="0" smtClean="0">
                <a:solidFill>
                  <a:schemeClr val="tx1">
                    <a:lumMod val="50000"/>
                  </a:schemeClr>
                </a:solidFill>
                <a:latin typeface="Georgia" panose="02040502050405020303" pitchFamily="18" charset="0"/>
              </a:rPr>
              <a:t>hat type of technology is this weapon dependent upon in order to operate? </a:t>
            </a:r>
          </a:p>
          <a:p>
            <a:r>
              <a:rPr lang="en-US" sz="2800" b="1" dirty="0" smtClean="0">
                <a:solidFill>
                  <a:schemeClr val="tx1">
                    <a:lumMod val="50000"/>
                  </a:schemeClr>
                </a:solidFill>
                <a:latin typeface="Georgia" panose="02040502050405020303" pitchFamily="18" charset="0"/>
              </a:rPr>
              <a:t>To what extent is this weapon available to </a:t>
            </a:r>
            <a:r>
              <a:rPr lang="en-US" sz="2800" b="1" u="sng" dirty="0" smtClean="0">
                <a:solidFill>
                  <a:schemeClr val="tx1">
                    <a:lumMod val="50000"/>
                  </a:schemeClr>
                </a:solidFill>
                <a:latin typeface="Georgia" panose="02040502050405020303" pitchFamily="18" charset="0"/>
              </a:rPr>
              <a:t>all</a:t>
            </a:r>
            <a:r>
              <a:rPr lang="en-US" sz="2800" b="1" dirty="0" smtClean="0">
                <a:solidFill>
                  <a:schemeClr val="tx1">
                    <a:lumMod val="50000"/>
                  </a:schemeClr>
                </a:solidFill>
                <a:latin typeface="Georgia" panose="02040502050405020303" pitchFamily="18" charset="0"/>
              </a:rPr>
              <a:t> OR a </a:t>
            </a:r>
            <a:r>
              <a:rPr lang="en-US" sz="2800" b="1" u="sng" dirty="0" smtClean="0">
                <a:solidFill>
                  <a:schemeClr val="tx1">
                    <a:lumMod val="50000"/>
                  </a:schemeClr>
                </a:solidFill>
                <a:latin typeface="Georgia" panose="02040502050405020303" pitchFamily="18" charset="0"/>
              </a:rPr>
              <a:t>limited</a:t>
            </a:r>
            <a:r>
              <a:rPr lang="en-US" sz="2800" b="1" dirty="0" smtClean="0">
                <a:solidFill>
                  <a:schemeClr val="tx1">
                    <a:lumMod val="50000"/>
                  </a:schemeClr>
                </a:solidFill>
                <a:latin typeface="Georgia" panose="02040502050405020303" pitchFamily="18" charset="0"/>
              </a:rPr>
              <a:t> number of countries?</a:t>
            </a:r>
          </a:p>
        </p:txBody>
      </p:sp>
      <p:sp>
        <p:nvSpPr>
          <p:cNvPr id="3" name="Slide Number Placeholder 2"/>
          <p:cNvSpPr>
            <a:spLocks noGrp="1"/>
          </p:cNvSpPr>
          <p:nvPr>
            <p:ph type="sldNum" sz="quarter" idx="12"/>
          </p:nvPr>
        </p:nvSpPr>
        <p:spPr/>
        <p:txBody>
          <a:bodyPr/>
          <a:lstStyle/>
          <a:p>
            <a:fld id="{E5137D0E-4A4F-4307-8994-C1891D747D59}" type="slidenum">
              <a:rPr lang="en-US" smtClean="0"/>
              <a:t>5</a:t>
            </a:fld>
            <a:endParaRPr lang="en-US" dirty="0"/>
          </a:p>
        </p:txBody>
      </p:sp>
      <p:pic>
        <p:nvPicPr>
          <p:cNvPr id="2050" name="Picture 2" descr="http://www.doomsteaddiner.net/blog/wp-content/uploads/2013/09/weapon_of_mass_destruc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719" y="825500"/>
            <a:ext cx="1841093" cy="2082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estion, Mark, Question Mark, Surprise, Astonish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28139">
            <a:off x="9019671" y="1246340"/>
            <a:ext cx="1924216" cy="1738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Question, Mark, Question Mark, Surprise, Astonish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92754">
            <a:off x="1369824" y="1272913"/>
            <a:ext cx="1924216" cy="173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81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1000"/>
                                        <p:tgtEl>
                                          <p:spTgt spid="14">
                                            <p:txEl>
                                              <p:pRg st="2" end="2"/>
                                            </p:txEl>
                                          </p:spTgt>
                                        </p:tgtEl>
                                      </p:cBhvr>
                                    </p:animEffect>
                                    <p:anim calcmode="lin" valueType="num">
                                      <p:cBhvr>
                                        <p:cTn id="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3" end="3"/>
                                            </p:txEl>
                                          </p:spTgt>
                                        </p:tgtEl>
                                        <p:attrNameLst>
                                          <p:attrName>style.visibility</p:attrName>
                                        </p:attrNameLst>
                                      </p:cBhvr>
                                      <p:to>
                                        <p:strVal val="visible"/>
                                      </p:to>
                                    </p:set>
                                    <p:animEffect transition="in" filter="fade">
                                      <p:cBhvr>
                                        <p:cTn id="14" dur="1000"/>
                                        <p:tgtEl>
                                          <p:spTgt spid="14">
                                            <p:txEl>
                                              <p:pRg st="3" end="3"/>
                                            </p:txEl>
                                          </p:spTgt>
                                        </p:tgtEl>
                                      </p:cBhvr>
                                    </p:animEffect>
                                    <p:anim calcmode="lin" valueType="num">
                                      <p:cBhvr>
                                        <p:cTn id="15"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03212" y="0"/>
            <a:ext cx="11506200" cy="762000"/>
          </a:xfrm>
        </p:spPr>
        <p:txBody>
          <a:bodyPr/>
          <a:lstStyle/>
          <a:p>
            <a:pPr algn="ctr"/>
            <a:r>
              <a:rPr lang="en-US" b="1" dirty="0" smtClean="0">
                <a:solidFill>
                  <a:schemeClr val="tx1">
                    <a:lumMod val="50000"/>
                  </a:schemeClr>
                </a:solidFill>
                <a:latin typeface="Georgia" panose="02040502050405020303" pitchFamily="18" charset="0"/>
              </a:rPr>
              <a:t>Weapons of War &amp; World War II</a:t>
            </a:r>
            <a:endParaRPr lang="en-US" dirty="0"/>
          </a:p>
        </p:txBody>
      </p:sp>
      <p:sp>
        <p:nvSpPr>
          <p:cNvPr id="14" name="Content Placeholder 2"/>
          <p:cNvSpPr>
            <a:spLocks noGrp="1"/>
          </p:cNvSpPr>
          <p:nvPr>
            <p:ph idx="1"/>
          </p:nvPr>
        </p:nvSpPr>
        <p:spPr>
          <a:xfrm>
            <a:off x="912812" y="3200400"/>
            <a:ext cx="10515600" cy="3352800"/>
          </a:xfrm>
        </p:spPr>
        <p:txBody>
          <a:bodyPr>
            <a:normAutofit/>
          </a:bodyPr>
          <a:lstStyle/>
          <a:p>
            <a:pPr marL="0" indent="0" algn="ctr">
              <a:buNone/>
            </a:pPr>
            <a:r>
              <a:rPr lang="en-US" sz="2800" b="1" u="sng" dirty="0" smtClean="0">
                <a:solidFill>
                  <a:schemeClr val="accent3"/>
                </a:solidFill>
                <a:latin typeface="Georgia" panose="02040502050405020303" pitchFamily="18" charset="0"/>
              </a:rPr>
              <a:t>Discuss with your Pair-share partner:</a:t>
            </a:r>
            <a:endParaRPr lang="en-US" sz="2800" b="1" dirty="0" smtClean="0">
              <a:solidFill>
                <a:schemeClr val="tx1">
                  <a:lumMod val="50000"/>
                </a:schemeClr>
              </a:solidFill>
              <a:latin typeface="Georgia" panose="02040502050405020303" pitchFamily="18" charset="0"/>
            </a:endParaRPr>
          </a:p>
          <a:p>
            <a:r>
              <a:rPr lang="en-US" sz="2800" b="1" dirty="0" smtClean="0">
                <a:solidFill>
                  <a:schemeClr val="tx1">
                    <a:lumMod val="50000"/>
                  </a:schemeClr>
                </a:solidFill>
                <a:latin typeface="Georgia" panose="02040502050405020303" pitchFamily="18" charset="0"/>
              </a:rPr>
              <a:t>What was the most powerful weapon of war in WWII? </a:t>
            </a:r>
          </a:p>
          <a:p>
            <a:r>
              <a:rPr lang="en-US" sz="2800" b="1" dirty="0">
                <a:solidFill>
                  <a:schemeClr val="tx1">
                    <a:lumMod val="50000"/>
                  </a:schemeClr>
                </a:solidFill>
                <a:latin typeface="Georgia" panose="02040502050405020303" pitchFamily="18" charset="0"/>
              </a:rPr>
              <a:t>W</a:t>
            </a:r>
            <a:r>
              <a:rPr lang="en-US" sz="2800" b="1" dirty="0" smtClean="0">
                <a:solidFill>
                  <a:schemeClr val="tx1">
                    <a:lumMod val="50000"/>
                  </a:schemeClr>
                </a:solidFill>
                <a:latin typeface="Georgia" panose="02040502050405020303" pitchFamily="18" charset="0"/>
              </a:rPr>
              <a:t>hat type of technology was this weapon dependent upon in order to operate? </a:t>
            </a:r>
          </a:p>
          <a:p>
            <a:r>
              <a:rPr lang="en-US" sz="2800" b="1" dirty="0" smtClean="0">
                <a:solidFill>
                  <a:schemeClr val="tx1">
                    <a:lumMod val="50000"/>
                  </a:schemeClr>
                </a:solidFill>
                <a:latin typeface="Georgia" panose="02040502050405020303" pitchFamily="18" charset="0"/>
              </a:rPr>
              <a:t>To what extent was this weapon available to </a:t>
            </a:r>
            <a:r>
              <a:rPr lang="en-US" sz="2800" b="1" u="sng" dirty="0" smtClean="0">
                <a:solidFill>
                  <a:schemeClr val="tx1">
                    <a:lumMod val="50000"/>
                  </a:schemeClr>
                </a:solidFill>
                <a:latin typeface="Georgia" panose="02040502050405020303" pitchFamily="18" charset="0"/>
              </a:rPr>
              <a:t>all</a:t>
            </a:r>
            <a:r>
              <a:rPr lang="en-US" sz="2800" b="1" dirty="0" smtClean="0">
                <a:solidFill>
                  <a:schemeClr val="tx1">
                    <a:lumMod val="50000"/>
                  </a:schemeClr>
                </a:solidFill>
                <a:latin typeface="Georgia" panose="02040502050405020303" pitchFamily="18" charset="0"/>
              </a:rPr>
              <a:t> OR a </a:t>
            </a:r>
            <a:r>
              <a:rPr lang="en-US" sz="2800" b="1" u="sng" dirty="0" smtClean="0">
                <a:solidFill>
                  <a:schemeClr val="tx1">
                    <a:lumMod val="50000"/>
                  </a:schemeClr>
                </a:solidFill>
                <a:latin typeface="Georgia" panose="02040502050405020303" pitchFamily="18" charset="0"/>
              </a:rPr>
              <a:t>limited</a:t>
            </a:r>
            <a:r>
              <a:rPr lang="en-US" sz="2800" b="1" dirty="0" smtClean="0">
                <a:solidFill>
                  <a:schemeClr val="tx1">
                    <a:lumMod val="50000"/>
                  </a:schemeClr>
                </a:solidFill>
                <a:latin typeface="Georgia" panose="02040502050405020303" pitchFamily="18" charset="0"/>
              </a:rPr>
              <a:t> number of countries?</a:t>
            </a:r>
          </a:p>
        </p:txBody>
      </p:sp>
      <p:sp>
        <p:nvSpPr>
          <p:cNvPr id="3" name="Slide Number Placeholder 2"/>
          <p:cNvSpPr>
            <a:spLocks noGrp="1"/>
          </p:cNvSpPr>
          <p:nvPr>
            <p:ph type="sldNum" sz="quarter" idx="12"/>
          </p:nvPr>
        </p:nvSpPr>
        <p:spPr/>
        <p:txBody>
          <a:bodyPr/>
          <a:lstStyle/>
          <a:p>
            <a:fld id="{E5137D0E-4A4F-4307-8994-C1891D747D59}" type="slidenum">
              <a:rPr lang="en-US" smtClean="0"/>
              <a:t>6</a:t>
            </a:fld>
            <a:endParaRPr lang="en-US" dirty="0"/>
          </a:p>
        </p:txBody>
      </p:sp>
      <p:pic>
        <p:nvPicPr>
          <p:cNvPr id="7172" name="Picture 4" descr="https://s-media-cache-ak0.pinimg.com/originals/d0/4b/8f/d04b8f7228ce3c501ef8703db7ffdec1.jpg"/>
          <p:cNvPicPr>
            <a:picLocks noChangeAspect="1" noChangeArrowheads="1"/>
          </p:cNvPicPr>
          <p:nvPr/>
        </p:nvPicPr>
        <p:blipFill rotWithShape="1">
          <a:blip r:embed="rId3">
            <a:extLst>
              <a:ext uri="{28A0092B-C50C-407E-A947-70E740481C1C}">
                <a14:useLocalDpi xmlns:a14="http://schemas.microsoft.com/office/drawing/2010/main" val="0"/>
              </a:ext>
            </a:extLst>
          </a:blip>
          <a:srcRect b="4865"/>
          <a:stretch/>
        </p:blipFill>
        <p:spPr bwMode="auto">
          <a:xfrm>
            <a:off x="4932434" y="829195"/>
            <a:ext cx="2247756" cy="2260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5" name="Picture 4" descr="Question, Mark, Question Mark, Surprise, Astonish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70056">
            <a:off x="1110084" y="1291549"/>
            <a:ext cx="1924216" cy="17383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Question, Mark, Question Mark, Surprise, Astonish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62113">
            <a:off x="9231291" y="1154181"/>
            <a:ext cx="1924216" cy="173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1000"/>
                                        <p:tgtEl>
                                          <p:spTgt spid="14">
                                            <p:txEl>
                                              <p:pRg st="2" end="2"/>
                                            </p:txEl>
                                          </p:spTgt>
                                        </p:tgtEl>
                                      </p:cBhvr>
                                    </p:animEffect>
                                    <p:anim calcmode="lin" valueType="num">
                                      <p:cBhvr>
                                        <p:cTn id="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3" end="3"/>
                                            </p:txEl>
                                          </p:spTgt>
                                        </p:tgtEl>
                                        <p:attrNameLst>
                                          <p:attrName>style.visibility</p:attrName>
                                        </p:attrNameLst>
                                      </p:cBhvr>
                                      <p:to>
                                        <p:strVal val="visible"/>
                                      </p:to>
                                    </p:set>
                                    <p:animEffect transition="in" filter="fade">
                                      <p:cBhvr>
                                        <p:cTn id="14" dur="1000"/>
                                        <p:tgtEl>
                                          <p:spTgt spid="14">
                                            <p:txEl>
                                              <p:pRg st="3" end="3"/>
                                            </p:txEl>
                                          </p:spTgt>
                                        </p:tgtEl>
                                      </p:cBhvr>
                                    </p:animEffect>
                                    <p:anim calcmode="lin" valueType="num">
                                      <p:cBhvr>
                                        <p:cTn id="15"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76200"/>
            <a:ext cx="10363200" cy="685800"/>
          </a:xfrm>
        </p:spPr>
        <p:txBody>
          <a:bodyPr/>
          <a:lstStyle/>
          <a:p>
            <a:pPr algn="ctr"/>
            <a:r>
              <a:rPr lang="en-US" b="1" dirty="0" err="1" smtClean="0">
                <a:solidFill>
                  <a:schemeClr val="tx1">
                    <a:lumMod val="50000"/>
                  </a:schemeClr>
                </a:solidFill>
                <a:latin typeface="Georgia" panose="02040502050405020303" pitchFamily="18" charset="0"/>
              </a:rPr>
              <a:t>Videoclip</a:t>
            </a:r>
            <a:r>
              <a:rPr lang="en-US" b="1" dirty="0" smtClean="0">
                <a:solidFill>
                  <a:schemeClr val="tx1">
                    <a:lumMod val="50000"/>
                  </a:schemeClr>
                </a:solidFill>
                <a:latin typeface="Georgia" panose="02040502050405020303" pitchFamily="18" charset="0"/>
              </a:rPr>
              <a:t>: Most Powerful Weapon of WWII</a:t>
            </a:r>
            <a:endParaRPr lang="en-US" dirty="0"/>
          </a:p>
        </p:txBody>
      </p:sp>
      <p:sp>
        <p:nvSpPr>
          <p:cNvPr id="4" name="Text Placeholder 3"/>
          <p:cNvSpPr>
            <a:spLocks noGrp="1"/>
          </p:cNvSpPr>
          <p:nvPr>
            <p:ph type="body" sz="half" idx="2"/>
          </p:nvPr>
        </p:nvSpPr>
        <p:spPr>
          <a:xfrm>
            <a:off x="227012" y="838200"/>
            <a:ext cx="3886201" cy="2858870"/>
          </a:xfrm>
        </p:spPr>
        <p:txBody>
          <a:bodyPr>
            <a:normAutofit fontScale="92500" lnSpcReduction="20000"/>
          </a:bodyPr>
          <a:lstStyle/>
          <a:p>
            <a:pPr algn="ctr"/>
            <a:r>
              <a:rPr lang="en-US" sz="2800" b="1" dirty="0" smtClean="0">
                <a:solidFill>
                  <a:schemeClr val="tx1">
                    <a:lumMod val="50000"/>
                  </a:schemeClr>
                </a:solidFill>
                <a:latin typeface="Georgia" panose="02040502050405020303" pitchFamily="18" charset="0"/>
              </a:rPr>
              <a:t>First ever atomic bomb explosion:</a:t>
            </a:r>
          </a:p>
          <a:p>
            <a:pPr algn="ctr"/>
            <a:endParaRPr lang="en-US" sz="2800" b="1" dirty="0" smtClean="0">
              <a:solidFill>
                <a:schemeClr val="tx1">
                  <a:lumMod val="50000"/>
                </a:schemeClr>
              </a:solidFill>
              <a:latin typeface="Georgia" panose="02040502050405020303" pitchFamily="18" charset="0"/>
            </a:endParaRPr>
          </a:p>
          <a:p>
            <a:pPr algn="ctr"/>
            <a:r>
              <a:rPr lang="en-US" sz="2800" b="1" dirty="0" smtClean="0">
                <a:solidFill>
                  <a:schemeClr val="tx1">
                    <a:lumMod val="50000"/>
                  </a:schemeClr>
                </a:solidFill>
                <a:latin typeface="Georgia" panose="02040502050405020303" pitchFamily="18" charset="0"/>
              </a:rPr>
              <a:t>Trinity Test Blast</a:t>
            </a:r>
          </a:p>
          <a:p>
            <a:pPr algn="ctr"/>
            <a:r>
              <a:rPr lang="en-US" sz="2800" b="1" dirty="0" smtClean="0">
                <a:solidFill>
                  <a:schemeClr val="tx1">
                    <a:lumMod val="50000"/>
                  </a:schemeClr>
                </a:solidFill>
                <a:latin typeface="Georgia" panose="02040502050405020303" pitchFamily="18" charset="0"/>
              </a:rPr>
              <a:t>July 16, 1945</a:t>
            </a:r>
          </a:p>
          <a:p>
            <a:pPr algn="ctr"/>
            <a:r>
              <a:rPr lang="en-US" sz="2800" b="1" dirty="0" smtClean="0">
                <a:solidFill>
                  <a:schemeClr val="tx1">
                    <a:lumMod val="50000"/>
                  </a:schemeClr>
                </a:solidFill>
                <a:latin typeface="Georgia" panose="02040502050405020303" pitchFamily="18" charset="0"/>
              </a:rPr>
              <a:t>New Mexico Desert</a:t>
            </a:r>
          </a:p>
          <a:p>
            <a:pPr algn="ctr"/>
            <a:endParaRPr lang="en-US" sz="2800" b="1" dirty="0">
              <a:solidFill>
                <a:schemeClr val="tx1">
                  <a:lumMod val="50000"/>
                </a:schemeClr>
              </a:solidFill>
              <a:latin typeface="Georgia" panose="02040502050405020303" pitchFamily="18" charset="0"/>
            </a:endParaRPr>
          </a:p>
          <a:p>
            <a:pPr algn="ctr">
              <a:lnSpc>
                <a:spcPct val="80000"/>
              </a:lnSpc>
            </a:pPr>
            <a:r>
              <a:rPr lang="en-US" altLang="en-US" sz="2800" b="1" dirty="0" smtClean="0">
                <a:solidFill>
                  <a:srgbClr val="000000"/>
                </a:solidFill>
                <a:latin typeface="Georgia" panose="02040502050405020303" pitchFamily="18" charset="0"/>
              </a:rPr>
              <a:t>EdPuzzle.com (1:08)</a:t>
            </a:r>
            <a:endParaRPr lang="en-US" sz="2800" dirty="0" smtClean="0"/>
          </a:p>
          <a:p>
            <a:pPr algn="ctr"/>
            <a:endParaRPr lang="en-US" sz="2800" b="1" dirty="0" smtClean="0">
              <a:solidFill>
                <a:schemeClr val="tx1">
                  <a:lumMod val="50000"/>
                </a:schemeClr>
              </a:solidFill>
              <a:latin typeface="Georgia" panose="02040502050405020303" pitchFamily="18" charset="0"/>
            </a:endParaRPr>
          </a:p>
          <a:p>
            <a:pPr algn="ctr"/>
            <a:endParaRPr lang="en-US" sz="2800" b="1" dirty="0">
              <a:solidFill>
                <a:schemeClr val="tx1">
                  <a:lumMod val="50000"/>
                </a:schemeClr>
              </a:solidFill>
              <a:latin typeface="Georgia" panose="02040502050405020303" pitchFamily="18" charset="0"/>
            </a:endParaRPr>
          </a:p>
          <a:p>
            <a:pPr algn="ctr"/>
            <a:endParaRPr lang="en-US" sz="2800" dirty="0"/>
          </a:p>
        </p:txBody>
      </p:sp>
      <p:sp>
        <p:nvSpPr>
          <p:cNvPr id="3" name="Content Placeholder 2"/>
          <p:cNvSpPr>
            <a:spLocks noGrp="1"/>
          </p:cNvSpPr>
          <p:nvPr>
            <p:ph idx="1"/>
          </p:nvPr>
        </p:nvSpPr>
        <p:spPr/>
        <p:txBody>
          <a:bodyPr/>
          <a:lstStyle/>
          <a:p>
            <a:endParaRPr lang="en-US" dirty="0" smtClean="0"/>
          </a:p>
          <a:p>
            <a:pPr marL="0" indent="0">
              <a:buNone/>
            </a:pP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7</a:t>
            </a:fld>
            <a:endParaRPr lang="en-US" dirty="0"/>
          </a:p>
        </p:txBody>
      </p:sp>
      <p:pic>
        <p:nvPicPr>
          <p:cNvPr id="8" name="Picture 11" descr="n07_000TR2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6678" y="1033245"/>
            <a:ext cx="6879530" cy="498655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4613" y="3657600"/>
            <a:ext cx="4267200" cy="646331"/>
          </a:xfrm>
          <a:prstGeom prst="rect">
            <a:avLst/>
          </a:prstGeom>
          <a:solidFill>
            <a:schemeClr val="bg1"/>
          </a:solidFill>
        </p:spPr>
        <p:txBody>
          <a:bodyPr wrap="square" rtlCol="0">
            <a:spAutoFit/>
          </a:bodyPr>
          <a:lstStyle/>
          <a:p>
            <a:pPr algn="ctr"/>
            <a:r>
              <a:rPr lang="en-US" b="1" dirty="0">
                <a:latin typeface="Georgia" panose="02040502050405020303" pitchFamily="18" charset="0"/>
                <a:hlinkClick r:id="rId3"/>
              </a:rPr>
              <a:t>https://</a:t>
            </a:r>
            <a:r>
              <a:rPr lang="en-US" b="1" dirty="0" smtClean="0">
                <a:latin typeface="Georgia" panose="02040502050405020303" pitchFamily="18" charset="0"/>
                <a:hlinkClick r:id="rId3"/>
              </a:rPr>
              <a:t>edpuzzle.com/media/59303bb2a563392760ad7220</a:t>
            </a:r>
            <a:endParaRPr lang="en-US" b="1" dirty="0" smtClean="0">
              <a:latin typeface="Georgia" panose="02040502050405020303" pitchFamily="18" charset="0"/>
            </a:endParaRPr>
          </a:p>
        </p:txBody>
      </p:sp>
      <p:sp>
        <p:nvSpPr>
          <p:cNvPr id="5" name="TextBox 4"/>
          <p:cNvSpPr txBox="1"/>
          <p:nvPr/>
        </p:nvSpPr>
        <p:spPr>
          <a:xfrm>
            <a:off x="150813" y="4800600"/>
            <a:ext cx="4191000" cy="1569660"/>
          </a:xfrm>
          <a:prstGeom prst="rect">
            <a:avLst/>
          </a:prstGeom>
          <a:noFill/>
        </p:spPr>
        <p:txBody>
          <a:bodyPr wrap="square" rtlCol="0">
            <a:spAutoFit/>
          </a:bodyPr>
          <a:lstStyle/>
          <a:p>
            <a:pPr algn="ctr"/>
            <a:r>
              <a:rPr lang="en-US" sz="2400" b="1" dirty="0">
                <a:solidFill>
                  <a:schemeClr val="tx1">
                    <a:lumMod val="50000"/>
                  </a:schemeClr>
                </a:solidFill>
                <a:latin typeface="Georgia" panose="02040502050405020303" pitchFamily="18" charset="0"/>
              </a:rPr>
              <a:t>In 1-2 words . . . Describe how this test blast makes you feel? What emotions does it touch?</a:t>
            </a:r>
            <a:endParaRPr lang="en-US" sz="2400" dirty="0"/>
          </a:p>
        </p:txBody>
      </p:sp>
      <p:sp>
        <p:nvSpPr>
          <p:cNvPr id="6" name="TextBox 5"/>
          <p:cNvSpPr txBox="1"/>
          <p:nvPr/>
        </p:nvSpPr>
        <p:spPr>
          <a:xfrm>
            <a:off x="5027612" y="6047094"/>
            <a:ext cx="5264934" cy="276999"/>
          </a:xfrm>
          <a:prstGeom prst="rect">
            <a:avLst/>
          </a:prstGeom>
          <a:noFill/>
        </p:spPr>
        <p:txBody>
          <a:bodyPr wrap="square" rtlCol="0">
            <a:spAutoFit/>
          </a:bodyPr>
          <a:lstStyle/>
          <a:p>
            <a:r>
              <a:rPr lang="en-US" sz="1200" dirty="0"/>
              <a:t>https://www.slideshare.net/guimera/when-we-tested-nuclear-bombs</a:t>
            </a:r>
          </a:p>
        </p:txBody>
      </p:sp>
    </p:spTree>
    <p:extLst>
      <p:ext uri="{BB962C8B-B14F-4D97-AF65-F5344CB8AC3E}">
        <p14:creationId xmlns:p14="http://schemas.microsoft.com/office/powerpoint/2010/main" val="9653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s://cdn.theatlantic.com/assets/media/img/photo/2016/05/hiroshima-before-and-after-the-atom/h08_08061514/main_900.jpg?14630720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812" y="381000"/>
            <a:ext cx="8544392" cy="57912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150812" y="228600"/>
            <a:ext cx="8077200" cy="912374"/>
          </a:xfrm>
          <a:solidFill>
            <a:schemeClr val="bg2"/>
          </a:solidFill>
          <a:ln w="25400">
            <a:solidFill>
              <a:schemeClr val="tx1"/>
            </a:solidFill>
          </a:ln>
        </p:spPr>
        <p:txBody>
          <a:bodyPr>
            <a:noAutofit/>
          </a:bodyPr>
          <a:lstStyle/>
          <a:p>
            <a:pPr algn="ctr"/>
            <a:r>
              <a:rPr lang="en-US" sz="2800" b="1" dirty="0" smtClean="0">
                <a:latin typeface="Georgia" panose="02040502050405020303" pitchFamily="18" charset="0"/>
              </a:rPr>
              <a:t>Dropping of Atomic Bomb on Hiroshima</a:t>
            </a:r>
            <a:br>
              <a:rPr lang="en-US" sz="2800" b="1" dirty="0" smtClean="0">
                <a:latin typeface="Georgia" panose="02040502050405020303" pitchFamily="18" charset="0"/>
              </a:rPr>
            </a:br>
            <a:r>
              <a:rPr lang="en-US" sz="2800" b="1" dirty="0" smtClean="0">
                <a:latin typeface="Georgia" panose="02040502050405020303" pitchFamily="18" charset="0"/>
              </a:rPr>
              <a:t>August 6, 1945</a:t>
            </a:r>
            <a:endParaRPr lang="en-US" sz="2800" b="1" dirty="0">
              <a:latin typeface="Georgia" panose="02040502050405020303" pitchFamily="18" charset="0"/>
            </a:endParaRPr>
          </a:p>
        </p:txBody>
      </p:sp>
      <p:sp>
        <p:nvSpPr>
          <p:cNvPr id="3" name="Slide Number Placeholder 2"/>
          <p:cNvSpPr>
            <a:spLocks noGrp="1"/>
          </p:cNvSpPr>
          <p:nvPr>
            <p:ph type="sldNum" sz="quarter" idx="12"/>
          </p:nvPr>
        </p:nvSpPr>
        <p:spPr/>
        <p:txBody>
          <a:bodyPr/>
          <a:lstStyle/>
          <a:p>
            <a:fld id="{E5137D0E-4A4F-4307-8994-C1891D747D59}" type="slidenum">
              <a:rPr lang="en-US" smtClean="0"/>
              <a:t>8</a:t>
            </a:fld>
            <a:endParaRPr lang="en-US" dirty="0"/>
          </a:p>
        </p:txBody>
      </p:sp>
      <p:sp>
        <p:nvSpPr>
          <p:cNvPr id="2" name="TextBox 1"/>
          <p:cNvSpPr txBox="1"/>
          <p:nvPr/>
        </p:nvSpPr>
        <p:spPr>
          <a:xfrm>
            <a:off x="3198812" y="6172200"/>
            <a:ext cx="7924801" cy="461665"/>
          </a:xfrm>
          <a:prstGeom prst="rect">
            <a:avLst/>
          </a:prstGeom>
          <a:noFill/>
        </p:spPr>
        <p:txBody>
          <a:bodyPr wrap="square" rtlCol="0">
            <a:spAutoFit/>
          </a:bodyPr>
          <a:lstStyle/>
          <a:p>
            <a:r>
              <a:rPr lang="en-US" sz="1200" dirty="0"/>
              <a:t>http://www.historyextra.com/article/premium/should-america-have-dropped-atomic-bombs-hiroshima-nagasaki-justified-debate</a:t>
            </a:r>
          </a:p>
        </p:txBody>
      </p:sp>
    </p:spTree>
    <p:extLst>
      <p:ext uri="{BB962C8B-B14F-4D97-AF65-F5344CB8AC3E}">
        <p14:creationId xmlns:p14="http://schemas.microsoft.com/office/powerpoint/2010/main" val="34389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8" y="424876"/>
            <a:ext cx="3990974" cy="1556324"/>
          </a:xfrm>
        </p:spPr>
        <p:txBody>
          <a:bodyPr>
            <a:normAutofit/>
          </a:bodyPr>
          <a:lstStyle/>
          <a:p>
            <a:pPr algn="ctr"/>
            <a:r>
              <a:rPr lang="en-US" b="1" dirty="0" smtClean="0">
                <a:solidFill>
                  <a:schemeClr val="tx1">
                    <a:lumMod val="50000"/>
                  </a:schemeClr>
                </a:solidFill>
                <a:latin typeface="Georgia" panose="02040502050405020303" pitchFamily="18" charset="0"/>
              </a:rPr>
              <a:t>Hiroshima:</a:t>
            </a:r>
            <a:br>
              <a:rPr lang="en-US" b="1" dirty="0" smtClean="0">
                <a:solidFill>
                  <a:schemeClr val="tx1">
                    <a:lumMod val="50000"/>
                  </a:schemeClr>
                </a:solidFill>
                <a:latin typeface="Georgia" panose="02040502050405020303" pitchFamily="18" charset="0"/>
              </a:rPr>
            </a:br>
            <a:r>
              <a:rPr lang="en-US" b="1" dirty="0" smtClean="0">
                <a:solidFill>
                  <a:schemeClr val="tx1">
                    <a:lumMod val="50000"/>
                  </a:schemeClr>
                </a:solidFill>
                <a:latin typeface="Georgia" panose="02040502050405020303" pitchFamily="18" charset="0"/>
              </a:rPr>
              <a:t>Before &amp; After</a:t>
            </a:r>
            <a:br>
              <a:rPr lang="en-US" b="1" dirty="0" smtClean="0">
                <a:solidFill>
                  <a:schemeClr val="tx1">
                    <a:lumMod val="50000"/>
                  </a:schemeClr>
                </a:solidFill>
                <a:latin typeface="Georgia" panose="02040502050405020303" pitchFamily="18" charset="0"/>
              </a:rPr>
            </a:br>
            <a:r>
              <a:rPr lang="en-US" b="1" dirty="0" smtClean="0">
                <a:solidFill>
                  <a:schemeClr val="tx1">
                    <a:lumMod val="50000"/>
                  </a:schemeClr>
                </a:solidFill>
                <a:latin typeface="Georgia" panose="02040502050405020303" pitchFamily="18" charset="0"/>
              </a:rPr>
              <a:t>the Blast</a:t>
            </a:r>
            <a:endParaRPr lang="en-US" dirty="0"/>
          </a:p>
        </p:txBody>
      </p:sp>
      <p:sp>
        <p:nvSpPr>
          <p:cNvPr id="4" name="Text Placeholder 3"/>
          <p:cNvSpPr>
            <a:spLocks noGrp="1"/>
          </p:cNvSpPr>
          <p:nvPr>
            <p:ph type="body" sz="half" idx="2"/>
          </p:nvPr>
        </p:nvSpPr>
        <p:spPr>
          <a:xfrm>
            <a:off x="122238" y="2254614"/>
            <a:ext cx="4476708" cy="3946463"/>
          </a:xfrm>
        </p:spPr>
        <p:txBody>
          <a:bodyPr>
            <a:normAutofit fontScale="92500" lnSpcReduction="10000"/>
          </a:bodyPr>
          <a:lstStyle/>
          <a:p>
            <a:pPr marL="457200" indent="-457200">
              <a:buFont typeface="Arial" panose="020B0604020202020204" pitchFamily="34" charset="0"/>
              <a:buChar char="•"/>
            </a:pPr>
            <a:r>
              <a:rPr lang="en-US" sz="3000" b="1" dirty="0" smtClean="0">
                <a:solidFill>
                  <a:schemeClr val="tx1">
                    <a:lumMod val="50000"/>
                  </a:schemeClr>
                </a:solidFill>
                <a:latin typeface="Georgia" panose="02040502050405020303" pitchFamily="18" charset="0"/>
              </a:rPr>
              <a:t>Uranium Bomb </a:t>
            </a:r>
          </a:p>
          <a:p>
            <a:endParaRPr lang="en-US" sz="3000" b="1" dirty="0" smtClean="0">
              <a:solidFill>
                <a:schemeClr val="tx1">
                  <a:lumMod val="50000"/>
                </a:schemeClr>
              </a:solidFill>
              <a:latin typeface="Georgia" panose="02040502050405020303" pitchFamily="18" charset="0"/>
            </a:endParaRPr>
          </a:p>
          <a:p>
            <a:pPr marL="457200" indent="-457200">
              <a:buFont typeface="Arial" panose="020B0604020202020204" pitchFamily="34" charset="0"/>
              <a:buChar char="•"/>
            </a:pPr>
            <a:r>
              <a:rPr lang="en-US" sz="3000" b="1" dirty="0" smtClean="0">
                <a:solidFill>
                  <a:schemeClr val="tx1">
                    <a:lumMod val="50000"/>
                  </a:schemeClr>
                </a:solidFill>
                <a:latin typeface="Georgia" panose="02040502050405020303" pitchFamily="18" charset="0"/>
              </a:rPr>
              <a:t>Named “Little Boy”</a:t>
            </a:r>
          </a:p>
          <a:p>
            <a:endParaRPr lang="en-US" sz="3000" b="1" dirty="0" smtClean="0">
              <a:solidFill>
                <a:schemeClr val="tx1">
                  <a:lumMod val="50000"/>
                </a:schemeClr>
              </a:solidFill>
              <a:latin typeface="Georgia" panose="02040502050405020303" pitchFamily="18" charset="0"/>
            </a:endParaRPr>
          </a:p>
          <a:p>
            <a:pPr marL="457200" indent="-457200">
              <a:buFont typeface="Arial" panose="020B0604020202020204" pitchFamily="34" charset="0"/>
              <a:buChar char="•"/>
            </a:pPr>
            <a:r>
              <a:rPr lang="en-US" sz="3000" b="1" dirty="0" smtClean="0">
                <a:solidFill>
                  <a:schemeClr val="tx1">
                    <a:lumMod val="50000"/>
                  </a:schemeClr>
                </a:solidFill>
                <a:latin typeface="Georgia" panose="02040502050405020303" pitchFamily="18" charset="0"/>
              </a:rPr>
              <a:t>Detonated 1,900 feet over the city</a:t>
            </a:r>
          </a:p>
          <a:p>
            <a:endParaRPr lang="en-US" sz="3000" b="1" dirty="0" smtClean="0">
              <a:solidFill>
                <a:schemeClr val="tx1">
                  <a:lumMod val="50000"/>
                </a:schemeClr>
              </a:solidFill>
              <a:latin typeface="Georgia" panose="02040502050405020303" pitchFamily="18" charset="0"/>
            </a:endParaRPr>
          </a:p>
          <a:p>
            <a:pPr marL="457200" indent="-457200">
              <a:buFont typeface="Arial" panose="020B0604020202020204" pitchFamily="34" charset="0"/>
              <a:buChar char="•"/>
            </a:pPr>
            <a:r>
              <a:rPr lang="en-US" sz="3000" b="1" dirty="0" smtClean="0">
                <a:solidFill>
                  <a:schemeClr val="tx1">
                    <a:lumMod val="50000"/>
                  </a:schemeClr>
                </a:solidFill>
                <a:latin typeface="Georgia" panose="02040502050405020303" pitchFamily="18" charset="0"/>
              </a:rPr>
              <a:t>15 kiloton explosion = 15,000 tons of TNT</a:t>
            </a:r>
          </a:p>
          <a:p>
            <a:endParaRPr lang="en-US" sz="3400" b="1" dirty="0" smtClean="0">
              <a:solidFill>
                <a:schemeClr val="tx1">
                  <a:lumMod val="50000"/>
                </a:schemeClr>
              </a:solidFill>
              <a:latin typeface="Georgia" panose="02040502050405020303" pitchFamily="18" charset="0"/>
            </a:endParaRPr>
          </a:p>
          <a:p>
            <a:pPr algn="ctr"/>
            <a:endParaRPr lang="en-US" sz="2800"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9</a:t>
            </a:fld>
            <a:endParaRPr lang="en-US" dirty="0"/>
          </a:p>
        </p:txBody>
      </p:sp>
      <p:pic>
        <p:nvPicPr>
          <p:cNvPr id="9" name="Picture 2" descr="Aerial Photograph of Hiroshima, April 13, 1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147" y="135347"/>
            <a:ext cx="5251739" cy="2912654"/>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10" name="Picture 4" descr="Aerial Photograph of Hiroshima, August 11, 19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886" y="3261933"/>
            <a:ext cx="5334000" cy="29391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5400000">
            <a:off x="4703976" y="1657564"/>
            <a:ext cx="2106740" cy="369332"/>
          </a:xfrm>
          <a:prstGeom prst="rect">
            <a:avLst/>
          </a:prstGeom>
          <a:noFill/>
        </p:spPr>
        <p:txBody>
          <a:bodyPr wrap="square" rtlCol="0">
            <a:spAutoFit/>
          </a:bodyPr>
          <a:lstStyle/>
          <a:p>
            <a:pPr algn="ctr"/>
            <a:r>
              <a:rPr lang="en-US" b="1" dirty="0" smtClean="0">
                <a:latin typeface="Georgia" panose="02040502050405020303" pitchFamily="18" charset="0"/>
              </a:rPr>
              <a:t>April 13, 1945</a:t>
            </a:r>
            <a:endParaRPr lang="en-US" b="1" dirty="0">
              <a:latin typeface="Georgia" panose="02040502050405020303" pitchFamily="18" charset="0"/>
            </a:endParaRPr>
          </a:p>
        </p:txBody>
      </p:sp>
      <p:sp>
        <p:nvSpPr>
          <p:cNvPr id="11" name="TextBox 10"/>
          <p:cNvSpPr txBox="1"/>
          <p:nvPr/>
        </p:nvSpPr>
        <p:spPr>
          <a:xfrm rot="5400000">
            <a:off x="4702540" y="4973273"/>
            <a:ext cx="2086277" cy="369332"/>
          </a:xfrm>
          <a:prstGeom prst="rect">
            <a:avLst/>
          </a:prstGeom>
          <a:noFill/>
        </p:spPr>
        <p:txBody>
          <a:bodyPr wrap="square" rtlCol="0">
            <a:spAutoFit/>
          </a:bodyPr>
          <a:lstStyle/>
          <a:p>
            <a:pPr algn="ctr"/>
            <a:r>
              <a:rPr lang="en-US" b="1" dirty="0" smtClean="0">
                <a:latin typeface="Georgia" panose="02040502050405020303" pitchFamily="18" charset="0"/>
              </a:rPr>
              <a:t>August 11, 1945</a:t>
            </a:r>
            <a:endParaRPr lang="en-US" b="1" dirty="0">
              <a:latin typeface="Georgia" panose="02040502050405020303" pitchFamily="18" charset="0"/>
            </a:endParaRPr>
          </a:p>
        </p:txBody>
      </p:sp>
      <p:sp>
        <p:nvSpPr>
          <p:cNvPr id="3" name="TextBox 2"/>
          <p:cNvSpPr txBox="1"/>
          <p:nvPr/>
        </p:nvSpPr>
        <p:spPr>
          <a:xfrm>
            <a:off x="6454886" y="6197968"/>
            <a:ext cx="4205465" cy="276999"/>
          </a:xfrm>
          <a:prstGeom prst="rect">
            <a:avLst/>
          </a:prstGeom>
          <a:noFill/>
        </p:spPr>
        <p:txBody>
          <a:bodyPr wrap="square" rtlCol="0">
            <a:spAutoFit/>
          </a:bodyPr>
          <a:lstStyle/>
          <a:p>
            <a:r>
              <a:rPr lang="en-US" sz="1200" dirty="0"/>
              <a:t>http://news.bbc.co.uk/2/hi/in_depth/4729407.stm</a:t>
            </a:r>
          </a:p>
        </p:txBody>
      </p:sp>
    </p:spTree>
    <p:extLst>
      <p:ext uri="{BB962C8B-B14F-4D97-AF65-F5344CB8AC3E}">
        <p14:creationId xmlns:p14="http://schemas.microsoft.com/office/powerpoint/2010/main" val="396403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Watercolor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0001016.potx" id="{8AD53B0B-FC02-4342-9C97-FCB4E3E31C20}" vid="{17FAF719-7E74-4133-9EF7-340AA294087B}"/>
    </a:ext>
  </a:ext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15082</TotalTime>
  <Words>1849</Words>
  <Application>Microsoft Macintosh PowerPoint</Application>
  <PresentationFormat>Custom</PresentationFormat>
  <Paragraphs>354</Paragraphs>
  <Slides>41</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Georgia</vt:lpstr>
      <vt:lpstr>Palatino Linotype</vt:lpstr>
      <vt:lpstr>Times</vt:lpstr>
      <vt:lpstr>Times New Roman</vt:lpstr>
      <vt:lpstr>Arial</vt:lpstr>
      <vt:lpstr>Watercolor_16x9</vt:lpstr>
      <vt:lpstr>Shhh! Mum’s the Word: Secret Cities of the Manhattan Project</vt:lpstr>
      <vt:lpstr>Quickwrite Mind Map: War</vt:lpstr>
      <vt:lpstr>Quickwrite Mind Map: War</vt:lpstr>
      <vt:lpstr>Quickwrite Mind Map: War</vt:lpstr>
      <vt:lpstr>Weapons of War &amp; the 21st Century</vt:lpstr>
      <vt:lpstr>Weapons of War &amp; World War II</vt:lpstr>
      <vt:lpstr>Videoclip: Most Powerful Weapon of WWII</vt:lpstr>
      <vt:lpstr>Dropping of Atomic Bomb on Hiroshima August 6, 1945</vt:lpstr>
      <vt:lpstr>Hiroshima: Before &amp; After the Blast</vt:lpstr>
      <vt:lpstr>PowerPoint Presentation</vt:lpstr>
      <vt:lpstr>Victims of the Atomic Blast at Hiroshima</vt:lpstr>
      <vt:lpstr>Dropping of Atomic Bomb on Nagasaki August 9, 1945</vt:lpstr>
      <vt:lpstr>Nagasaki: Before &amp; After the Blast</vt:lpstr>
      <vt:lpstr>PowerPoint Presentation</vt:lpstr>
      <vt:lpstr>PowerPoint Presentation</vt:lpstr>
      <vt:lpstr>Japan Surrenders &amp; WWII Ends</vt:lpstr>
      <vt:lpstr>PowerPoint Presentation</vt:lpstr>
      <vt:lpstr>PowerPoint Presentation</vt:lpstr>
      <vt:lpstr>Ready - Set - Explore . . . </vt:lpstr>
      <vt:lpstr>PowerPoint Presentation</vt:lpstr>
      <vt:lpstr>PowerPoint Presentation</vt:lpstr>
      <vt:lpstr>PowerPoint Presentation</vt:lpstr>
      <vt:lpstr>PowerPoint Presentation</vt:lpstr>
      <vt:lpstr>PowerPoint Presentation</vt:lpstr>
      <vt:lpstr>Vocabulary Graphic Organizer</vt:lpstr>
      <vt:lpstr>Reading Background: The Manhattan Project</vt:lpstr>
      <vt:lpstr>Reading Background: The Manhattan Project</vt:lpstr>
      <vt:lpstr>Reading Background: The Manhattan Project</vt:lpstr>
      <vt:lpstr>PowerPoint Presentation</vt:lpstr>
      <vt:lpstr>PowerPoint Presentation</vt:lpstr>
      <vt:lpstr>Reading Background: The Manhattan Project</vt:lpstr>
      <vt:lpstr>Worksheet Background: The Manhattan Project</vt:lpstr>
      <vt:lpstr>Answer Key Background: The Manhattan Project</vt:lpstr>
      <vt:lpstr>Map Analysis</vt:lpstr>
      <vt:lpstr>Map Analysis Worksheet</vt:lpstr>
      <vt:lpstr>Summary Paragraph </vt:lpstr>
      <vt:lpstr>“Secret City” Digital Poster or Infographic</vt:lpstr>
      <vt:lpstr> Create a digital poster using Popplet  http://popplet.com/  OR . . . </vt:lpstr>
      <vt:lpstr> Create a digital poster or infographic using Canva https://www.canva.com/ </vt:lpstr>
      <vt:lpstr>Investigation Guides Manhattan Project “Secret Cities”</vt:lpstr>
      <vt:lpstr>Rubric: Manhattan Project “Secret Cities”</vt:lpstr>
    </vt:vector>
  </TitlesOfParts>
  <Company>MUSD</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Jeannine Kuropatkin</dc:creator>
  <cp:lastModifiedBy>gbekiss@aol.com</cp:lastModifiedBy>
  <cp:revision>206</cp:revision>
  <dcterms:created xsi:type="dcterms:W3CDTF">2017-05-31T17:57:34Z</dcterms:created>
  <dcterms:modified xsi:type="dcterms:W3CDTF">2017-07-14T21:45:53Z</dcterms:modified>
</cp:coreProperties>
</file>