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8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B3E00D-E438-7449-8601-7ADFE31240F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326712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3E00D-E438-7449-8601-7ADFE31240F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192862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3E00D-E438-7449-8601-7ADFE31240F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204977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3E00D-E438-7449-8601-7ADFE31240F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162051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E00D-E438-7449-8601-7ADFE31240F7}"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273471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3E00D-E438-7449-8601-7ADFE31240F7}" type="datetimeFigureOut">
              <a:rPr lang="en-US" smtClean="0"/>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299624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B3E00D-E438-7449-8601-7ADFE31240F7}" type="datetimeFigureOut">
              <a:rPr lang="en-US" smtClean="0"/>
              <a:t>9/23/18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120476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B3E00D-E438-7449-8601-7ADFE31240F7}" type="datetimeFigureOut">
              <a:rPr lang="en-US" smtClean="0"/>
              <a:t>9/23/18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4000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3E00D-E438-7449-8601-7ADFE31240F7}" type="datetimeFigureOut">
              <a:rPr lang="en-US" smtClean="0"/>
              <a:t>9/23/18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46593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E00D-E438-7449-8601-7ADFE31240F7}" type="datetimeFigureOut">
              <a:rPr lang="en-US" smtClean="0"/>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117255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E00D-E438-7449-8601-7ADFE31240F7}" type="datetimeFigureOut">
              <a:rPr lang="en-US" smtClean="0"/>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110CE-CEC8-D247-B2EE-2080CD99B09D}" type="slidenum">
              <a:rPr lang="en-US" smtClean="0"/>
              <a:t>‹#›</a:t>
            </a:fld>
            <a:endParaRPr lang="en-US" dirty="0"/>
          </a:p>
        </p:txBody>
      </p:sp>
    </p:spTree>
    <p:extLst>
      <p:ext uri="{BB962C8B-B14F-4D97-AF65-F5344CB8AC3E}">
        <p14:creationId xmlns:p14="http://schemas.microsoft.com/office/powerpoint/2010/main" val="1787323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3E00D-E438-7449-8601-7ADFE31240F7}" type="datetimeFigureOut">
              <a:rPr lang="en-US" smtClean="0"/>
              <a:t>9/23/18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110CE-CEC8-D247-B2EE-2080CD99B09D}" type="slidenum">
              <a:rPr lang="en-US" smtClean="0"/>
              <a:t>‹#›</a:t>
            </a:fld>
            <a:endParaRPr lang="en-US" dirty="0"/>
          </a:p>
        </p:txBody>
      </p:sp>
    </p:spTree>
    <p:extLst>
      <p:ext uri="{BB962C8B-B14F-4D97-AF65-F5344CB8AC3E}">
        <p14:creationId xmlns:p14="http://schemas.microsoft.com/office/powerpoint/2010/main" val="158884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a:cs typeface="Arial"/>
              </a:rPr>
              <a:t>Cochineal Farming in</a:t>
            </a:r>
            <a:br>
              <a:rPr lang="en-US" dirty="0" smtClean="0">
                <a:latin typeface="Arial"/>
                <a:cs typeface="Arial"/>
              </a:rPr>
            </a:br>
            <a:r>
              <a:rPr lang="en-US" dirty="0" smtClean="0">
                <a:latin typeface="Arial"/>
                <a:cs typeface="Arial"/>
              </a:rPr>
              <a:t> Oaxaca, Mexico </a:t>
            </a:r>
            <a:endParaRPr lang="en-US" dirty="0">
              <a:latin typeface="Arial"/>
              <a:cs typeface="Arial"/>
            </a:endParaRPr>
          </a:p>
        </p:txBody>
      </p:sp>
      <p:sp>
        <p:nvSpPr>
          <p:cNvPr id="3" name="Subtitle 2"/>
          <p:cNvSpPr>
            <a:spLocks noGrp="1"/>
          </p:cNvSpPr>
          <p:nvPr>
            <p:ph type="subTitle" idx="1"/>
          </p:nvPr>
        </p:nvSpPr>
        <p:spPr/>
        <p:txBody>
          <a:bodyPr/>
          <a:lstStyle/>
          <a:p>
            <a:r>
              <a:rPr lang="en-US" dirty="0" smtClean="0">
                <a:latin typeface="Arial"/>
                <a:cs typeface="Arial"/>
              </a:rPr>
              <a:t>Written and illustrated by</a:t>
            </a:r>
          </a:p>
          <a:p>
            <a:r>
              <a:rPr lang="en-US" dirty="0" smtClean="0">
                <a:latin typeface="Arial"/>
                <a:cs typeface="Arial"/>
              </a:rPr>
              <a:t> Sara Jenkins</a:t>
            </a:r>
            <a:endParaRPr lang="en-US" dirty="0">
              <a:latin typeface="Arial"/>
              <a:cs typeface="Arial"/>
            </a:endParaRPr>
          </a:p>
        </p:txBody>
      </p:sp>
    </p:spTree>
    <p:extLst>
      <p:ext uri="{BB962C8B-B14F-4D97-AF65-F5344CB8AC3E}">
        <p14:creationId xmlns:p14="http://schemas.microsoft.com/office/powerpoint/2010/main" val="286167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11171" y="5367338"/>
            <a:ext cx="6799298" cy="804862"/>
          </a:xfrm>
        </p:spPr>
        <p:txBody>
          <a:bodyPr>
            <a:noAutofit/>
          </a:bodyPr>
          <a:lstStyle/>
          <a:p>
            <a:pPr algn="ctr"/>
            <a:r>
              <a:rPr lang="en-US" sz="2400" dirty="0" smtClean="0">
                <a:latin typeface="Arial"/>
                <a:cs typeface="Arial"/>
              </a:rPr>
              <a:t>The carminic acid is used for dyeing fiber in Oaxaca and throughout the world.</a:t>
            </a:r>
            <a:endParaRPr lang="en-US" sz="2400" dirty="0">
              <a:latin typeface="Arial"/>
              <a:cs typeface="Arial"/>
            </a:endParaRPr>
          </a:p>
        </p:txBody>
      </p:sp>
      <p:pic>
        <p:nvPicPr>
          <p:cNvPr id="10" name="Picture 9" descr="IMG_1050.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2178273" y="1138413"/>
            <a:ext cx="4833057" cy="3624793"/>
          </a:xfrm>
          <a:prstGeom prst="rect">
            <a:avLst/>
          </a:prstGeom>
        </p:spPr>
      </p:pic>
    </p:spTree>
    <p:extLst>
      <p:ext uri="{BB962C8B-B14F-4D97-AF65-F5344CB8AC3E}">
        <p14:creationId xmlns:p14="http://schemas.microsoft.com/office/powerpoint/2010/main" val="1925512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46604" y="4846319"/>
            <a:ext cx="7249059" cy="1634722"/>
          </a:xfrm>
        </p:spPr>
        <p:txBody>
          <a:bodyPr>
            <a:noAutofit/>
          </a:bodyPr>
          <a:lstStyle/>
          <a:p>
            <a:r>
              <a:rPr lang="en-US" sz="2400" dirty="0" smtClean="0">
                <a:latin typeface="Arial"/>
                <a:cs typeface="Arial"/>
              </a:rPr>
              <a:t>Welcome to Rancho La Nopalera, home of Tlapanochestli products made from cochineal near the Oaxaca, Mexico airport. Here prickly pear cactus will be used to farm cochineal insects.</a:t>
            </a:r>
            <a:endParaRPr lang="en-US" sz="2400" dirty="0">
              <a:latin typeface="Arial"/>
              <a:cs typeface="Arial"/>
            </a:endParaRPr>
          </a:p>
        </p:txBody>
      </p:sp>
      <p:pic>
        <p:nvPicPr>
          <p:cNvPr id="7" name="Content Placeholder 6" descr="IMG_0984.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98700" y="274637"/>
            <a:ext cx="4038600" cy="4525963"/>
          </a:xfrm>
          <a:prstGeom prst="rect">
            <a:avLst/>
          </a:prstGeom>
        </p:spPr>
      </p:pic>
    </p:spTree>
    <p:extLst>
      <p:ext uri="{BB962C8B-B14F-4D97-AF65-F5344CB8AC3E}">
        <p14:creationId xmlns:p14="http://schemas.microsoft.com/office/powerpoint/2010/main" val="12593025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1084713" y="5020391"/>
            <a:ext cx="6905126" cy="899409"/>
          </a:xfrm>
        </p:spPr>
        <p:txBody>
          <a:bodyPr>
            <a:noAutofit/>
          </a:bodyPr>
          <a:lstStyle/>
          <a:p>
            <a:r>
              <a:rPr lang="en-US" sz="2400" dirty="0" smtClean="0">
                <a:latin typeface="Arial"/>
                <a:cs typeface="Arial"/>
              </a:rPr>
              <a:t>The branches or pads, called </a:t>
            </a:r>
            <a:r>
              <a:rPr lang="en-US" sz="2400" i="1" dirty="0" smtClean="0">
                <a:latin typeface="Arial"/>
                <a:cs typeface="Arial"/>
              </a:rPr>
              <a:t>pencas </a:t>
            </a:r>
            <a:r>
              <a:rPr lang="en-US" sz="2400" dirty="0" smtClean="0">
                <a:latin typeface="Arial"/>
                <a:cs typeface="Arial"/>
              </a:rPr>
              <a:t>in Spanish, will be the home to the cochineal scale insect.</a:t>
            </a:r>
            <a:endParaRPr lang="en-US" sz="2400" dirty="0">
              <a:latin typeface="Arial"/>
              <a:cs typeface="Arial"/>
            </a:endParaRPr>
          </a:p>
        </p:txBody>
      </p:sp>
      <p:pic>
        <p:nvPicPr>
          <p:cNvPr id="7" name="Content Placeholder 15" descr="IMGP0246.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344882" y="274637"/>
            <a:ext cx="4038600" cy="4525963"/>
          </a:xfrm>
          <a:prstGeom prst="rect">
            <a:avLst/>
          </a:prstGeom>
        </p:spPr>
      </p:pic>
    </p:spTree>
    <p:extLst>
      <p:ext uri="{BB962C8B-B14F-4D97-AF65-F5344CB8AC3E}">
        <p14:creationId xmlns:p14="http://schemas.microsoft.com/office/powerpoint/2010/main" val="29966877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GP0238.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 Placeholder 13"/>
          <p:cNvSpPr>
            <a:spLocks noGrp="1"/>
          </p:cNvSpPr>
          <p:nvPr>
            <p:ph type="body" sz="half" idx="2"/>
          </p:nvPr>
        </p:nvSpPr>
        <p:spPr>
          <a:xfrm>
            <a:off x="1792288" y="4964907"/>
            <a:ext cx="5486400" cy="804862"/>
          </a:xfrm>
        </p:spPr>
        <p:txBody>
          <a:bodyPr>
            <a:noAutofit/>
          </a:bodyPr>
          <a:lstStyle/>
          <a:p>
            <a:r>
              <a:rPr lang="en-US" sz="2400" dirty="0">
                <a:latin typeface="Arial"/>
                <a:cs typeface="Arial"/>
              </a:rPr>
              <a:t>Males have long white wings and legs and are half the size of the </a:t>
            </a:r>
            <a:r>
              <a:rPr lang="en-US" sz="2400" dirty="0" smtClean="0">
                <a:latin typeface="Arial"/>
                <a:cs typeface="Arial"/>
              </a:rPr>
              <a:t>female.</a:t>
            </a:r>
            <a:endParaRPr lang="en-US" sz="2400" dirty="0">
              <a:latin typeface="Arial"/>
              <a:cs typeface="Arial"/>
            </a:endParaRPr>
          </a:p>
        </p:txBody>
      </p:sp>
      <p:sp>
        <p:nvSpPr>
          <p:cNvPr id="2" name="Left Arrow 1"/>
          <p:cNvSpPr/>
          <p:nvPr/>
        </p:nvSpPr>
        <p:spPr>
          <a:xfrm>
            <a:off x="5933293" y="1488190"/>
            <a:ext cx="2009357" cy="10426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8131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98136" y="274638"/>
            <a:ext cx="6082691" cy="1143000"/>
          </a:xfrm>
        </p:spPr>
        <p:txBody>
          <a:bodyPr>
            <a:normAutofit fontScale="90000"/>
          </a:bodyPr>
          <a:lstStyle/>
          <a:p>
            <a:r>
              <a:rPr lang="en-US" sz="2400" dirty="0" smtClean="0">
                <a:latin typeface="Arial"/>
                <a:cs typeface="Arial"/>
              </a:rPr>
              <a:t>Cochineal insects are picked off the cactus pads and  placed in the container.</a:t>
            </a:r>
            <a:br>
              <a:rPr lang="en-US" sz="2400" dirty="0" smtClean="0">
                <a:latin typeface="Arial"/>
                <a:cs typeface="Arial"/>
              </a:rPr>
            </a:br>
            <a:endParaRPr lang="en-US" sz="2400" dirty="0">
              <a:latin typeface="Arial"/>
              <a:cs typeface="Arial"/>
            </a:endParaRPr>
          </a:p>
        </p:txBody>
      </p:sp>
      <p:pic>
        <p:nvPicPr>
          <p:cNvPr id="7" name="Picture Placeholder 6" descr="IMG_0991.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rot="5400000">
            <a:off x="457200" y="1600200"/>
            <a:ext cx="4038600" cy="4525963"/>
          </a:xfrm>
        </p:spPr>
      </p:pic>
      <p:pic>
        <p:nvPicPr>
          <p:cNvPr id="9" name="Content Placeholder 5" descr="IMG_0993.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9482" y="1417638"/>
            <a:ext cx="4038600" cy="4525963"/>
          </a:xfrm>
          <a:prstGeom prst="rect">
            <a:avLst/>
          </a:prstGeom>
        </p:spPr>
      </p:pic>
    </p:spTree>
    <p:extLst>
      <p:ext uri="{BB962C8B-B14F-4D97-AF65-F5344CB8AC3E}">
        <p14:creationId xmlns:p14="http://schemas.microsoft.com/office/powerpoint/2010/main" val="3726840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21090"/>
            <a:ext cx="8229600" cy="1143000"/>
          </a:xfrm>
        </p:spPr>
        <p:txBody>
          <a:bodyPr>
            <a:noAutofit/>
          </a:bodyPr>
          <a:lstStyle/>
          <a:p>
            <a:r>
              <a:rPr lang="en-US" sz="2400" dirty="0"/>
              <a:t>After mating, females lay their eggs.  Nymphs hatch and begin molting and feeding.  Juveniles produce long wax </a:t>
            </a:r>
            <a:r>
              <a:rPr lang="en-US" sz="2400" dirty="0" smtClean="0"/>
              <a:t>filaments.  In the wild these are picked </a:t>
            </a:r>
            <a:r>
              <a:rPr lang="en-US" sz="2400" dirty="0"/>
              <a:t>up by the wind </a:t>
            </a:r>
            <a:r>
              <a:rPr lang="en-US" sz="2400" dirty="0" smtClean="0"/>
              <a:t>which disperses the insects to other </a:t>
            </a:r>
            <a:r>
              <a:rPr lang="en-US" sz="2400" dirty="0"/>
              <a:t>plants, where they begin feeding and mating. </a:t>
            </a:r>
          </a:p>
        </p:txBody>
      </p:sp>
      <p:pic>
        <p:nvPicPr>
          <p:cNvPr id="9" name="Content Placeholder 4" descr="IMG_0994.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57200" y="1979357"/>
            <a:ext cx="4038600" cy="4525963"/>
          </a:xfrm>
          <a:prstGeom prst="rect">
            <a:avLst/>
          </a:prstGeom>
        </p:spPr>
      </p:pic>
      <p:pic>
        <p:nvPicPr>
          <p:cNvPr id="10" name="Content Placeholder 5" descr="IMG_0995.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48200" y="1979357"/>
            <a:ext cx="4038600" cy="4525963"/>
          </a:xfrm>
          <a:prstGeom prst="rect">
            <a:avLst/>
          </a:prstGeom>
        </p:spPr>
      </p:pic>
    </p:spTree>
    <p:extLst>
      <p:ext uri="{BB962C8B-B14F-4D97-AF65-F5344CB8AC3E}">
        <p14:creationId xmlns:p14="http://schemas.microsoft.com/office/powerpoint/2010/main" val="4016327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05344" y="4964907"/>
            <a:ext cx="7090320" cy="804862"/>
          </a:xfrm>
        </p:spPr>
        <p:txBody>
          <a:bodyPr>
            <a:noAutofit/>
          </a:bodyPr>
          <a:lstStyle/>
          <a:p>
            <a:r>
              <a:rPr lang="en-US" sz="2400" dirty="0" smtClean="0">
                <a:latin typeface="Arial"/>
                <a:cs typeface="Arial"/>
              </a:rPr>
              <a:t>While eating, adult </a:t>
            </a:r>
            <a:r>
              <a:rPr lang="en-US" sz="2400" dirty="0">
                <a:latin typeface="Arial"/>
                <a:cs typeface="Arial"/>
              </a:rPr>
              <a:t>females produce a type of </a:t>
            </a:r>
            <a:r>
              <a:rPr lang="en-US" sz="2400" dirty="0" smtClean="0">
                <a:latin typeface="Arial"/>
                <a:cs typeface="Arial"/>
              </a:rPr>
              <a:t>acid called </a:t>
            </a:r>
            <a:r>
              <a:rPr lang="en-US" sz="2400" dirty="0" err="1" smtClean="0">
                <a:latin typeface="Arial"/>
                <a:cs typeface="Arial"/>
              </a:rPr>
              <a:t>carminic</a:t>
            </a:r>
            <a:r>
              <a:rPr lang="en-US" sz="2400" dirty="0" smtClean="0">
                <a:latin typeface="Arial"/>
                <a:cs typeface="Arial"/>
              </a:rPr>
              <a:t> acid.  </a:t>
            </a:r>
            <a:r>
              <a:rPr lang="en-US" sz="2400" dirty="0">
                <a:latin typeface="Arial"/>
                <a:cs typeface="Arial"/>
              </a:rPr>
              <a:t>This helps to protect it from predators. </a:t>
            </a:r>
          </a:p>
        </p:txBody>
      </p:sp>
      <p:pic>
        <p:nvPicPr>
          <p:cNvPr id="5" name="Content Placeholder 4" descr="IMG_0997.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83427" y="274637"/>
            <a:ext cx="4038600" cy="4525963"/>
          </a:xfrm>
          <a:prstGeom prst="rect">
            <a:avLst/>
          </a:prstGeom>
        </p:spPr>
      </p:pic>
    </p:spTree>
    <p:extLst>
      <p:ext uri="{BB962C8B-B14F-4D97-AF65-F5344CB8AC3E}">
        <p14:creationId xmlns:p14="http://schemas.microsoft.com/office/powerpoint/2010/main" val="28750491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latin typeface="Arial"/>
                <a:cs typeface="Arial"/>
              </a:rPr>
              <a:t>Cochineal before and after harvest. Farmers scrape the insects off the pad. </a:t>
            </a:r>
            <a:r>
              <a:rPr lang="en-US" sz="2400" smtClean="0">
                <a:latin typeface="Arial"/>
                <a:cs typeface="Arial"/>
              </a:rPr>
              <a:t>The insects </a:t>
            </a:r>
            <a:r>
              <a:rPr lang="en-US" sz="2400" dirty="0" smtClean="0">
                <a:latin typeface="Arial"/>
                <a:cs typeface="Arial"/>
              </a:rPr>
              <a:t>are heated to kill them.   Farmers hope to get at least 3 harvests a year. </a:t>
            </a:r>
            <a:endParaRPr lang="en-US" sz="2400" dirty="0">
              <a:latin typeface="Arial"/>
              <a:cs typeface="Arial"/>
            </a:endParaRPr>
          </a:p>
        </p:txBody>
      </p:sp>
      <p:sp>
        <p:nvSpPr>
          <p:cNvPr id="6" name="Content Placeholder 5"/>
          <p:cNvSpPr>
            <a:spLocks noGrp="1"/>
          </p:cNvSpPr>
          <p:nvPr>
            <p:ph sz="half" idx="1"/>
          </p:nvPr>
        </p:nvSpPr>
        <p:spPr/>
        <p:txBody>
          <a:bodyPr/>
          <a:lstStyle/>
          <a:p>
            <a:endParaRPr lang="en-US" dirty="0"/>
          </a:p>
        </p:txBody>
      </p:sp>
      <p:pic>
        <p:nvPicPr>
          <p:cNvPr id="9" name="Content Placeholder 8" descr="IMGP0229.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pic>
        <p:nvPicPr>
          <p:cNvPr id="8" name="Content Placeholder 7" descr="IMGP0231.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 y="1600200"/>
            <a:ext cx="4038600" cy="4525963"/>
          </a:xfrm>
          <a:prstGeom prst="rect">
            <a:avLst/>
          </a:prstGeom>
        </p:spPr>
      </p:pic>
    </p:spTree>
    <p:extLst>
      <p:ext uri="{BB962C8B-B14F-4D97-AF65-F5344CB8AC3E}">
        <p14:creationId xmlns:p14="http://schemas.microsoft.com/office/powerpoint/2010/main" val="1513470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a:cs typeface="Arial"/>
              </a:rPr>
              <a:t>Rub the cochineal to see carminic acid.  A pound of dried cochineal is made up of roughly 70,000 dead females.</a:t>
            </a:r>
            <a:endParaRPr lang="en-US" sz="2400" dirty="0">
              <a:latin typeface="Arial"/>
              <a:cs typeface="Aria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descr="IMGP0241.jpg"/>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3609" y="1600200"/>
            <a:ext cx="4038600" cy="4525963"/>
          </a:xfrm>
          <a:prstGeom prst="rect">
            <a:avLst/>
          </a:prstGeom>
        </p:spPr>
      </p:pic>
      <p:pic>
        <p:nvPicPr>
          <p:cNvPr id="6" name="Content Placeholder 5" descr="IMGP0243.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48200" y="1600200"/>
            <a:ext cx="4038600" cy="4525963"/>
          </a:xfrm>
          <a:prstGeom prst="rect">
            <a:avLst/>
          </a:prstGeom>
        </p:spPr>
      </p:pic>
    </p:spTree>
    <p:extLst>
      <p:ext uri="{BB962C8B-B14F-4D97-AF65-F5344CB8AC3E}">
        <p14:creationId xmlns:p14="http://schemas.microsoft.com/office/powerpoint/2010/main" val="3416706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231</Words>
  <Application>Microsoft Macintosh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Cochineal Farming in  Oaxaca, Mexico </vt:lpstr>
      <vt:lpstr>PowerPoint Presentation</vt:lpstr>
      <vt:lpstr>PowerPoint Presentation</vt:lpstr>
      <vt:lpstr>PowerPoint Presentation</vt:lpstr>
      <vt:lpstr>Cochineal insects are picked off the cactus pads and  placed in the container. </vt:lpstr>
      <vt:lpstr>After mating, females lay their eggs.  Nymphs hatch and begin molting and feeding.  Juveniles produce long wax filaments.  In the wild these are picked up by the wind which disperses the insects to other plants, where they begin feeding and mating. </vt:lpstr>
      <vt:lpstr>PowerPoint Presentation</vt:lpstr>
      <vt:lpstr>Cochineal before and after harvest. Farmers scrape the insects off the pad. The insects are heated to kill them.   Farmers hope to get at least 3 harvests a year. </vt:lpstr>
      <vt:lpstr>Rub the cochineal to see carminic acid.  A pound of dried cochineal is made up of roughly 70,000 dead females.</vt:lpstr>
      <vt:lpstr>PowerPoint Presentation</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Cochineal 2</dc:title>
  <dc:creator>Sara Jenkins</dc:creator>
  <cp:lastModifiedBy>Gale Ekiss</cp:lastModifiedBy>
  <cp:revision>17</cp:revision>
  <dcterms:created xsi:type="dcterms:W3CDTF">2018-08-12T00:15:31Z</dcterms:created>
  <dcterms:modified xsi:type="dcterms:W3CDTF">2018-09-23T20:37:23Z</dcterms:modified>
</cp:coreProperties>
</file>