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tlasobscura.com/places/california-s-old-faithfu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aliforniathroughmylens.com/old-faithful-geyser/" TargetMode="External"/><Relationship Id="rId4" Type="http://schemas.openxmlformats.org/officeDocument/2006/relationships/hyperlink" Target="https://www.roadsideamerica.com/story/1264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tlasobscura.com/places/california-s-old-faithfu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aliforniathroughmylens.com/old-faithful-geyser/" TargetMode="External"/><Relationship Id="rId4" Type="http://schemas.openxmlformats.org/officeDocument/2006/relationships/hyperlink" Target="https://www.roadsideamerica.com/story/1264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tlasobscura.com/places/california-s-old-faithfu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aliforniathroughmylens.com/old-faithful-geyser/" TargetMode="External"/><Relationship Id="rId4" Type="http://schemas.openxmlformats.org/officeDocument/2006/relationships/hyperlink" Target="https://www.roadsideamerica.com/story/1264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k4N2SxUZwiU&amp;feature=emb_log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tlasobscura.com/places/california-s-old-faithfu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aliforniathroughmylens.com/old-faithful-geyser/" TargetMode="External"/><Relationship Id="rId4" Type="http://schemas.openxmlformats.org/officeDocument/2006/relationships/hyperlink" Target="https://www.roadsideamerica.com/story/1264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Old Faithful Geyser - Calistoga, 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121e2913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121e2913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https://www.atlasobscura.com/places/california-s-old-faithful</a:t>
            </a:r>
            <a:endParaRPr/>
          </a:p>
          <a:p>
            <a:pPr marL="0" lvl="0" indent="0" algn="l" rtl="0">
              <a:spcBef>
                <a:spcPts val="0"/>
              </a:spcBef>
              <a:spcAft>
                <a:spcPts val="0"/>
              </a:spcAft>
              <a:buNone/>
            </a:pPr>
            <a:r>
              <a:rPr lang="en" u="sng">
                <a:solidFill>
                  <a:schemeClr val="hlink"/>
                </a:solidFill>
                <a:hlinkClick r:id="rId4"/>
              </a:rPr>
              <a:t>https://www.roadsideamerica.com/story/12648</a:t>
            </a:r>
            <a:endParaRPr/>
          </a:p>
          <a:p>
            <a:pPr marL="0" lvl="0" indent="0" algn="l" rtl="0">
              <a:spcBef>
                <a:spcPts val="0"/>
              </a:spcBef>
              <a:spcAft>
                <a:spcPts val="0"/>
              </a:spcAft>
              <a:buNone/>
            </a:pPr>
            <a:r>
              <a:rPr lang="en" u="sng">
                <a:solidFill>
                  <a:schemeClr val="hlink"/>
                </a:solidFill>
                <a:hlinkClick r:id="rId5"/>
              </a:rPr>
              <a:t>https://californiathroughmylens.com/old-faithful-geyser/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121e2913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121e2913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https://www.atlasobscura.com/places/california-s-old-faithful</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https://www.roadsideamerica.com/story/12648</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https://californiathroughmylens.com/old-faithful-geyser/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121e2913b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121e2913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121e2913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121e2913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https://www.atlasobscura.com/places/california-s-old-faithful</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https://www.roadsideamerica.com/story/12648</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https://californiathroughmylens.com/old-faithful-geyser/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121e2913b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121e2913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Yellowstone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121e2913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121e2913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Yellowstone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121e2913b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121e2913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121e2913b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121e2913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121e2913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121e2913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https://www.youtube.com/watch?v=k4N2SxUZwiU&amp;feature=emb_logo</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121e2913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121e2913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Old Faithful Geyser - Calistoga, CA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121e2913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121e2913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Old Faithful Geyser - Calistoga, CA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121e2913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121e2913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Old Faithful Geyser - Calistoga, CA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121e2913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121e2913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Old Faithful Geyser - Calistoga, CA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121e2913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121e291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Old Faithful Geyser - Calistoga, CA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9b974ba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9b974ba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121e2913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121e2913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https://www.youtube.com/watch?v=37-9h02IU_Y&amp;t=6s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1e2913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1e2913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https://www.atlasobscura.com/places/california-s-old-faithful</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https://www.roadsideamerica.com/story/12648</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https://californiathroughmylens.com/old-faithful-geyser/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k4N2SxUZwiU"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docs.google.com/document/d/14q2QE0qstr51qYVHegyuwi9kXIRtx7gJ-2JewiUFlLQ/edit" TargetMode="Externa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37-9h02IU_Y"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95C8-3BFE-03C0-8774-645A0C9E1027}"/>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C5825D38-5222-A766-9481-130F96B7FA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626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Verdana"/>
                <a:ea typeface="Verdana"/>
                <a:cs typeface="Verdana"/>
                <a:sym typeface="Verdana"/>
              </a:rPr>
              <a:t>Old Faithful Geyser: Calistoga, CA</a:t>
            </a:r>
            <a:endParaRPr b="1">
              <a:latin typeface="Verdana"/>
              <a:ea typeface="Verdana"/>
              <a:cs typeface="Verdana"/>
              <a:sym typeface="Verdana"/>
            </a:endParaRPr>
          </a:p>
        </p:txBody>
      </p:sp>
      <p:sp>
        <p:nvSpPr>
          <p:cNvPr id="97" name="Google Shape;9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dk1"/>
                </a:solidFill>
                <a:latin typeface="Verdana"/>
                <a:ea typeface="Verdana"/>
                <a:cs typeface="Verdana"/>
                <a:sym typeface="Verdana"/>
              </a:rPr>
              <a:t>Eons ago, a part of what is now Napa Valley was a volcano. The volcano exploded in a massive eruption about 4.3 million years ago and expended much of its energy in the process. The explosion was so powerful that it flattened a grove of redwood trees about 3.5 miles (5.6 km) to the southwest. The trees were buried in volcanic ash and fossilized, creating a present-day Petrified Forest. The remains of the volcano continue to simmer gently beneath the valley today, creating the geothermal features and hot springs that the area is famous for.</a:t>
            </a:r>
            <a:endParaRPr dirty="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Verdana"/>
                <a:ea typeface="Verdana"/>
                <a:cs typeface="Verdana"/>
                <a:sym typeface="Verdana"/>
              </a:rPr>
              <a:t>Old Faithful Geyser: Calistoga, CA - History</a:t>
            </a:r>
            <a:endParaRPr b="1">
              <a:latin typeface="Verdana"/>
              <a:ea typeface="Verdana"/>
              <a:cs typeface="Verdana"/>
              <a:sym typeface="Verdana"/>
            </a:endParaRPr>
          </a:p>
        </p:txBody>
      </p:sp>
      <p:sp>
        <p:nvSpPr>
          <p:cNvPr id="103" name="Google Shape;10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dirty="0">
                <a:solidFill>
                  <a:schemeClr val="dk1"/>
                </a:solidFill>
                <a:latin typeface="Verdana"/>
                <a:ea typeface="Verdana"/>
                <a:cs typeface="Verdana"/>
                <a:sym typeface="Verdana"/>
              </a:rPr>
              <a:t>Centuries ago, the people of the native Wappo Indian tribe believed in the “Legend of the Healing Waters.” The Wappos noticed steam rising through the earth and the mineral waters bubbling out of the ground. Having discovered the healing properties of the waters and their therapeutic effect on tired and aching muscles, the Wappos used the mud to treat bee stings and sunburns with great success. Before long, word of the legend spread, leading people to travel great distances to experience the benefits of the healing waters. Visitors would relax in bamboo sweat lodges, soak in the natural pools, and take in the serenity of Mount Saint Helena.</a:t>
            </a:r>
            <a:endParaRPr dirty="0">
              <a:solidFill>
                <a:schemeClr val="dk1"/>
              </a:solidFill>
              <a:latin typeface="Verdana"/>
              <a:ea typeface="Verdana"/>
              <a:cs typeface="Verdana"/>
              <a:sym typeface="Verdana"/>
            </a:endParaRPr>
          </a:p>
          <a:p>
            <a:pPr marL="0" lvl="0" indent="0" algn="l" rtl="0">
              <a:spcBef>
                <a:spcPts val="1200"/>
              </a:spcBef>
              <a:spcAft>
                <a:spcPts val="0"/>
              </a:spcAft>
              <a:buClr>
                <a:schemeClr val="dk1"/>
              </a:buClr>
              <a:buSzPct val="61111"/>
              <a:buFont typeface="Arial"/>
              <a:buNone/>
            </a:pPr>
            <a:endParaRPr dirty="0">
              <a:solidFill>
                <a:schemeClr val="dk1"/>
              </a:solidFill>
              <a:latin typeface="Verdana"/>
              <a:ea typeface="Verdana"/>
              <a:cs typeface="Verdana"/>
              <a:sym typeface="Verdana"/>
            </a:endParaRPr>
          </a:p>
          <a:p>
            <a:pPr marL="0" lvl="0" indent="0" algn="l" rtl="0">
              <a:spcBef>
                <a:spcPts val="1200"/>
              </a:spcBef>
              <a:spcAft>
                <a:spcPts val="1200"/>
              </a:spcAft>
              <a:buNone/>
            </a:pPr>
            <a:endParaRPr dirty="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Verdana"/>
                <a:ea typeface="Verdana"/>
                <a:cs typeface="Verdana"/>
                <a:sym typeface="Verdana"/>
              </a:rPr>
              <a:t>Facts about Old Faithful Geyser: Calistoga, CA</a:t>
            </a:r>
            <a:endParaRPr b="1" dirty="0">
              <a:latin typeface="Verdana"/>
              <a:ea typeface="Verdana"/>
              <a:cs typeface="Verdana"/>
              <a:sym typeface="Verdana"/>
            </a:endParaRPr>
          </a:p>
        </p:txBody>
      </p:sp>
      <p:sp>
        <p:nvSpPr>
          <p:cNvPr id="109" name="Google Shape;109;p23"/>
          <p:cNvSpPr txBox="1">
            <a:spLocks noGrp="1"/>
          </p:cNvSpPr>
          <p:nvPr>
            <p:ph type="body" idx="1"/>
          </p:nvPr>
        </p:nvSpPr>
        <p:spPr>
          <a:xfrm>
            <a:off x="311700" y="1152475"/>
            <a:ext cx="8520600" cy="3888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Erupts every 10-45 minutes depending on the time of year </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Eruption lasts 2-6 minutes </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Water shoots 20-80 feet into the air at a temperature of 350ºF</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Created on accident - a settler in the late 1800s was drilling for a well when he drilled into a natural steam pocket and the well erupted, nearly killing him in the process</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Later, the land was purchased by ranchers who drilled a second well, creating a second geyser </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For a while, the two geysers coexisted but the second one was used to feed a therapeutic pool built out of lava rock </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In 2009, the second well was put out of service and the pool is now empty </a:t>
            </a:r>
            <a:endParaRPr dirty="0">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7563" y="0"/>
            <a:ext cx="3148887"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Verdana"/>
                <a:ea typeface="Verdana"/>
                <a:cs typeface="Verdana"/>
                <a:sym typeface="Verdana"/>
              </a:rPr>
              <a:t>Old Faithful Geyser: Calistoga, CA</a:t>
            </a:r>
            <a:endParaRPr b="1">
              <a:latin typeface="Verdana"/>
              <a:ea typeface="Verdana"/>
              <a:cs typeface="Verdana"/>
              <a:sym typeface="Verdana"/>
            </a:endParaRPr>
          </a:p>
        </p:txBody>
      </p:sp>
      <p:sp>
        <p:nvSpPr>
          <p:cNvPr id="120" name="Google Shape;12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The site has been the subject of geology studies by groups from the U.S. Geological Survey, U.C. Berkeley, and the Carnegie Institute.</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From 1990 to 2002, there was a seismograph in use at the property to measure and document seismic activity.</a:t>
            </a:r>
            <a:endParaRPr dirty="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 dirty="0">
                <a:solidFill>
                  <a:schemeClr val="dk1"/>
                </a:solidFill>
                <a:latin typeface="Verdana"/>
                <a:ea typeface="Verdana"/>
                <a:cs typeface="Verdana"/>
                <a:sym typeface="Verdana"/>
              </a:rPr>
              <a:t>The geyser is a partial predictor of earthquakes: its eruption cycles slow down from 2 days to 2 weeks before an earthquake.</a:t>
            </a:r>
            <a:endParaRPr dirty="0">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6926" y="0"/>
            <a:ext cx="7090150" cy="4725599"/>
          </a:xfrm>
          <a:prstGeom prst="rect">
            <a:avLst/>
          </a:prstGeom>
          <a:noFill/>
          <a:ln>
            <a:noFill/>
          </a:ln>
        </p:spPr>
      </p:pic>
      <p:sp>
        <p:nvSpPr>
          <p:cNvPr id="126" name="Google Shape;126;p26"/>
          <p:cNvSpPr txBox="1"/>
          <p:nvPr/>
        </p:nvSpPr>
        <p:spPr>
          <a:xfrm>
            <a:off x="0" y="4743300"/>
            <a:ext cx="5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https://www.themandagies.com/boiling-river-yellowstone/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4686300"/>
          </a:xfrm>
          <a:prstGeom prst="rect">
            <a:avLst/>
          </a:prstGeom>
          <a:noFill/>
          <a:ln>
            <a:noFill/>
          </a:ln>
        </p:spPr>
      </p:pic>
      <p:sp>
        <p:nvSpPr>
          <p:cNvPr id="132" name="Google Shape;132;p27"/>
          <p:cNvSpPr txBox="1"/>
          <p:nvPr/>
        </p:nvSpPr>
        <p:spPr>
          <a:xfrm>
            <a:off x="0" y="4743300"/>
            <a:ext cx="90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https://www.yellowstonepark.com/things-to-do/rafting-water-activities/swim-yellowstones-boiling-river/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720" b="1">
                <a:latin typeface="Verdana"/>
                <a:ea typeface="Verdana"/>
                <a:cs typeface="Verdana"/>
                <a:sym typeface="Verdana"/>
              </a:rPr>
              <a:t>Talk to Your Table: </a:t>
            </a:r>
            <a:endParaRPr sz="4720" b="1">
              <a:latin typeface="Verdana"/>
              <a:ea typeface="Verdana"/>
              <a:cs typeface="Verdana"/>
              <a:sym typeface="Verdana"/>
            </a:endParaRPr>
          </a:p>
        </p:txBody>
      </p:sp>
      <p:sp>
        <p:nvSpPr>
          <p:cNvPr id="138" name="Google Shape;138;p28"/>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Clr>
                <a:schemeClr val="dk1"/>
              </a:buClr>
              <a:buSzPts val="3000"/>
              <a:buFont typeface="Verdana"/>
              <a:buAutoNum type="arabicPeriod"/>
            </a:pPr>
            <a:r>
              <a:rPr lang="en" sz="3000">
                <a:solidFill>
                  <a:schemeClr val="dk1"/>
                </a:solidFill>
                <a:latin typeface="Verdana"/>
                <a:ea typeface="Verdana"/>
                <a:cs typeface="Verdana"/>
                <a:sym typeface="Verdana"/>
              </a:rPr>
              <a:t>What do you know about boiling rivers? Have you ever heard of a boiling river? </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AutoNum type="arabicPeriod"/>
            </a:pPr>
            <a:r>
              <a:rPr lang="en" sz="3000">
                <a:solidFill>
                  <a:schemeClr val="dk1"/>
                </a:solidFill>
                <a:latin typeface="Verdana"/>
                <a:ea typeface="Verdana"/>
                <a:cs typeface="Verdana"/>
                <a:sym typeface="Verdana"/>
              </a:rPr>
              <a:t>How do you think boiling rivers work?</a:t>
            </a:r>
            <a:endParaRPr sz="30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9"/>
          <p:cNvPicPr preferRelativeResize="0"/>
          <p:nvPr/>
        </p:nvPicPr>
        <p:blipFill>
          <a:blip r:embed="rId3">
            <a:alphaModFix/>
          </a:blip>
          <a:stretch>
            <a:fillRect/>
          </a:stretch>
        </p:blipFill>
        <p:spPr>
          <a:xfrm>
            <a:off x="400050" y="0"/>
            <a:ext cx="8343900" cy="4632725"/>
          </a:xfrm>
          <a:prstGeom prst="rect">
            <a:avLst/>
          </a:prstGeom>
          <a:noFill/>
          <a:ln>
            <a:noFill/>
          </a:ln>
        </p:spPr>
      </p:pic>
      <p:sp>
        <p:nvSpPr>
          <p:cNvPr id="144" name="Google Shape;144;p29"/>
          <p:cNvSpPr txBox="1"/>
          <p:nvPr/>
        </p:nvSpPr>
        <p:spPr>
          <a:xfrm>
            <a:off x="0" y="4743300"/>
            <a:ext cx="914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https://scienceworld.scholastic.com/issues/2021-22/092021/mysteries-of-the-boiling-river.html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0" descr="When Andrés Ruzo was a young boy in Peru, his grandfather told him a story with an odd detail: There is a river, deep in the Amazon, which boils as if a fire burns below it. Twelve years later, after training as a geoscientist, he set out on a journey deep into the jungle of South America in search of this boiling river. At a time when everything seems mapped and measured, join Ruzo as he explores a river that forces us to question the line between known and unknown ... and reminds us that there are great wonders yet to be discovered.&#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How I found a mythical boiling river in the Amazon | Andrés Ruzo">
            <a:hlinkClick r:id="rId3"/>
          </p:cNvPr>
          <p:cNvPicPr preferRelativeResize="0"/>
          <p:nvPr/>
        </p:nvPicPr>
        <p:blipFill>
          <a:blip r:embed="rId4">
            <a:alphaModFix/>
          </a:blip>
          <a:stretch>
            <a:fillRect/>
          </a:stretch>
        </p:blipFill>
        <p:spPr>
          <a:xfrm>
            <a:off x="1567825" y="500250"/>
            <a:ext cx="6008350" cy="4506275"/>
          </a:xfrm>
          <a:prstGeom prst="rect">
            <a:avLst/>
          </a:prstGeom>
          <a:noFill/>
          <a:ln>
            <a:noFill/>
          </a:ln>
        </p:spPr>
      </p:pic>
      <p:sp>
        <p:nvSpPr>
          <p:cNvPr id="150" name="Google Shape;150;p30"/>
          <p:cNvSpPr txBox="1">
            <a:spLocks noGrp="1"/>
          </p:cNvSpPr>
          <p:nvPr>
            <p:ph type="title" idx="4294967295"/>
          </p:nvPr>
        </p:nvSpPr>
        <p:spPr>
          <a:xfrm>
            <a:off x="0" y="0"/>
            <a:ext cx="91440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620" b="1" u="sng">
                <a:solidFill>
                  <a:schemeClr val="hlink"/>
                </a:solidFill>
                <a:latin typeface="Verdana"/>
                <a:ea typeface="Verdana"/>
                <a:cs typeface="Verdana"/>
                <a:sym typeface="Verdana"/>
                <a:hlinkClick r:id="rId5"/>
              </a:rPr>
              <a:t>Boiling River TED Talk</a:t>
            </a:r>
            <a:endParaRPr sz="2620" b="1">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5627" y="0"/>
            <a:ext cx="8172746"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7652" y="0"/>
            <a:ext cx="8388698"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408"/>
            <a:ext cx="9144000" cy="51579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5176" y="0"/>
            <a:ext cx="7933647"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70897" y="0"/>
            <a:ext cx="3501104" cy="5143499"/>
          </a:xfrm>
          <a:prstGeom prst="rect">
            <a:avLst/>
          </a:prstGeom>
          <a:noFill/>
          <a:ln>
            <a:noFill/>
          </a:ln>
        </p:spPr>
      </p:pic>
      <p:pic>
        <p:nvPicPr>
          <p:cNvPr id="75" name="Google Shape;75;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1990" y="0"/>
            <a:ext cx="329752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9113" y="0"/>
            <a:ext cx="3857626" cy="5143501"/>
          </a:xfrm>
          <a:prstGeom prst="rect">
            <a:avLst/>
          </a:prstGeom>
          <a:noFill/>
          <a:ln>
            <a:noFill/>
          </a:ln>
        </p:spPr>
      </p:pic>
      <p:pic>
        <p:nvPicPr>
          <p:cNvPr id="81" name="Google Shape;81;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36738" y="0"/>
            <a:ext cx="3857626"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43175" y="0"/>
            <a:ext cx="385762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0" title="Old Faithful Geyser of California 2">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728</Words>
  <Application>Microsoft Macintosh PowerPoint</Application>
  <PresentationFormat>On-screen Show (16:9)</PresentationFormat>
  <Paragraphs>47</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Verdana</vt:lpstr>
      <vt:lpstr>Simple Light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Faithful Geyser: Calistoga, CA</vt:lpstr>
      <vt:lpstr>Old Faithful Geyser: Calistoga, CA - History</vt:lpstr>
      <vt:lpstr>Facts about Old Faithful Geyser: Calistoga, CA</vt:lpstr>
      <vt:lpstr>PowerPoint Presentation</vt:lpstr>
      <vt:lpstr>Old Faithful Geyser: Calistoga, CA</vt:lpstr>
      <vt:lpstr>PowerPoint Presentation</vt:lpstr>
      <vt:lpstr>PowerPoint Presentation</vt:lpstr>
      <vt:lpstr>Talk to Your Table: </vt:lpstr>
      <vt:lpstr>PowerPoint Presentation</vt:lpstr>
      <vt:lpstr>Boiling River TED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Gale Ekiss</cp:lastModifiedBy>
  <cp:revision>3</cp:revision>
  <dcterms:modified xsi:type="dcterms:W3CDTF">2022-12-08T18:28:44Z</dcterms:modified>
</cp:coreProperties>
</file>