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9" r:id="rId2"/>
    <p:sldId id="256" r:id="rId3"/>
    <p:sldId id="260" r:id="rId4"/>
    <p:sldId id="261" r:id="rId5"/>
    <p:sldId id="262" r:id="rId6"/>
    <p:sldId id="264" r:id="rId7"/>
    <p:sldId id="263" r:id="rId8"/>
    <p:sldId id="265" r:id="rId9"/>
    <p:sldId id="266" r:id="rId10"/>
    <p:sldId id="267"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E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8"/>
    <p:restoredTop sz="74431" autoAdjust="0"/>
  </p:normalViewPr>
  <p:slideViewPr>
    <p:cSldViewPr snapToGrid="0" snapToObjects="1">
      <p:cViewPr varScale="1">
        <p:scale>
          <a:sx n="66" d="100"/>
          <a:sy n="66" d="100"/>
        </p:scale>
        <p:origin x="161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C9F2E2-91A6-5D49-B6E0-F85170B6690F}" type="datetimeFigureOut">
              <a:rPr lang="en-US" smtClean="0"/>
              <a:t>10/7/20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4A9872-34CC-514A-AB54-73F91B77F9F0}" type="slidenum">
              <a:rPr lang="en-US" smtClean="0"/>
              <a:t>‹#›</a:t>
            </a:fld>
            <a:endParaRPr lang="en-US"/>
          </a:p>
        </p:txBody>
      </p:sp>
    </p:spTree>
    <p:extLst>
      <p:ext uri="{BB962C8B-B14F-4D97-AF65-F5344CB8AC3E}">
        <p14:creationId xmlns:p14="http://schemas.microsoft.com/office/powerpoint/2010/main" val="118031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0A7FF-8716-284C-BF19-127CE4105E63}" type="datetimeFigureOut">
              <a:rPr lang="en-US" smtClean="0"/>
              <a:t>10/7/20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9DA8A-AB11-8D4D-AD29-59111C975D1C}" type="slidenum">
              <a:rPr lang="en-US" smtClean="0"/>
              <a:t>‹#›</a:t>
            </a:fld>
            <a:endParaRPr lang="en-US"/>
          </a:p>
        </p:txBody>
      </p:sp>
    </p:spTree>
    <p:extLst>
      <p:ext uri="{BB962C8B-B14F-4D97-AF65-F5344CB8AC3E}">
        <p14:creationId xmlns:p14="http://schemas.microsoft.com/office/powerpoint/2010/main" val="16204795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9DA8A-AB11-8D4D-AD29-59111C975D1C}" type="slidenum">
              <a:rPr lang="en-US" smtClean="0"/>
              <a:t>1</a:t>
            </a:fld>
            <a:endParaRPr lang="en-US"/>
          </a:p>
        </p:txBody>
      </p:sp>
    </p:spTree>
    <p:extLst>
      <p:ext uri="{BB962C8B-B14F-4D97-AF65-F5344CB8AC3E}">
        <p14:creationId xmlns:p14="http://schemas.microsoft.com/office/powerpoint/2010/main" val="291835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do you think</a:t>
            </a:r>
            <a:r>
              <a:rPr lang="en-US" baseline="0" dirty="0"/>
              <a:t> these people are? (police officers)</a:t>
            </a:r>
          </a:p>
          <a:p>
            <a:r>
              <a:rPr lang="en-US" baseline="0" dirty="0"/>
              <a:t>Where do you think these people are? (Seattle)</a:t>
            </a:r>
          </a:p>
          <a:p>
            <a:r>
              <a:rPr lang="en-US" baseline="0" dirty="0"/>
              <a:t>When do you think this picture was taken? (circa 1918)</a:t>
            </a:r>
          </a:p>
          <a:p>
            <a:r>
              <a:rPr lang="en-US" baseline="0" dirty="0"/>
              <a:t>Why are they wearing masks? (protection from the flu – both getting it or spreading it)</a:t>
            </a:r>
          </a:p>
          <a:p>
            <a:r>
              <a:rPr lang="en-US" baseline="0" dirty="0"/>
              <a:t>What do you think they are doing? (going to enforce laws that protect public from spread of the flu)</a:t>
            </a:r>
            <a:endParaRPr lang="en-US" dirty="0"/>
          </a:p>
        </p:txBody>
      </p:sp>
      <p:sp>
        <p:nvSpPr>
          <p:cNvPr id="4" name="Slide Number Placeholder 3"/>
          <p:cNvSpPr>
            <a:spLocks noGrp="1"/>
          </p:cNvSpPr>
          <p:nvPr>
            <p:ph type="sldNum" sz="quarter" idx="10"/>
          </p:nvPr>
        </p:nvSpPr>
        <p:spPr/>
        <p:txBody>
          <a:bodyPr/>
          <a:lstStyle/>
          <a:p>
            <a:fld id="{3E09DA8A-AB11-8D4D-AD29-59111C975D1C}" type="slidenum">
              <a:rPr lang="en-US" smtClean="0"/>
              <a:t>2</a:t>
            </a:fld>
            <a:endParaRPr lang="en-US"/>
          </a:p>
        </p:txBody>
      </p:sp>
    </p:spTree>
    <p:extLst>
      <p:ext uri="{BB962C8B-B14F-4D97-AF65-F5344CB8AC3E}">
        <p14:creationId xmlns:p14="http://schemas.microsoft.com/office/powerpoint/2010/main" val="344317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09DA8A-AB11-8D4D-AD29-59111C975D1C}" type="slidenum">
              <a:rPr lang="en-US" smtClean="0"/>
              <a:t>3</a:t>
            </a:fld>
            <a:endParaRPr lang="en-US"/>
          </a:p>
        </p:txBody>
      </p:sp>
    </p:spTree>
    <p:extLst>
      <p:ext uri="{BB962C8B-B14F-4D97-AF65-F5344CB8AC3E}">
        <p14:creationId xmlns:p14="http://schemas.microsoft.com/office/powerpoint/2010/main" val="130766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09DA8A-AB11-8D4D-AD29-59111C975D1C}" type="slidenum">
              <a:rPr lang="en-US" smtClean="0"/>
              <a:t>4</a:t>
            </a:fld>
            <a:endParaRPr lang="en-US"/>
          </a:p>
        </p:txBody>
      </p:sp>
    </p:spTree>
    <p:extLst>
      <p:ext uri="{BB962C8B-B14F-4D97-AF65-F5344CB8AC3E}">
        <p14:creationId xmlns:p14="http://schemas.microsoft.com/office/powerpoint/2010/main" val="130766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It is difficult to know the exact amount of people</a:t>
            </a:r>
            <a:r>
              <a:rPr lang="en-US" baseline="0" dirty="0"/>
              <a:t> who died since many countries did not keep accurate records and some deaths were recorded as pneumonia. But there are a lot of other records about the disease like: medical records, newspaper accounts, personal letters, and stories that people told from generation to generation.</a:t>
            </a:r>
          </a:p>
          <a:p>
            <a:pPr marL="171450" indent="-171450">
              <a:buFont typeface="Arial"/>
              <a:buChar char="•"/>
            </a:pPr>
            <a:r>
              <a:rPr lang="en-US" baseline="0" dirty="0"/>
              <a:t>In many places, there were so many bodies, that the people were buried in mass graves with no markers. Entire villages and towns were wiped out in some places in the world.</a:t>
            </a:r>
          </a:p>
          <a:p>
            <a:pPr marL="171450" indent="-171450">
              <a:buFont typeface="Arial"/>
              <a:buChar char="•"/>
            </a:pPr>
            <a:r>
              <a:rPr lang="en-US" baseline="0" dirty="0"/>
              <a:t>The flu and other diseases usually affect the very young and the very old much worse than 15-45 year olds. In fact, this age group usually recovers. But the Spanish Flu was particularly deadly to this age group. </a:t>
            </a:r>
          </a:p>
        </p:txBody>
      </p:sp>
      <p:sp>
        <p:nvSpPr>
          <p:cNvPr id="4" name="Slide Number Placeholder 3"/>
          <p:cNvSpPr>
            <a:spLocks noGrp="1"/>
          </p:cNvSpPr>
          <p:nvPr>
            <p:ph type="sldNum" sz="quarter" idx="10"/>
          </p:nvPr>
        </p:nvSpPr>
        <p:spPr/>
        <p:txBody>
          <a:bodyPr/>
          <a:lstStyle/>
          <a:p>
            <a:fld id="{3E09DA8A-AB11-8D4D-AD29-59111C975D1C}" type="slidenum">
              <a:rPr lang="en-US" smtClean="0"/>
              <a:t>5</a:t>
            </a:fld>
            <a:endParaRPr lang="en-US"/>
          </a:p>
        </p:txBody>
      </p:sp>
    </p:spTree>
    <p:extLst>
      <p:ext uri="{BB962C8B-B14F-4D97-AF65-F5344CB8AC3E}">
        <p14:creationId xmlns:p14="http://schemas.microsoft.com/office/powerpoint/2010/main" val="113023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Germans were infected just as badly as Americans</a:t>
            </a:r>
            <a:r>
              <a:rPr lang="en-US" baseline="0" dirty="0"/>
              <a:t> in the War, some say even worst of all. In fact, both sides had such depleted troops that the disease altered plans for attacks and affected the outcome of some battles.</a:t>
            </a:r>
            <a:endParaRPr lang="en-US" dirty="0"/>
          </a:p>
        </p:txBody>
      </p:sp>
      <p:sp>
        <p:nvSpPr>
          <p:cNvPr id="4" name="Slide Number Placeholder 3"/>
          <p:cNvSpPr>
            <a:spLocks noGrp="1"/>
          </p:cNvSpPr>
          <p:nvPr>
            <p:ph type="sldNum" sz="quarter" idx="10"/>
          </p:nvPr>
        </p:nvSpPr>
        <p:spPr/>
        <p:txBody>
          <a:bodyPr/>
          <a:lstStyle/>
          <a:p>
            <a:fld id="{3E09DA8A-AB11-8D4D-AD29-59111C975D1C}" type="slidenum">
              <a:rPr lang="en-US" smtClean="0"/>
              <a:t>6</a:t>
            </a:fld>
            <a:endParaRPr lang="en-US"/>
          </a:p>
        </p:txBody>
      </p:sp>
    </p:spTree>
    <p:extLst>
      <p:ext uri="{BB962C8B-B14F-4D97-AF65-F5344CB8AC3E}">
        <p14:creationId xmlns:p14="http://schemas.microsoft.com/office/powerpoint/2010/main" val="113023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Spain was not involved in WWI, and their newspapers were not embargoed. That is, European countries restricted the news that was allowed out of their countries, but Spain did not. So, they reported the news about this disease that was killing thousands of people. </a:t>
            </a:r>
          </a:p>
          <a:p>
            <a:pPr marL="171450" indent="-171450">
              <a:buFont typeface="Arial"/>
              <a:buChar char="•"/>
            </a:pPr>
            <a:r>
              <a:rPr lang="en-US" baseline="0" dirty="0"/>
              <a:t>The picture on the opening slide is from Fort Riley, Kansas, where many people believe the disease first struck.</a:t>
            </a:r>
          </a:p>
          <a:p>
            <a:pPr marL="171450" indent="-171450">
              <a:buFont typeface="Arial"/>
              <a:buChar char="•"/>
            </a:pPr>
            <a:r>
              <a:rPr lang="en-US" baseline="0" dirty="0"/>
              <a:t>The pictures are from Tokyo and France.</a:t>
            </a:r>
            <a:endParaRPr lang="en-US" dirty="0"/>
          </a:p>
        </p:txBody>
      </p:sp>
      <p:sp>
        <p:nvSpPr>
          <p:cNvPr id="4" name="Slide Number Placeholder 3"/>
          <p:cNvSpPr>
            <a:spLocks noGrp="1"/>
          </p:cNvSpPr>
          <p:nvPr>
            <p:ph type="sldNum" sz="quarter" idx="10"/>
          </p:nvPr>
        </p:nvSpPr>
        <p:spPr/>
        <p:txBody>
          <a:bodyPr/>
          <a:lstStyle/>
          <a:p>
            <a:fld id="{3E09DA8A-AB11-8D4D-AD29-59111C975D1C}" type="slidenum">
              <a:rPr lang="en-US" smtClean="0"/>
              <a:t>7</a:t>
            </a:fld>
            <a:endParaRPr lang="en-US"/>
          </a:p>
        </p:txBody>
      </p:sp>
    </p:spTree>
    <p:extLst>
      <p:ext uri="{BB962C8B-B14F-4D97-AF65-F5344CB8AC3E}">
        <p14:creationId xmlns:p14="http://schemas.microsoft.com/office/powerpoint/2010/main" val="113023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These</a:t>
            </a:r>
            <a:r>
              <a:rPr lang="en-US" baseline="0" dirty="0"/>
              <a:t> are</a:t>
            </a:r>
            <a:r>
              <a:rPr lang="en-US" dirty="0"/>
              <a:t> not all the countries</a:t>
            </a:r>
            <a:r>
              <a:rPr lang="en-US" baseline="0" dirty="0"/>
              <a:t> that were infected – the virus spread to virtually every place human inhabited. These provide an example, though, of how widespread the disease was.</a:t>
            </a:r>
          </a:p>
          <a:p>
            <a:pPr marL="171450" indent="-171450">
              <a:buFont typeface="Arial"/>
              <a:buChar char="•"/>
            </a:pPr>
            <a:r>
              <a:rPr lang="en-US" baseline="0" dirty="0"/>
              <a:t>The disease was widespread throughout Africa, but many countries’ names have changed since then, so only a few are listed here.</a:t>
            </a:r>
            <a:endParaRPr lang="en-US" dirty="0"/>
          </a:p>
        </p:txBody>
      </p:sp>
      <p:sp>
        <p:nvSpPr>
          <p:cNvPr id="4" name="Slide Number Placeholder 3"/>
          <p:cNvSpPr>
            <a:spLocks noGrp="1"/>
          </p:cNvSpPr>
          <p:nvPr>
            <p:ph type="sldNum" sz="quarter" idx="10"/>
          </p:nvPr>
        </p:nvSpPr>
        <p:spPr/>
        <p:txBody>
          <a:bodyPr/>
          <a:lstStyle/>
          <a:p>
            <a:fld id="{3E09DA8A-AB11-8D4D-AD29-59111C975D1C}" type="slidenum">
              <a:rPr lang="en-US" smtClean="0"/>
              <a:t>8</a:t>
            </a:fld>
            <a:endParaRPr lang="en-US"/>
          </a:p>
        </p:txBody>
      </p:sp>
    </p:spTree>
    <p:extLst>
      <p:ext uri="{BB962C8B-B14F-4D97-AF65-F5344CB8AC3E}">
        <p14:creationId xmlns:p14="http://schemas.microsoft.com/office/powerpoint/2010/main" val="113023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a:t>
            </a:r>
            <a:r>
              <a:rPr lang="en-US" baseline="0" dirty="0"/>
              <a:t> public notices all over the world about the flu, and many steps were taken to prevent the spread of the disease. Most notably, wearing gauze masks and shutting down public events. Schools, churches, theatres, stores, and many other places were closed and events cancelled to prevent people from gathering. But, life went on for many. Kids played and made songs about the flu, baseball games were played with masks, </a:t>
            </a:r>
            <a:r>
              <a:rPr lang="en-US" baseline="0"/>
              <a:t>and newspapers </a:t>
            </a:r>
            <a:r>
              <a:rPr lang="en-US" baseline="0" dirty="0"/>
              <a:t>made fun of public officials.</a:t>
            </a:r>
            <a:endParaRPr lang="en-US" dirty="0"/>
          </a:p>
        </p:txBody>
      </p:sp>
      <p:sp>
        <p:nvSpPr>
          <p:cNvPr id="4" name="Slide Number Placeholder 3"/>
          <p:cNvSpPr>
            <a:spLocks noGrp="1"/>
          </p:cNvSpPr>
          <p:nvPr>
            <p:ph type="sldNum" sz="quarter" idx="10"/>
          </p:nvPr>
        </p:nvSpPr>
        <p:spPr/>
        <p:txBody>
          <a:bodyPr/>
          <a:lstStyle/>
          <a:p>
            <a:fld id="{3E09DA8A-AB11-8D4D-AD29-59111C975D1C}" type="slidenum">
              <a:rPr lang="en-US" smtClean="0"/>
              <a:t>9</a:t>
            </a:fld>
            <a:endParaRPr lang="en-US"/>
          </a:p>
        </p:txBody>
      </p:sp>
    </p:spTree>
    <p:extLst>
      <p:ext uri="{BB962C8B-B14F-4D97-AF65-F5344CB8AC3E}">
        <p14:creationId xmlns:p14="http://schemas.microsoft.com/office/powerpoint/2010/main" val="224258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BF49E7-B8D0-9E43-A857-A688D6FC88AF}" type="datetime1">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70DFB-5945-3A4E-ADB2-93D51DBC1F86}" type="slidenum">
              <a:rPr lang="en-US" smtClean="0"/>
              <a:t>‹#›</a:t>
            </a:fld>
            <a:endParaRPr lang="en-US"/>
          </a:p>
        </p:txBody>
      </p:sp>
    </p:spTree>
    <p:extLst>
      <p:ext uri="{BB962C8B-B14F-4D97-AF65-F5344CB8AC3E}">
        <p14:creationId xmlns:p14="http://schemas.microsoft.com/office/powerpoint/2010/main" val="150645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7BB1C-0962-414A-B99F-7C3ADFE85307}" type="datetime1">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70DFB-5945-3A4E-ADB2-93D51DBC1F86}" type="slidenum">
              <a:rPr lang="en-US" smtClean="0"/>
              <a:t>‹#›</a:t>
            </a:fld>
            <a:endParaRPr lang="en-US"/>
          </a:p>
        </p:txBody>
      </p:sp>
    </p:spTree>
    <p:extLst>
      <p:ext uri="{BB962C8B-B14F-4D97-AF65-F5344CB8AC3E}">
        <p14:creationId xmlns:p14="http://schemas.microsoft.com/office/powerpoint/2010/main" val="154286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B1E20-F05E-CA4C-A1FF-5D0BE8005E98}" type="datetime1">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70DFB-5945-3A4E-ADB2-93D51DBC1F86}" type="slidenum">
              <a:rPr lang="en-US" smtClean="0"/>
              <a:t>‹#›</a:t>
            </a:fld>
            <a:endParaRPr lang="en-US"/>
          </a:p>
        </p:txBody>
      </p:sp>
    </p:spTree>
    <p:extLst>
      <p:ext uri="{BB962C8B-B14F-4D97-AF65-F5344CB8AC3E}">
        <p14:creationId xmlns:p14="http://schemas.microsoft.com/office/powerpoint/2010/main" val="381301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4D048A-F3C7-054D-AF74-1F9ABC55518E}" type="datetime1">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70DFB-5945-3A4E-ADB2-93D51DBC1F86}" type="slidenum">
              <a:rPr lang="en-US" smtClean="0"/>
              <a:t>‹#›</a:t>
            </a:fld>
            <a:endParaRPr lang="en-US"/>
          </a:p>
        </p:txBody>
      </p:sp>
    </p:spTree>
    <p:extLst>
      <p:ext uri="{BB962C8B-B14F-4D97-AF65-F5344CB8AC3E}">
        <p14:creationId xmlns:p14="http://schemas.microsoft.com/office/powerpoint/2010/main" val="105891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D73A7-B91E-0D43-9B00-5BDDF89E203F}" type="datetime1">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70DFB-5945-3A4E-ADB2-93D51DBC1F86}" type="slidenum">
              <a:rPr lang="en-US" smtClean="0"/>
              <a:t>‹#›</a:t>
            </a:fld>
            <a:endParaRPr lang="en-US"/>
          </a:p>
        </p:txBody>
      </p:sp>
    </p:spTree>
    <p:extLst>
      <p:ext uri="{BB962C8B-B14F-4D97-AF65-F5344CB8AC3E}">
        <p14:creationId xmlns:p14="http://schemas.microsoft.com/office/powerpoint/2010/main" val="115680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3FEFA-5745-B042-92BD-932A08151F89}" type="datetime1">
              <a:rPr lang="en-US" smtClean="0"/>
              <a:t>10/7/20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70DFB-5945-3A4E-ADB2-93D51DBC1F86}" type="slidenum">
              <a:rPr lang="en-US" smtClean="0"/>
              <a:t>‹#›</a:t>
            </a:fld>
            <a:endParaRPr lang="en-US"/>
          </a:p>
        </p:txBody>
      </p:sp>
    </p:spTree>
    <p:extLst>
      <p:ext uri="{BB962C8B-B14F-4D97-AF65-F5344CB8AC3E}">
        <p14:creationId xmlns:p14="http://schemas.microsoft.com/office/powerpoint/2010/main" val="335401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44E20C-E3C0-B34C-8769-B717452F1A18}" type="datetime1">
              <a:rPr lang="en-US" smtClean="0"/>
              <a:t>10/7/20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370DFB-5945-3A4E-ADB2-93D51DBC1F86}" type="slidenum">
              <a:rPr lang="en-US" smtClean="0"/>
              <a:t>‹#›</a:t>
            </a:fld>
            <a:endParaRPr lang="en-US"/>
          </a:p>
        </p:txBody>
      </p:sp>
    </p:spTree>
    <p:extLst>
      <p:ext uri="{BB962C8B-B14F-4D97-AF65-F5344CB8AC3E}">
        <p14:creationId xmlns:p14="http://schemas.microsoft.com/office/powerpoint/2010/main" val="101296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C3685B-487B-9E47-9C9F-84DF39E7D518}" type="datetime1">
              <a:rPr lang="en-US" smtClean="0"/>
              <a:t>10/7/20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370DFB-5945-3A4E-ADB2-93D51DBC1F86}" type="slidenum">
              <a:rPr lang="en-US" smtClean="0"/>
              <a:t>‹#›</a:t>
            </a:fld>
            <a:endParaRPr lang="en-US"/>
          </a:p>
        </p:txBody>
      </p:sp>
    </p:spTree>
    <p:extLst>
      <p:ext uri="{BB962C8B-B14F-4D97-AF65-F5344CB8AC3E}">
        <p14:creationId xmlns:p14="http://schemas.microsoft.com/office/powerpoint/2010/main" val="1598717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D1DE4-16CE-9A4E-9E07-5A44A56D894D}" type="datetime1">
              <a:rPr lang="en-US" smtClean="0"/>
              <a:t>10/7/20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370DFB-5945-3A4E-ADB2-93D51DBC1F86}" type="slidenum">
              <a:rPr lang="en-US" smtClean="0"/>
              <a:t>‹#›</a:t>
            </a:fld>
            <a:endParaRPr lang="en-US"/>
          </a:p>
        </p:txBody>
      </p:sp>
    </p:spTree>
    <p:extLst>
      <p:ext uri="{BB962C8B-B14F-4D97-AF65-F5344CB8AC3E}">
        <p14:creationId xmlns:p14="http://schemas.microsoft.com/office/powerpoint/2010/main" val="291704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0C99CC-D4F4-6246-9EB0-3D9B3651B2D5}" type="datetime1">
              <a:rPr lang="en-US" smtClean="0"/>
              <a:t>10/7/20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70DFB-5945-3A4E-ADB2-93D51DBC1F86}" type="slidenum">
              <a:rPr lang="en-US" smtClean="0"/>
              <a:t>‹#›</a:t>
            </a:fld>
            <a:endParaRPr lang="en-US"/>
          </a:p>
        </p:txBody>
      </p:sp>
    </p:spTree>
    <p:extLst>
      <p:ext uri="{BB962C8B-B14F-4D97-AF65-F5344CB8AC3E}">
        <p14:creationId xmlns:p14="http://schemas.microsoft.com/office/powerpoint/2010/main" val="372144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F27D-9B9A-404F-94ED-FE9A8BC2BAE1}" type="datetime1">
              <a:rPr lang="en-US" smtClean="0"/>
              <a:t>10/7/20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70DFB-5945-3A4E-ADB2-93D51DBC1F86}" type="slidenum">
              <a:rPr lang="en-US" smtClean="0"/>
              <a:t>‹#›</a:t>
            </a:fld>
            <a:endParaRPr lang="en-US"/>
          </a:p>
        </p:txBody>
      </p:sp>
    </p:spTree>
    <p:extLst>
      <p:ext uri="{BB962C8B-B14F-4D97-AF65-F5344CB8AC3E}">
        <p14:creationId xmlns:p14="http://schemas.microsoft.com/office/powerpoint/2010/main" val="282276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E6688-1CDB-864F-9AD6-FF9958483E61}" type="datetime1">
              <a:rPr lang="en-US" smtClean="0"/>
              <a:t>10/7/20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70DFB-5945-3A4E-ADB2-93D51DBC1F86}" type="slidenum">
              <a:rPr lang="en-US" smtClean="0"/>
              <a:t>‹#›</a:t>
            </a:fld>
            <a:endParaRPr lang="en-US"/>
          </a:p>
        </p:txBody>
      </p:sp>
    </p:spTree>
    <p:extLst>
      <p:ext uri="{BB962C8B-B14F-4D97-AF65-F5344CB8AC3E}">
        <p14:creationId xmlns:p14="http://schemas.microsoft.com/office/powerpoint/2010/main" val="37182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67524" y="432659"/>
            <a:ext cx="7954338" cy="4031873"/>
          </a:xfrm>
          <a:prstGeom prst="rect">
            <a:avLst/>
          </a:prstGeom>
          <a:noFill/>
        </p:spPr>
        <p:txBody>
          <a:bodyPr wrap="square" rtlCol="0">
            <a:spAutoFit/>
          </a:bodyPr>
          <a:lstStyle/>
          <a:p>
            <a:pPr algn="ctr"/>
            <a:r>
              <a:rPr lang="en-US" sz="5400" b="1" dirty="0">
                <a:solidFill>
                  <a:schemeClr val="accent6">
                    <a:lumMod val="20000"/>
                    <a:lumOff val="80000"/>
                  </a:schemeClr>
                </a:solidFill>
              </a:rPr>
              <a:t>A Greater Killer than the War:</a:t>
            </a:r>
          </a:p>
          <a:p>
            <a:pPr algn="ctr"/>
            <a:r>
              <a:rPr lang="en-US" sz="5400" b="1" dirty="0">
                <a:solidFill>
                  <a:srgbClr val="FDEADA"/>
                </a:solidFill>
              </a:rPr>
              <a:t>The</a:t>
            </a:r>
            <a:r>
              <a:rPr lang="en-US" sz="5400" b="1" dirty="0">
                <a:solidFill>
                  <a:schemeClr val="bg1"/>
                </a:solidFill>
              </a:rPr>
              <a:t> </a:t>
            </a:r>
            <a:r>
              <a:rPr lang="en-US" sz="5400" b="1" dirty="0">
                <a:solidFill>
                  <a:srgbClr val="FF0000"/>
                </a:solidFill>
              </a:rPr>
              <a:t>INFLUENZA</a:t>
            </a:r>
            <a:r>
              <a:rPr lang="en-US" sz="5400" b="1" dirty="0">
                <a:solidFill>
                  <a:schemeClr val="bg1"/>
                </a:solidFill>
              </a:rPr>
              <a:t> </a:t>
            </a:r>
            <a:r>
              <a:rPr lang="en-US" sz="5400" b="1" dirty="0">
                <a:solidFill>
                  <a:srgbClr val="FDEADA"/>
                </a:solidFill>
              </a:rPr>
              <a:t>Pandemic of 1918-1919</a:t>
            </a:r>
          </a:p>
          <a:p>
            <a:pPr algn="ctr"/>
            <a:endParaRPr lang="en-US" sz="4000" dirty="0"/>
          </a:p>
        </p:txBody>
      </p:sp>
      <p:sp>
        <p:nvSpPr>
          <p:cNvPr id="2" name="Slide Number Placeholder 1"/>
          <p:cNvSpPr>
            <a:spLocks noGrp="1"/>
          </p:cNvSpPr>
          <p:nvPr>
            <p:ph type="sldNum" sz="quarter" idx="12"/>
          </p:nvPr>
        </p:nvSpPr>
        <p:spPr/>
        <p:txBody>
          <a:bodyPr/>
          <a:lstStyle/>
          <a:p>
            <a:fld id="{88370DFB-5945-3A4E-ADB2-93D51DBC1F86}" type="slidenum">
              <a:rPr lang="en-US" smtClean="0"/>
              <a:t>1</a:t>
            </a:fld>
            <a:endParaRPr lang="en-US"/>
          </a:p>
        </p:txBody>
      </p:sp>
    </p:spTree>
    <p:extLst>
      <p:ext uri="{BB962C8B-B14F-4D97-AF65-F5344CB8AC3E}">
        <p14:creationId xmlns:p14="http://schemas.microsoft.com/office/powerpoint/2010/main" val="12244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1"/>
            <a:ext cx="8229600" cy="1143000"/>
          </a:xfrm>
        </p:spPr>
        <p:txBody>
          <a:bodyPr>
            <a:normAutofit fontScale="90000"/>
          </a:bodyPr>
          <a:lstStyle/>
          <a:p>
            <a:r>
              <a:rPr lang="en-US" b="1" dirty="0">
                <a:solidFill>
                  <a:srgbClr val="C0504D"/>
                </a:solidFill>
              </a:rPr>
              <a:t>Notable Survivors of the Spanish Flu</a:t>
            </a:r>
            <a:endParaRPr lang="en-US" dirty="0"/>
          </a:p>
        </p:txBody>
      </p:sp>
      <p:sp>
        <p:nvSpPr>
          <p:cNvPr id="3" name="Content Placeholder 2"/>
          <p:cNvSpPr>
            <a:spLocks noGrp="1"/>
          </p:cNvSpPr>
          <p:nvPr>
            <p:ph sz="half" idx="1"/>
          </p:nvPr>
        </p:nvSpPr>
        <p:spPr>
          <a:xfrm>
            <a:off x="457200" y="1180571"/>
            <a:ext cx="4038600" cy="4525963"/>
          </a:xfrm>
        </p:spPr>
        <p:txBody>
          <a:bodyPr>
            <a:noAutofit/>
          </a:bodyPr>
          <a:lstStyle/>
          <a:p>
            <a:r>
              <a:rPr lang="en-US" sz="2400" b="1" dirty="0"/>
              <a:t>President Woodrow Wilson</a:t>
            </a:r>
          </a:p>
          <a:p>
            <a:r>
              <a:rPr lang="en-US" sz="2400" b="1" dirty="0"/>
              <a:t>Franklin D. Roosevelt</a:t>
            </a:r>
            <a:r>
              <a:rPr lang="en-US" sz="2400" dirty="0"/>
              <a:t>, future President of the U.S.</a:t>
            </a:r>
          </a:p>
          <a:p>
            <a:r>
              <a:rPr lang="en-US" sz="2400" b="1" dirty="0"/>
              <a:t>John J. Pershing</a:t>
            </a:r>
            <a:r>
              <a:rPr lang="en-US" sz="2400" dirty="0"/>
              <a:t>, U.S. General, WWI</a:t>
            </a:r>
          </a:p>
          <a:p>
            <a:r>
              <a:rPr lang="en-US" sz="2400" b="1" dirty="0"/>
              <a:t>Wilhelm II</a:t>
            </a:r>
            <a:r>
              <a:rPr lang="en-US" sz="2400" dirty="0"/>
              <a:t>, German Emperor, WWI</a:t>
            </a:r>
          </a:p>
          <a:p>
            <a:r>
              <a:rPr lang="en-US" sz="2400" b="1" dirty="0"/>
              <a:t>David Lloyd George</a:t>
            </a:r>
            <a:r>
              <a:rPr lang="en-US" sz="2400" dirty="0"/>
              <a:t>, Prime Minister of Britain, WWI</a:t>
            </a:r>
          </a:p>
          <a:p>
            <a:r>
              <a:rPr lang="en-US" sz="2400" b="1" dirty="0"/>
              <a:t>Alfonso XIII</a:t>
            </a:r>
            <a:r>
              <a:rPr lang="en-US" sz="2400" dirty="0"/>
              <a:t>, King of Spain</a:t>
            </a:r>
          </a:p>
          <a:p>
            <a:r>
              <a:rPr lang="en-US" sz="2400" b="1" dirty="0"/>
              <a:t>Haile Selassie I</a:t>
            </a:r>
            <a:r>
              <a:rPr lang="en-US" sz="2400" dirty="0"/>
              <a:t>, future Emperor of Ethiopia</a:t>
            </a:r>
          </a:p>
          <a:p>
            <a:pPr marL="0" indent="0">
              <a:buNone/>
            </a:pPr>
            <a:endParaRPr lang="en-US" sz="2200" dirty="0"/>
          </a:p>
        </p:txBody>
      </p:sp>
      <p:sp>
        <p:nvSpPr>
          <p:cNvPr id="5" name="Content Placeholder 4"/>
          <p:cNvSpPr>
            <a:spLocks noGrp="1"/>
          </p:cNvSpPr>
          <p:nvPr>
            <p:ph sz="half" idx="2"/>
          </p:nvPr>
        </p:nvSpPr>
        <p:spPr>
          <a:xfrm>
            <a:off x="4648200" y="1180571"/>
            <a:ext cx="4038600" cy="4525963"/>
          </a:xfrm>
        </p:spPr>
        <p:txBody>
          <a:bodyPr>
            <a:normAutofit fontScale="85000" lnSpcReduction="10000"/>
          </a:bodyPr>
          <a:lstStyle/>
          <a:p>
            <a:r>
              <a:rPr lang="en-US" b="1" dirty="0"/>
              <a:t>Walt Disney</a:t>
            </a:r>
          </a:p>
          <a:p>
            <a:r>
              <a:rPr lang="en-US" b="1" dirty="0" err="1"/>
              <a:t>Edvard</a:t>
            </a:r>
            <a:r>
              <a:rPr lang="en-US" b="1" dirty="0"/>
              <a:t> Munch</a:t>
            </a:r>
            <a:r>
              <a:rPr lang="en-US" dirty="0"/>
              <a:t>, famous artist</a:t>
            </a:r>
          </a:p>
          <a:p>
            <a:r>
              <a:rPr lang="en-US" b="1" dirty="0"/>
              <a:t>Georgia O’Keefe</a:t>
            </a:r>
            <a:r>
              <a:rPr lang="en-US" dirty="0"/>
              <a:t>, famous painter</a:t>
            </a:r>
          </a:p>
          <a:p>
            <a:r>
              <a:rPr lang="en-US" b="1" dirty="0"/>
              <a:t>Katherine Anne Porter</a:t>
            </a:r>
            <a:r>
              <a:rPr lang="en-US" dirty="0"/>
              <a:t>, famous writer (</a:t>
            </a:r>
            <a:r>
              <a:rPr lang="en-US" i="1" dirty="0"/>
              <a:t>Pale Rider</a:t>
            </a:r>
            <a:r>
              <a:rPr lang="en-US" dirty="0"/>
              <a:t>)</a:t>
            </a:r>
          </a:p>
          <a:p>
            <a:r>
              <a:rPr lang="en-US" b="1" dirty="0"/>
              <a:t>Mary Pickford</a:t>
            </a:r>
            <a:r>
              <a:rPr lang="en-US" dirty="0"/>
              <a:t>, silent film star</a:t>
            </a:r>
          </a:p>
          <a:p>
            <a:r>
              <a:rPr lang="en-US" b="1" dirty="0"/>
              <a:t>Lillian Gish</a:t>
            </a:r>
            <a:r>
              <a:rPr lang="en-US" dirty="0"/>
              <a:t>, famous actress</a:t>
            </a:r>
          </a:p>
          <a:p>
            <a:r>
              <a:rPr lang="en-US" b="1" dirty="0"/>
              <a:t>Leo </a:t>
            </a:r>
            <a:r>
              <a:rPr lang="en-US" b="1" dirty="0" err="1"/>
              <a:t>Szilar</a:t>
            </a:r>
            <a:r>
              <a:rPr lang="en-US" dirty="0"/>
              <a:t>, inventor of nuclear chain reaction</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88370DFB-5945-3A4E-ADB2-93D51DBC1F86}" type="slidenum">
              <a:rPr lang="en-US" smtClean="0"/>
              <a:t>10</a:t>
            </a:fld>
            <a:endParaRPr lang="en-US"/>
          </a:p>
        </p:txBody>
      </p:sp>
    </p:spTree>
    <p:extLst>
      <p:ext uri="{BB962C8B-B14F-4D97-AF65-F5344CB8AC3E}">
        <p14:creationId xmlns:p14="http://schemas.microsoft.com/office/powerpoint/2010/main" val="89392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504D"/>
                </a:solidFill>
              </a:rPr>
              <a:t>References</a:t>
            </a:r>
            <a:endParaRPr lang="en-US" dirty="0"/>
          </a:p>
        </p:txBody>
      </p:sp>
      <p:sp>
        <p:nvSpPr>
          <p:cNvPr id="9" name="Content Placeholder 8"/>
          <p:cNvSpPr>
            <a:spLocks noGrp="1"/>
          </p:cNvSpPr>
          <p:nvPr>
            <p:ph idx="1"/>
          </p:nvPr>
        </p:nvSpPr>
        <p:spPr/>
        <p:txBody>
          <a:bodyPr>
            <a:normAutofit fontScale="77500" lnSpcReduction="20000"/>
          </a:bodyPr>
          <a:lstStyle/>
          <a:p>
            <a:r>
              <a:rPr lang="en-US" dirty="0"/>
              <a:t>Crosby, A. W. (2003). </a:t>
            </a:r>
            <a:r>
              <a:rPr lang="en-US" i="1" dirty="0"/>
              <a:t>America’s forgotten pandemic: the influenza of 1918. </a:t>
            </a:r>
            <a:r>
              <a:rPr lang="en-US" dirty="0"/>
              <a:t>Cambridge: Cambridge University Press.</a:t>
            </a:r>
          </a:p>
          <a:p>
            <a:pPr marL="0" indent="0">
              <a:buNone/>
            </a:pPr>
            <a:endParaRPr lang="en-US" dirty="0"/>
          </a:p>
          <a:p>
            <a:r>
              <a:rPr lang="en-US" dirty="0"/>
              <a:t>Influenza Encyclopedia. Retrieved from http://</a:t>
            </a:r>
            <a:r>
              <a:rPr lang="en-US" dirty="0" err="1"/>
              <a:t>www.influenzaarchive.org</a:t>
            </a:r>
            <a:r>
              <a:rPr lang="en-US" dirty="0"/>
              <a:t>/.</a:t>
            </a:r>
          </a:p>
          <a:p>
            <a:pPr marL="0" indent="0">
              <a:buNone/>
            </a:pPr>
            <a:r>
              <a:rPr lang="en-US" dirty="0"/>
              <a:t> </a:t>
            </a:r>
          </a:p>
          <a:p>
            <a:r>
              <a:rPr lang="en-US" dirty="0"/>
              <a:t>Kent, S. K. (2013). </a:t>
            </a:r>
            <a:r>
              <a:rPr lang="en-US" i="1" dirty="0"/>
              <a:t>The influenza pandemic of 1918-1919: A brief history with documents. </a:t>
            </a:r>
            <a:r>
              <a:rPr lang="en-US" dirty="0"/>
              <a:t>New York: Bedford/St. Martin’s.</a:t>
            </a:r>
          </a:p>
          <a:p>
            <a:pPr marL="0" indent="0">
              <a:buNone/>
            </a:pPr>
            <a:r>
              <a:rPr lang="en-US" dirty="0"/>
              <a:t> </a:t>
            </a:r>
          </a:p>
          <a:p>
            <a:r>
              <a:rPr lang="en-US" dirty="0"/>
              <a:t>The Influenza Pandemic of 1918. Retrieved from https://</a:t>
            </a:r>
            <a:r>
              <a:rPr lang="en-US" dirty="0" err="1"/>
              <a:t>virus.stanford.edu</a:t>
            </a:r>
            <a:r>
              <a:rPr lang="en-US" dirty="0"/>
              <a:t>/</a:t>
            </a:r>
            <a:r>
              <a:rPr lang="en-US" dirty="0" err="1"/>
              <a:t>uda</a:t>
            </a:r>
            <a:r>
              <a:rPr lang="en-US" dirty="0"/>
              <a:t>/.</a:t>
            </a:r>
          </a:p>
          <a:p>
            <a:endParaRPr lang="en-US" dirty="0"/>
          </a:p>
        </p:txBody>
      </p:sp>
      <p:sp>
        <p:nvSpPr>
          <p:cNvPr id="4" name="Slide Number Placeholder 3"/>
          <p:cNvSpPr>
            <a:spLocks noGrp="1"/>
          </p:cNvSpPr>
          <p:nvPr>
            <p:ph type="sldNum" sz="quarter" idx="12"/>
          </p:nvPr>
        </p:nvSpPr>
        <p:spPr/>
        <p:txBody>
          <a:bodyPr/>
          <a:lstStyle/>
          <a:p>
            <a:fld id="{88370DFB-5945-3A4E-ADB2-93D51DBC1F86}" type="slidenum">
              <a:rPr lang="en-US" smtClean="0"/>
              <a:t>11</a:t>
            </a:fld>
            <a:endParaRPr lang="en-US"/>
          </a:p>
        </p:txBody>
      </p:sp>
    </p:spTree>
    <p:extLst>
      <p:ext uri="{BB962C8B-B14F-4D97-AF65-F5344CB8AC3E}">
        <p14:creationId xmlns:p14="http://schemas.microsoft.com/office/powerpoint/2010/main" val="75381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88378"/>
          </a:xfrm>
        </p:spPr>
        <p:txBody>
          <a:bodyPr>
            <a:normAutofit fontScale="90000"/>
          </a:bodyPr>
          <a:lstStyle/>
          <a:p>
            <a:r>
              <a:rPr lang="en-US" dirty="0"/>
              <a:t>What is going on?</a:t>
            </a:r>
          </a:p>
        </p:txBody>
      </p:sp>
      <p:pic>
        <p:nvPicPr>
          <p:cNvPr id="6" name="Picture 5" descr="Police Seat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50" y="1009079"/>
            <a:ext cx="8636000" cy="5397071"/>
          </a:xfrm>
          <a:prstGeom prst="rect">
            <a:avLst/>
          </a:prstGeom>
        </p:spPr>
      </p:pic>
      <p:sp>
        <p:nvSpPr>
          <p:cNvPr id="2" name="Slide Number Placeholder 1"/>
          <p:cNvSpPr>
            <a:spLocks noGrp="1"/>
          </p:cNvSpPr>
          <p:nvPr>
            <p:ph type="sldNum" sz="quarter" idx="12"/>
          </p:nvPr>
        </p:nvSpPr>
        <p:spPr/>
        <p:txBody>
          <a:bodyPr/>
          <a:lstStyle/>
          <a:p>
            <a:fld id="{88370DFB-5945-3A4E-ADB2-93D51DBC1F86}" type="slidenum">
              <a:rPr lang="en-US" smtClean="0"/>
              <a:t>2</a:t>
            </a:fld>
            <a:endParaRPr lang="en-US"/>
          </a:p>
        </p:txBody>
      </p:sp>
    </p:spTree>
    <p:extLst>
      <p:ext uri="{BB962C8B-B14F-4D97-AF65-F5344CB8AC3E}">
        <p14:creationId xmlns:p14="http://schemas.microsoft.com/office/powerpoint/2010/main" val="189480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37066"/>
            <a:ext cx="8229600" cy="926571"/>
          </a:xfrm>
        </p:spPr>
        <p:style>
          <a:lnRef idx="2">
            <a:schemeClr val="dk1"/>
          </a:lnRef>
          <a:fillRef idx="1">
            <a:schemeClr val="lt1"/>
          </a:fillRef>
          <a:effectRef idx="0">
            <a:schemeClr val="dk1"/>
          </a:effectRef>
          <a:fontRef idx="minor">
            <a:schemeClr val="dk1"/>
          </a:fontRef>
        </p:style>
        <p:txBody>
          <a:bodyPr/>
          <a:lstStyle/>
          <a:p>
            <a:r>
              <a:rPr lang="en-US" b="1" dirty="0">
                <a:solidFill>
                  <a:schemeClr val="accent2"/>
                </a:solidFill>
              </a:rPr>
              <a:t>Key Vocabulary</a:t>
            </a:r>
          </a:p>
        </p:txBody>
      </p:sp>
      <p:sp>
        <p:nvSpPr>
          <p:cNvPr id="6" name="TextBox 5"/>
          <p:cNvSpPr txBox="1"/>
          <p:nvPr/>
        </p:nvSpPr>
        <p:spPr>
          <a:xfrm>
            <a:off x="457200" y="1637772"/>
            <a:ext cx="8229600" cy="3785652"/>
          </a:xfrm>
          <a:prstGeom prst="rect">
            <a:avLst/>
          </a:prstGeom>
          <a:noFill/>
        </p:spPr>
        <p:txBody>
          <a:bodyPr wrap="square" rtlCol="0">
            <a:spAutoFit/>
          </a:bodyPr>
          <a:lstStyle/>
          <a:p>
            <a:r>
              <a:rPr lang="en-US" sz="2400" b="1" dirty="0"/>
              <a:t>PANDEMIC – </a:t>
            </a:r>
            <a:r>
              <a:rPr lang="en-US" sz="2400" dirty="0"/>
              <a:t>an outbreak of a </a:t>
            </a:r>
            <a:r>
              <a:rPr lang="en-US" sz="2400" b="1" u="sng" dirty="0">
                <a:solidFill>
                  <a:srgbClr val="C0504D"/>
                </a:solidFill>
              </a:rPr>
              <a:t>disease</a:t>
            </a:r>
            <a:r>
              <a:rPr lang="en-US" sz="2400" dirty="0"/>
              <a:t> that occurs over a wide </a:t>
            </a:r>
            <a:r>
              <a:rPr lang="en-US" sz="2400" b="1" u="sng" dirty="0">
                <a:solidFill>
                  <a:srgbClr val="C0504D"/>
                </a:solidFill>
              </a:rPr>
              <a:t>geographic</a:t>
            </a:r>
            <a:r>
              <a:rPr lang="en-US" sz="2400" dirty="0"/>
              <a:t> area and affects an exceptionally high proportion of </a:t>
            </a:r>
            <a:r>
              <a:rPr lang="en-US" sz="2400" b="1" u="sng" dirty="0">
                <a:solidFill>
                  <a:srgbClr val="C0504D"/>
                </a:solidFill>
              </a:rPr>
              <a:t>people</a:t>
            </a:r>
          </a:p>
          <a:p>
            <a:endParaRPr lang="en-US" sz="2400" dirty="0">
              <a:solidFill>
                <a:srgbClr val="C0504D"/>
              </a:solidFill>
            </a:endParaRPr>
          </a:p>
          <a:p>
            <a:r>
              <a:rPr lang="en-US" sz="2400" b="1" dirty="0"/>
              <a:t>EPIDEMIC</a:t>
            </a:r>
            <a:r>
              <a:rPr lang="en-US" sz="2400" dirty="0"/>
              <a:t> – an outbreak of a </a:t>
            </a:r>
            <a:r>
              <a:rPr lang="en-US" sz="2400" b="1" u="sng" dirty="0">
                <a:solidFill>
                  <a:srgbClr val="C0504D"/>
                </a:solidFill>
              </a:rPr>
              <a:t>disease</a:t>
            </a:r>
            <a:r>
              <a:rPr lang="en-US" sz="2400" dirty="0">
                <a:solidFill>
                  <a:srgbClr val="C0504D"/>
                </a:solidFill>
              </a:rPr>
              <a:t> </a:t>
            </a:r>
            <a:r>
              <a:rPr lang="en-US" sz="2400" dirty="0"/>
              <a:t>that spreads quickly and affects </a:t>
            </a:r>
            <a:r>
              <a:rPr lang="en-US" sz="2400" b="1" u="sng" dirty="0">
                <a:solidFill>
                  <a:schemeClr val="accent2"/>
                </a:solidFill>
              </a:rPr>
              <a:t>many</a:t>
            </a:r>
            <a:r>
              <a:rPr lang="en-US" sz="2400" dirty="0"/>
              <a:t> people at the same time</a:t>
            </a:r>
          </a:p>
          <a:p>
            <a:endParaRPr lang="en-US" sz="2400" dirty="0"/>
          </a:p>
          <a:p>
            <a:r>
              <a:rPr lang="en-US" sz="2400" b="1" dirty="0"/>
              <a:t>VIRUS</a:t>
            </a:r>
            <a:r>
              <a:rPr lang="en-US" sz="2400" dirty="0"/>
              <a:t> – an extremely </a:t>
            </a:r>
            <a:r>
              <a:rPr lang="en-US" sz="2400" b="1" u="sng" dirty="0">
                <a:solidFill>
                  <a:srgbClr val="C0504D"/>
                </a:solidFill>
              </a:rPr>
              <a:t>small</a:t>
            </a:r>
            <a:r>
              <a:rPr lang="en-US" sz="2400" dirty="0">
                <a:solidFill>
                  <a:srgbClr val="C0504D"/>
                </a:solidFill>
              </a:rPr>
              <a:t> </a:t>
            </a:r>
            <a:r>
              <a:rPr lang="en-US" sz="2400" dirty="0"/>
              <a:t>particle that causes a </a:t>
            </a:r>
            <a:r>
              <a:rPr lang="en-US" sz="2400" b="1" u="sng" dirty="0">
                <a:solidFill>
                  <a:schemeClr val="accent2"/>
                </a:solidFill>
              </a:rPr>
              <a:t>disease</a:t>
            </a:r>
            <a:r>
              <a:rPr lang="en-US" sz="2400" dirty="0"/>
              <a:t> and </a:t>
            </a:r>
            <a:r>
              <a:rPr lang="en-US" sz="2400" b="1" u="sng" dirty="0">
                <a:solidFill>
                  <a:srgbClr val="C0504D"/>
                </a:solidFill>
              </a:rPr>
              <a:t>spreads</a:t>
            </a:r>
            <a:r>
              <a:rPr lang="en-US" sz="2400" dirty="0"/>
              <a:t> from one </a:t>
            </a:r>
            <a:r>
              <a:rPr lang="en-US" sz="2400" b="1" u="sng" dirty="0">
                <a:solidFill>
                  <a:srgbClr val="C0504D"/>
                </a:solidFill>
              </a:rPr>
              <a:t>person</a:t>
            </a:r>
            <a:r>
              <a:rPr lang="en-US" sz="2400" dirty="0"/>
              <a:t> or </a:t>
            </a:r>
            <a:r>
              <a:rPr lang="en-US" sz="2400" b="1" u="sng" dirty="0">
                <a:solidFill>
                  <a:srgbClr val="C0504D"/>
                </a:solidFill>
              </a:rPr>
              <a:t>animal</a:t>
            </a:r>
            <a:r>
              <a:rPr lang="en-US" sz="2400" dirty="0"/>
              <a:t> to another</a:t>
            </a:r>
          </a:p>
          <a:p>
            <a:endParaRPr lang="en-US" sz="2400" b="1" dirty="0"/>
          </a:p>
        </p:txBody>
      </p:sp>
      <p:sp>
        <p:nvSpPr>
          <p:cNvPr id="2" name="Slide Number Placeholder 1"/>
          <p:cNvSpPr>
            <a:spLocks noGrp="1"/>
          </p:cNvSpPr>
          <p:nvPr>
            <p:ph type="sldNum" sz="quarter" idx="12"/>
          </p:nvPr>
        </p:nvSpPr>
        <p:spPr/>
        <p:txBody>
          <a:bodyPr/>
          <a:lstStyle/>
          <a:p>
            <a:fld id="{88370DFB-5945-3A4E-ADB2-93D51DBC1F86}" type="slidenum">
              <a:rPr lang="en-US" smtClean="0"/>
              <a:t>3</a:t>
            </a:fld>
            <a:endParaRPr lang="en-US"/>
          </a:p>
        </p:txBody>
      </p:sp>
    </p:spTree>
    <p:extLst>
      <p:ext uri="{BB962C8B-B14F-4D97-AF65-F5344CB8AC3E}">
        <p14:creationId xmlns:p14="http://schemas.microsoft.com/office/powerpoint/2010/main" val="44184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37066"/>
            <a:ext cx="8229600" cy="926571"/>
          </a:xfrm>
        </p:spPr>
        <p:style>
          <a:lnRef idx="2">
            <a:schemeClr val="dk1"/>
          </a:lnRef>
          <a:fillRef idx="1">
            <a:schemeClr val="lt1"/>
          </a:fillRef>
          <a:effectRef idx="0">
            <a:schemeClr val="dk1"/>
          </a:effectRef>
          <a:fontRef idx="minor">
            <a:schemeClr val="dk1"/>
          </a:fontRef>
        </p:style>
        <p:txBody>
          <a:bodyPr/>
          <a:lstStyle/>
          <a:p>
            <a:r>
              <a:rPr lang="en-US" b="1" dirty="0">
                <a:solidFill>
                  <a:schemeClr val="accent2"/>
                </a:solidFill>
              </a:rPr>
              <a:t>Key Vocabulary</a:t>
            </a:r>
          </a:p>
        </p:txBody>
      </p:sp>
      <p:sp>
        <p:nvSpPr>
          <p:cNvPr id="7" name="TextBox 6"/>
          <p:cNvSpPr txBox="1"/>
          <p:nvPr/>
        </p:nvSpPr>
        <p:spPr>
          <a:xfrm>
            <a:off x="575733" y="1456266"/>
            <a:ext cx="8060267" cy="3046988"/>
          </a:xfrm>
          <a:prstGeom prst="rect">
            <a:avLst/>
          </a:prstGeom>
          <a:noFill/>
        </p:spPr>
        <p:txBody>
          <a:bodyPr wrap="square" rtlCol="0">
            <a:spAutoFit/>
          </a:bodyPr>
          <a:lstStyle/>
          <a:p>
            <a:r>
              <a:rPr lang="en-US" sz="2400" b="1" dirty="0"/>
              <a:t>INFLUENZA</a:t>
            </a:r>
            <a:r>
              <a:rPr lang="en-US" sz="2400" dirty="0"/>
              <a:t> – a common respiratory </a:t>
            </a:r>
            <a:r>
              <a:rPr lang="en-US" sz="2400" b="1" u="sng" dirty="0">
                <a:solidFill>
                  <a:srgbClr val="C0504D"/>
                </a:solidFill>
              </a:rPr>
              <a:t>illness</a:t>
            </a:r>
            <a:r>
              <a:rPr lang="en-US" sz="2400" dirty="0"/>
              <a:t> that is caused by a </a:t>
            </a:r>
            <a:r>
              <a:rPr lang="en-US" sz="2400" b="1" u="sng" dirty="0">
                <a:solidFill>
                  <a:srgbClr val="C0504D"/>
                </a:solidFill>
              </a:rPr>
              <a:t>virus</a:t>
            </a:r>
            <a:r>
              <a:rPr lang="en-US" sz="2400" dirty="0"/>
              <a:t> and that causes </a:t>
            </a:r>
            <a:r>
              <a:rPr lang="en-US" sz="2400" b="1" u="sng" dirty="0">
                <a:solidFill>
                  <a:srgbClr val="C0504D"/>
                </a:solidFill>
              </a:rPr>
              <a:t>fever</a:t>
            </a:r>
            <a:r>
              <a:rPr lang="en-US" sz="2400" dirty="0"/>
              <a:t>, </a:t>
            </a:r>
            <a:r>
              <a:rPr lang="en-US" sz="2400" b="1" u="sng" dirty="0">
                <a:solidFill>
                  <a:srgbClr val="C0504D"/>
                </a:solidFill>
              </a:rPr>
              <a:t>weakness</a:t>
            </a:r>
            <a:r>
              <a:rPr lang="en-US" sz="2400" dirty="0"/>
              <a:t>, severe </a:t>
            </a:r>
            <a:r>
              <a:rPr lang="en-US" sz="2400" b="1" u="sng" dirty="0">
                <a:solidFill>
                  <a:srgbClr val="C0504D"/>
                </a:solidFill>
              </a:rPr>
              <a:t>aches</a:t>
            </a:r>
            <a:r>
              <a:rPr lang="en-US" sz="2400" dirty="0"/>
              <a:t> and </a:t>
            </a:r>
            <a:r>
              <a:rPr lang="en-US" sz="2400" b="1" u="sng" dirty="0">
                <a:solidFill>
                  <a:srgbClr val="C0504D"/>
                </a:solidFill>
              </a:rPr>
              <a:t>pains</a:t>
            </a:r>
            <a:r>
              <a:rPr lang="en-US" sz="2400" dirty="0"/>
              <a:t>, and </a:t>
            </a:r>
            <a:r>
              <a:rPr lang="en-US" sz="2400" b="1" u="sng" dirty="0">
                <a:solidFill>
                  <a:srgbClr val="C0504D"/>
                </a:solidFill>
              </a:rPr>
              <a:t>breathing</a:t>
            </a:r>
            <a:r>
              <a:rPr lang="en-US" sz="2400" dirty="0"/>
              <a:t> problems</a:t>
            </a:r>
            <a:endParaRPr lang="en-US" sz="2400" b="1" dirty="0"/>
          </a:p>
          <a:p>
            <a:endParaRPr lang="en-US" sz="2400" b="1" dirty="0"/>
          </a:p>
          <a:p>
            <a:r>
              <a:rPr lang="en-US" sz="2400" b="1" dirty="0"/>
              <a:t>GLOBAL – </a:t>
            </a:r>
            <a:r>
              <a:rPr lang="en-US" sz="2400" dirty="0"/>
              <a:t>involving the entire </a:t>
            </a:r>
            <a:r>
              <a:rPr lang="en-US" sz="2400" b="1" u="sng" dirty="0">
                <a:solidFill>
                  <a:srgbClr val="C0504D"/>
                </a:solidFill>
              </a:rPr>
              <a:t>world</a:t>
            </a:r>
            <a:endParaRPr lang="en-US" sz="2400" dirty="0"/>
          </a:p>
          <a:p>
            <a:endParaRPr lang="en-US" sz="2400" b="1" dirty="0"/>
          </a:p>
          <a:p>
            <a:r>
              <a:rPr lang="en-US" sz="2400" b="1" dirty="0"/>
              <a:t>MORTALITY RATE</a:t>
            </a:r>
            <a:r>
              <a:rPr lang="en-US" sz="2400" dirty="0"/>
              <a:t> – the </a:t>
            </a:r>
            <a:r>
              <a:rPr lang="en-US" sz="2400" b="1" u="sng" dirty="0">
                <a:solidFill>
                  <a:srgbClr val="C0504D"/>
                </a:solidFill>
              </a:rPr>
              <a:t>number</a:t>
            </a:r>
            <a:r>
              <a:rPr lang="en-US" sz="2400" dirty="0"/>
              <a:t> of a particular group of </a:t>
            </a:r>
            <a:r>
              <a:rPr lang="en-US" sz="2400" b="1" u="sng" dirty="0">
                <a:solidFill>
                  <a:srgbClr val="C0504D"/>
                </a:solidFill>
              </a:rPr>
              <a:t>people</a:t>
            </a:r>
            <a:r>
              <a:rPr lang="en-US" sz="2400" dirty="0"/>
              <a:t> who </a:t>
            </a:r>
            <a:r>
              <a:rPr lang="en-US" sz="2400" b="1" u="sng" dirty="0">
                <a:solidFill>
                  <a:srgbClr val="C0504D"/>
                </a:solidFill>
              </a:rPr>
              <a:t>die</a:t>
            </a:r>
            <a:r>
              <a:rPr lang="en-US" sz="2400" dirty="0"/>
              <a:t> </a:t>
            </a:r>
            <a:r>
              <a:rPr lang="en-US" sz="2400"/>
              <a:t>each year</a:t>
            </a:r>
            <a:endParaRPr lang="en-US" sz="2400" b="1" dirty="0"/>
          </a:p>
        </p:txBody>
      </p:sp>
      <p:sp>
        <p:nvSpPr>
          <p:cNvPr id="2" name="Slide Number Placeholder 1"/>
          <p:cNvSpPr>
            <a:spLocks noGrp="1"/>
          </p:cNvSpPr>
          <p:nvPr>
            <p:ph type="sldNum" sz="quarter" idx="12"/>
          </p:nvPr>
        </p:nvSpPr>
        <p:spPr/>
        <p:txBody>
          <a:bodyPr/>
          <a:lstStyle/>
          <a:p>
            <a:fld id="{88370DFB-5945-3A4E-ADB2-93D51DBC1F86}" type="slidenum">
              <a:rPr lang="en-US" smtClean="0"/>
              <a:t>4</a:t>
            </a:fld>
            <a:endParaRPr lang="en-US"/>
          </a:p>
        </p:txBody>
      </p:sp>
    </p:spTree>
    <p:extLst>
      <p:ext uri="{BB962C8B-B14F-4D97-AF65-F5344CB8AC3E}">
        <p14:creationId xmlns:p14="http://schemas.microsoft.com/office/powerpoint/2010/main" val="349775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72"/>
            <a:ext cx="8229600" cy="1143000"/>
          </a:xfrm>
        </p:spPr>
        <p:style>
          <a:lnRef idx="2">
            <a:schemeClr val="dk1"/>
          </a:lnRef>
          <a:fillRef idx="1">
            <a:schemeClr val="lt1"/>
          </a:fillRef>
          <a:effectRef idx="0">
            <a:schemeClr val="dk1"/>
          </a:effectRef>
          <a:fontRef idx="minor">
            <a:schemeClr val="dk1"/>
          </a:fontRef>
        </p:style>
        <p:txBody>
          <a:bodyPr/>
          <a:lstStyle/>
          <a:p>
            <a:r>
              <a:rPr lang="en-US" b="1" dirty="0">
                <a:solidFill>
                  <a:srgbClr val="C0504D"/>
                </a:solidFill>
              </a:rPr>
              <a:t>Deadlier Than the War</a:t>
            </a:r>
          </a:p>
        </p:txBody>
      </p:sp>
      <p:pic>
        <p:nvPicPr>
          <p:cNvPr id="3" name="Picture 2" descr="washington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108332"/>
            <a:ext cx="2912304" cy="2326334"/>
          </a:xfrm>
          <a:prstGeom prst="rect">
            <a:avLst/>
          </a:prstGeom>
        </p:spPr>
      </p:pic>
      <p:sp>
        <p:nvSpPr>
          <p:cNvPr id="4" name="TextBox 3"/>
          <p:cNvSpPr txBox="1"/>
          <p:nvPr/>
        </p:nvSpPr>
        <p:spPr>
          <a:xfrm>
            <a:off x="457201" y="1447609"/>
            <a:ext cx="8229600" cy="2308324"/>
          </a:xfrm>
          <a:prstGeom prst="rect">
            <a:avLst/>
          </a:prstGeom>
          <a:noFill/>
        </p:spPr>
        <p:txBody>
          <a:bodyPr wrap="square" rtlCol="0">
            <a:spAutoFit/>
          </a:bodyPr>
          <a:lstStyle/>
          <a:p>
            <a:r>
              <a:rPr lang="en-US" sz="2400" dirty="0"/>
              <a:t>Estimated 30 to 100 </a:t>
            </a:r>
            <a:r>
              <a:rPr lang="en-US" sz="2400" b="1" u="sng" dirty="0">
                <a:solidFill>
                  <a:srgbClr val="C0504D"/>
                </a:solidFill>
              </a:rPr>
              <a:t>million</a:t>
            </a:r>
            <a:r>
              <a:rPr lang="en-US" sz="2400" dirty="0"/>
              <a:t> people died worldwide. </a:t>
            </a:r>
          </a:p>
          <a:p>
            <a:pPr marL="800100" lvl="1" indent="-342900">
              <a:buFont typeface="Arial"/>
              <a:buChar char="•"/>
            </a:pPr>
            <a:r>
              <a:rPr lang="en-US" sz="2400" dirty="0"/>
              <a:t>Approximately </a:t>
            </a:r>
            <a:r>
              <a:rPr lang="en-US" sz="2400" b="1" u="sng" dirty="0">
                <a:solidFill>
                  <a:srgbClr val="C0504D"/>
                </a:solidFill>
              </a:rPr>
              <a:t>116,500</a:t>
            </a:r>
            <a:r>
              <a:rPr lang="en-US" sz="2400" dirty="0"/>
              <a:t> Americans died in World War I.</a:t>
            </a:r>
          </a:p>
          <a:p>
            <a:pPr marL="800100" lvl="1" indent="-342900">
              <a:buFont typeface="Arial"/>
              <a:buChar char="•"/>
            </a:pPr>
            <a:r>
              <a:rPr lang="en-US" sz="2400" dirty="0"/>
              <a:t>Approximately </a:t>
            </a:r>
            <a:r>
              <a:rPr lang="en-US" sz="2400" b="1" u="sng" dirty="0">
                <a:solidFill>
                  <a:srgbClr val="C0504D"/>
                </a:solidFill>
              </a:rPr>
              <a:t>675,000</a:t>
            </a:r>
            <a:r>
              <a:rPr lang="en-US" sz="2400" dirty="0"/>
              <a:t> Americans died from </a:t>
            </a:r>
            <a:r>
              <a:rPr lang="en-US" sz="2400" b="1" u="sng" dirty="0">
                <a:solidFill>
                  <a:srgbClr val="C0504D"/>
                </a:solidFill>
              </a:rPr>
              <a:t>Influenza</a:t>
            </a:r>
            <a:r>
              <a:rPr lang="en-US" sz="2400" dirty="0"/>
              <a:t> in 1918-1919. </a:t>
            </a:r>
          </a:p>
          <a:p>
            <a:pPr marL="800100" lvl="1" indent="-342900">
              <a:buFont typeface="Arial"/>
              <a:buChar char="•"/>
            </a:pPr>
            <a:r>
              <a:rPr lang="en-US" sz="2400" b="1" u="sng" dirty="0">
                <a:solidFill>
                  <a:srgbClr val="C0504D"/>
                </a:solidFill>
              </a:rPr>
              <a:t>Millions</a:t>
            </a:r>
            <a:r>
              <a:rPr lang="en-US" sz="2400" dirty="0"/>
              <a:t> more were infected but did not </a:t>
            </a:r>
            <a:r>
              <a:rPr lang="en-US" sz="2400" b="1" u="sng" dirty="0">
                <a:solidFill>
                  <a:srgbClr val="C0504D"/>
                </a:solidFill>
              </a:rPr>
              <a:t>die</a:t>
            </a:r>
            <a:r>
              <a:rPr lang="en-US" sz="2400" dirty="0"/>
              <a:t>.</a:t>
            </a:r>
          </a:p>
          <a:p>
            <a:pPr marL="342900" indent="-342900">
              <a:buFont typeface="Arial"/>
              <a:buChar char="•"/>
            </a:pPr>
            <a:endParaRPr lang="en-US" sz="2400" dirty="0"/>
          </a:p>
        </p:txBody>
      </p:sp>
      <p:sp>
        <p:nvSpPr>
          <p:cNvPr id="5" name="TextBox 4"/>
          <p:cNvSpPr txBox="1"/>
          <p:nvPr/>
        </p:nvSpPr>
        <p:spPr>
          <a:xfrm>
            <a:off x="457200" y="3346332"/>
            <a:ext cx="8026399" cy="830997"/>
          </a:xfrm>
          <a:prstGeom prst="rect">
            <a:avLst/>
          </a:prstGeom>
          <a:noFill/>
        </p:spPr>
        <p:txBody>
          <a:bodyPr wrap="square" rtlCol="0">
            <a:spAutoFit/>
          </a:bodyPr>
          <a:lstStyle/>
          <a:p>
            <a:r>
              <a:rPr lang="en-US" sz="2400" dirty="0"/>
              <a:t>Unlike other diseases, this one killed </a:t>
            </a:r>
            <a:r>
              <a:rPr lang="en-US" sz="2400" b="1" u="sng" dirty="0">
                <a:solidFill>
                  <a:srgbClr val="C0504D"/>
                </a:solidFill>
              </a:rPr>
              <a:t>young</a:t>
            </a:r>
            <a:r>
              <a:rPr lang="en-US" sz="2400" dirty="0"/>
              <a:t> people – ages </a:t>
            </a:r>
            <a:r>
              <a:rPr lang="en-US" sz="2400" b="1" u="sng" dirty="0">
                <a:solidFill>
                  <a:srgbClr val="C0504D"/>
                </a:solidFill>
              </a:rPr>
              <a:t>15-45 </a:t>
            </a:r>
            <a:r>
              <a:rPr lang="en-US" sz="2400" dirty="0"/>
              <a:t>– at greater rates than any other age.</a:t>
            </a:r>
          </a:p>
        </p:txBody>
      </p:sp>
      <p:sp>
        <p:nvSpPr>
          <p:cNvPr id="7" name="TextBox 6"/>
          <p:cNvSpPr txBox="1"/>
          <p:nvPr/>
        </p:nvSpPr>
        <p:spPr>
          <a:xfrm>
            <a:off x="457200" y="4229393"/>
            <a:ext cx="4622800" cy="1846659"/>
          </a:xfrm>
          <a:prstGeom prst="rect">
            <a:avLst/>
          </a:prstGeom>
          <a:noFill/>
        </p:spPr>
        <p:txBody>
          <a:bodyPr wrap="square" rtlCol="0">
            <a:spAutoFit/>
          </a:bodyPr>
          <a:lstStyle/>
          <a:p>
            <a:pPr marL="0" lvl="1"/>
            <a:r>
              <a:rPr lang="en-US" sz="2400" dirty="0"/>
              <a:t>The </a:t>
            </a:r>
            <a:r>
              <a:rPr lang="en-US" sz="2400" b="1" u="sng" dirty="0">
                <a:solidFill>
                  <a:srgbClr val="C0504D"/>
                </a:solidFill>
              </a:rPr>
              <a:t>mortality rate </a:t>
            </a:r>
            <a:r>
              <a:rPr lang="en-US" sz="2400" dirty="0"/>
              <a:t>for this age group is usually the </a:t>
            </a:r>
            <a:r>
              <a:rPr lang="en-US" sz="2400" b="1" u="sng" dirty="0">
                <a:solidFill>
                  <a:srgbClr val="C0504D"/>
                </a:solidFill>
              </a:rPr>
              <a:t>lowest</a:t>
            </a:r>
            <a:r>
              <a:rPr lang="en-US" sz="2400" dirty="0"/>
              <a:t>, which made this disease one of the most </a:t>
            </a:r>
            <a:r>
              <a:rPr lang="en-US" sz="2400" b="1" u="sng" dirty="0">
                <a:solidFill>
                  <a:srgbClr val="C0504D"/>
                </a:solidFill>
              </a:rPr>
              <a:t>unusual</a:t>
            </a:r>
            <a:r>
              <a:rPr lang="en-US" sz="2400" dirty="0"/>
              <a:t> in history.</a:t>
            </a:r>
          </a:p>
          <a:p>
            <a:endParaRPr lang="en-US" dirty="0"/>
          </a:p>
        </p:txBody>
      </p:sp>
      <p:sp>
        <p:nvSpPr>
          <p:cNvPr id="6" name="Slide Number Placeholder 5"/>
          <p:cNvSpPr>
            <a:spLocks noGrp="1"/>
          </p:cNvSpPr>
          <p:nvPr>
            <p:ph type="sldNum" sz="quarter" idx="12"/>
          </p:nvPr>
        </p:nvSpPr>
        <p:spPr/>
        <p:txBody>
          <a:bodyPr/>
          <a:lstStyle/>
          <a:p>
            <a:fld id="{88370DFB-5945-3A4E-ADB2-93D51DBC1F86}" type="slidenum">
              <a:rPr lang="en-US" smtClean="0"/>
              <a:t>5</a:t>
            </a:fld>
            <a:endParaRPr lang="en-US"/>
          </a:p>
        </p:txBody>
      </p:sp>
    </p:spTree>
    <p:extLst>
      <p:ext uri="{BB962C8B-B14F-4D97-AF65-F5344CB8AC3E}">
        <p14:creationId xmlns:p14="http://schemas.microsoft.com/office/powerpoint/2010/main" val="1694486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72"/>
            <a:ext cx="8229600" cy="1143000"/>
          </a:xfrm>
        </p:spPr>
        <p:style>
          <a:lnRef idx="2">
            <a:schemeClr val="dk1"/>
          </a:lnRef>
          <a:fillRef idx="1">
            <a:schemeClr val="lt1"/>
          </a:fillRef>
          <a:effectRef idx="0">
            <a:schemeClr val="dk1"/>
          </a:effectRef>
          <a:fontRef idx="minor">
            <a:schemeClr val="dk1"/>
          </a:fontRef>
        </p:style>
        <p:txBody>
          <a:bodyPr/>
          <a:lstStyle/>
          <a:p>
            <a:r>
              <a:rPr lang="en-US" b="1" dirty="0">
                <a:solidFill>
                  <a:srgbClr val="C0504D"/>
                </a:solidFill>
              </a:rPr>
              <a:t>3 Waves of the Flu</a:t>
            </a:r>
          </a:p>
        </p:txBody>
      </p:sp>
      <p:pic>
        <p:nvPicPr>
          <p:cNvPr id="10" name="Picture 9" descr="nurses patient ambulance in St Louis 19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670" y="4605867"/>
            <a:ext cx="2973083" cy="1642533"/>
          </a:xfrm>
          <a:prstGeom prst="rect">
            <a:avLst/>
          </a:prstGeom>
        </p:spPr>
      </p:pic>
      <p:sp>
        <p:nvSpPr>
          <p:cNvPr id="13" name="TextBox 12"/>
          <p:cNvSpPr txBox="1"/>
          <p:nvPr/>
        </p:nvSpPr>
        <p:spPr>
          <a:xfrm>
            <a:off x="457200" y="4821043"/>
            <a:ext cx="4893733" cy="1200328"/>
          </a:xfrm>
          <a:prstGeom prst="rect">
            <a:avLst/>
          </a:prstGeom>
          <a:noFill/>
        </p:spPr>
        <p:txBody>
          <a:bodyPr wrap="square" rtlCol="0">
            <a:spAutoFit/>
          </a:bodyPr>
          <a:lstStyle/>
          <a:p>
            <a:pPr marL="285750" indent="-285750">
              <a:buFont typeface="Arial"/>
              <a:buChar char="•"/>
            </a:pPr>
            <a:r>
              <a:rPr lang="en-US" sz="2400" dirty="0"/>
              <a:t>Wave 3 – </a:t>
            </a:r>
            <a:r>
              <a:rPr lang="en-US" sz="2400" b="1" u="sng" dirty="0">
                <a:solidFill>
                  <a:srgbClr val="C0504D"/>
                </a:solidFill>
              </a:rPr>
              <a:t>February </a:t>
            </a:r>
            <a:r>
              <a:rPr lang="en-US" sz="2400" dirty="0"/>
              <a:t>1919. Less </a:t>
            </a:r>
            <a:r>
              <a:rPr lang="en-US" sz="2400" b="1" u="sng" dirty="0">
                <a:solidFill>
                  <a:srgbClr val="C0504D"/>
                </a:solidFill>
              </a:rPr>
              <a:t>deadly</a:t>
            </a:r>
            <a:r>
              <a:rPr lang="en-US" sz="2400" dirty="0"/>
              <a:t> version, but killed many </a:t>
            </a:r>
            <a:r>
              <a:rPr lang="en-US" sz="2400" b="1" u="sng" dirty="0">
                <a:solidFill>
                  <a:srgbClr val="C0504D"/>
                </a:solidFill>
              </a:rPr>
              <a:t>weakened</a:t>
            </a:r>
            <a:r>
              <a:rPr lang="en-US" sz="2400" dirty="0"/>
              <a:t> people.</a:t>
            </a:r>
          </a:p>
        </p:txBody>
      </p:sp>
      <p:pic>
        <p:nvPicPr>
          <p:cNvPr id="15" name="Picture 14" descr="soldiersseattle0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57176"/>
            <a:ext cx="3275487" cy="2166557"/>
          </a:xfrm>
          <a:prstGeom prst="rect">
            <a:avLst/>
          </a:prstGeom>
        </p:spPr>
      </p:pic>
      <p:sp>
        <p:nvSpPr>
          <p:cNvPr id="16" name="TextBox 15"/>
          <p:cNvSpPr txBox="1"/>
          <p:nvPr/>
        </p:nvSpPr>
        <p:spPr>
          <a:xfrm>
            <a:off x="3759200" y="1457176"/>
            <a:ext cx="4927600" cy="2308324"/>
          </a:xfrm>
          <a:prstGeom prst="rect">
            <a:avLst/>
          </a:prstGeom>
          <a:noFill/>
        </p:spPr>
        <p:txBody>
          <a:bodyPr wrap="square" rtlCol="0">
            <a:spAutoFit/>
          </a:bodyPr>
          <a:lstStyle/>
          <a:p>
            <a:r>
              <a:rPr lang="en-US" sz="2400" dirty="0"/>
              <a:t>The disease spread to other </a:t>
            </a:r>
            <a:r>
              <a:rPr lang="en-US" sz="2400" b="1" u="sng" dirty="0">
                <a:solidFill>
                  <a:srgbClr val="C0504D"/>
                </a:solidFill>
              </a:rPr>
              <a:t>countries</a:t>
            </a:r>
            <a:r>
              <a:rPr lang="en-US" sz="2400" dirty="0"/>
              <a:t> mainly through </a:t>
            </a:r>
            <a:r>
              <a:rPr lang="en-US" sz="2400" b="1" u="sng" dirty="0">
                <a:solidFill>
                  <a:srgbClr val="C0504D"/>
                </a:solidFill>
              </a:rPr>
              <a:t>ports</a:t>
            </a:r>
            <a:r>
              <a:rPr lang="en-US" sz="2400" dirty="0"/>
              <a:t>.</a:t>
            </a:r>
          </a:p>
          <a:p>
            <a:pPr marL="285750" indent="-285750">
              <a:buFont typeface="Arial"/>
              <a:buChar char="•"/>
            </a:pPr>
            <a:r>
              <a:rPr lang="en-US" sz="2400" dirty="0"/>
              <a:t>Wave 1 – </a:t>
            </a:r>
            <a:r>
              <a:rPr lang="en-US" sz="2400" b="1" u="sng" dirty="0">
                <a:solidFill>
                  <a:srgbClr val="C0504D"/>
                </a:solidFill>
              </a:rPr>
              <a:t>Spring</a:t>
            </a:r>
            <a:r>
              <a:rPr lang="en-US" sz="2400" dirty="0"/>
              <a:t> 1918. Camp Riley, KS then to other </a:t>
            </a:r>
            <a:r>
              <a:rPr lang="en-US" sz="2400" b="1" u="sng" dirty="0">
                <a:solidFill>
                  <a:srgbClr val="C0504D"/>
                </a:solidFill>
              </a:rPr>
              <a:t>military</a:t>
            </a:r>
            <a:r>
              <a:rPr lang="en-US" sz="2400" dirty="0"/>
              <a:t> </a:t>
            </a:r>
            <a:r>
              <a:rPr lang="en-US" sz="2400" b="1" u="sng" dirty="0">
                <a:solidFill>
                  <a:srgbClr val="C0504D"/>
                </a:solidFill>
              </a:rPr>
              <a:t>bases</a:t>
            </a:r>
            <a:r>
              <a:rPr lang="en-US" sz="2400" dirty="0"/>
              <a:t>, and onto </a:t>
            </a:r>
            <a:r>
              <a:rPr lang="en-US" sz="2400" b="1" u="sng" dirty="0">
                <a:solidFill>
                  <a:srgbClr val="C0504D"/>
                </a:solidFill>
              </a:rPr>
              <a:t>Europe</a:t>
            </a:r>
            <a:r>
              <a:rPr lang="en-US" sz="2400" dirty="0"/>
              <a:t> to the Western Front and ports in </a:t>
            </a:r>
            <a:r>
              <a:rPr lang="en-US" sz="2400" b="1" u="sng" dirty="0">
                <a:solidFill>
                  <a:srgbClr val="C0504D"/>
                </a:solidFill>
              </a:rPr>
              <a:t>Africa</a:t>
            </a:r>
            <a:r>
              <a:rPr lang="en-US" sz="2400" dirty="0"/>
              <a:t>.</a:t>
            </a:r>
          </a:p>
        </p:txBody>
      </p:sp>
      <p:sp>
        <p:nvSpPr>
          <p:cNvPr id="17" name="TextBox 16"/>
          <p:cNvSpPr txBox="1"/>
          <p:nvPr/>
        </p:nvSpPr>
        <p:spPr>
          <a:xfrm>
            <a:off x="457200" y="3842603"/>
            <a:ext cx="7866816" cy="830997"/>
          </a:xfrm>
          <a:prstGeom prst="rect">
            <a:avLst/>
          </a:prstGeom>
          <a:noFill/>
        </p:spPr>
        <p:txBody>
          <a:bodyPr wrap="square" rtlCol="0">
            <a:spAutoFit/>
          </a:bodyPr>
          <a:lstStyle/>
          <a:p>
            <a:pPr marL="285750" indent="-285750">
              <a:buFont typeface="Arial"/>
              <a:buChar char="•"/>
            </a:pPr>
            <a:r>
              <a:rPr lang="en-US" sz="2400" dirty="0"/>
              <a:t>Wave 2 – </a:t>
            </a:r>
            <a:r>
              <a:rPr lang="en-US" sz="2400" b="1" u="sng" dirty="0">
                <a:solidFill>
                  <a:srgbClr val="C0504D"/>
                </a:solidFill>
              </a:rPr>
              <a:t>August</a:t>
            </a:r>
            <a:r>
              <a:rPr lang="en-US" sz="2400" dirty="0"/>
              <a:t> 1918. </a:t>
            </a:r>
            <a:r>
              <a:rPr lang="en-US" sz="2400" b="1" u="sng" dirty="0">
                <a:solidFill>
                  <a:srgbClr val="C0504D"/>
                </a:solidFill>
              </a:rPr>
              <a:t>France</a:t>
            </a:r>
            <a:r>
              <a:rPr lang="en-US" sz="2400" dirty="0"/>
              <a:t> then across the world. This was the </a:t>
            </a:r>
            <a:r>
              <a:rPr lang="en-US" sz="2400" b="1" u="sng" dirty="0">
                <a:solidFill>
                  <a:srgbClr val="C0504D"/>
                </a:solidFill>
              </a:rPr>
              <a:t>deadliest</a:t>
            </a:r>
            <a:r>
              <a:rPr lang="en-US" sz="2400" dirty="0"/>
              <a:t> time of all. </a:t>
            </a:r>
          </a:p>
        </p:txBody>
      </p:sp>
      <p:sp>
        <p:nvSpPr>
          <p:cNvPr id="3" name="Slide Number Placeholder 2"/>
          <p:cNvSpPr>
            <a:spLocks noGrp="1"/>
          </p:cNvSpPr>
          <p:nvPr>
            <p:ph type="sldNum" sz="quarter" idx="12"/>
          </p:nvPr>
        </p:nvSpPr>
        <p:spPr/>
        <p:txBody>
          <a:bodyPr/>
          <a:lstStyle/>
          <a:p>
            <a:fld id="{88370DFB-5945-3A4E-ADB2-93D51DBC1F86}" type="slidenum">
              <a:rPr lang="en-US" smtClean="0"/>
              <a:t>6</a:t>
            </a:fld>
            <a:endParaRPr lang="en-US"/>
          </a:p>
        </p:txBody>
      </p:sp>
    </p:spTree>
    <p:extLst>
      <p:ext uri="{BB962C8B-B14F-4D97-AF65-F5344CB8AC3E}">
        <p14:creationId xmlns:p14="http://schemas.microsoft.com/office/powerpoint/2010/main" val="184632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72"/>
            <a:ext cx="8229600" cy="1143000"/>
          </a:xfrm>
        </p:spPr>
        <p:style>
          <a:lnRef idx="2">
            <a:schemeClr val="dk1"/>
          </a:lnRef>
          <a:fillRef idx="1">
            <a:schemeClr val="lt1"/>
          </a:fillRef>
          <a:effectRef idx="0">
            <a:schemeClr val="dk1"/>
          </a:effectRef>
          <a:fontRef idx="minor">
            <a:schemeClr val="dk1"/>
          </a:fontRef>
        </p:style>
        <p:txBody>
          <a:bodyPr/>
          <a:lstStyle/>
          <a:p>
            <a:r>
              <a:rPr lang="en-US" b="1" dirty="0">
                <a:solidFill>
                  <a:srgbClr val="C0504D"/>
                </a:solidFill>
              </a:rPr>
              <a:t>A Global Disaster</a:t>
            </a:r>
          </a:p>
        </p:txBody>
      </p:sp>
      <p:sp>
        <p:nvSpPr>
          <p:cNvPr id="5" name="TextBox 4"/>
          <p:cNvSpPr txBox="1"/>
          <p:nvPr/>
        </p:nvSpPr>
        <p:spPr>
          <a:xfrm>
            <a:off x="457200" y="2339812"/>
            <a:ext cx="7873999" cy="830997"/>
          </a:xfrm>
          <a:prstGeom prst="rect">
            <a:avLst/>
          </a:prstGeom>
          <a:noFill/>
        </p:spPr>
        <p:txBody>
          <a:bodyPr wrap="square" rtlCol="0">
            <a:spAutoFit/>
          </a:bodyPr>
          <a:lstStyle/>
          <a:p>
            <a:r>
              <a:rPr lang="en-US" sz="2400" dirty="0"/>
              <a:t>In the </a:t>
            </a:r>
            <a:r>
              <a:rPr lang="en-US" sz="2400" b="1" u="sng" dirty="0">
                <a:solidFill>
                  <a:srgbClr val="C0504D"/>
                </a:solidFill>
              </a:rPr>
              <a:t>U.S.</a:t>
            </a:r>
            <a:r>
              <a:rPr lang="en-US" sz="2400" dirty="0"/>
              <a:t> the disease first appeared in </a:t>
            </a:r>
            <a:r>
              <a:rPr lang="en-US" sz="2400" b="1" u="sng" dirty="0">
                <a:solidFill>
                  <a:srgbClr val="C0504D"/>
                </a:solidFill>
              </a:rPr>
              <a:t>military bases, </a:t>
            </a:r>
            <a:r>
              <a:rPr lang="en-US" sz="2400" dirty="0"/>
              <a:t>then </a:t>
            </a:r>
            <a:r>
              <a:rPr lang="en-US" sz="2400" b="1" u="sng" dirty="0">
                <a:solidFill>
                  <a:srgbClr val="C0504D"/>
                </a:solidFill>
              </a:rPr>
              <a:t>spread</a:t>
            </a:r>
            <a:r>
              <a:rPr lang="en-US" sz="2400" dirty="0"/>
              <a:t> rapidly to other </a:t>
            </a:r>
            <a:r>
              <a:rPr lang="en-US" sz="2400" b="1" u="sng" dirty="0">
                <a:solidFill>
                  <a:srgbClr val="C0504D"/>
                </a:solidFill>
              </a:rPr>
              <a:t>bases</a:t>
            </a:r>
            <a:r>
              <a:rPr lang="en-US" sz="2400" dirty="0"/>
              <a:t> and points around the </a:t>
            </a:r>
            <a:r>
              <a:rPr lang="en-US" sz="2400" b="1" u="sng" dirty="0">
                <a:solidFill>
                  <a:srgbClr val="C0504D"/>
                </a:solidFill>
              </a:rPr>
              <a:t>world</a:t>
            </a:r>
            <a:r>
              <a:rPr lang="en-US" sz="2400" dirty="0"/>
              <a:t>.</a:t>
            </a:r>
          </a:p>
        </p:txBody>
      </p:sp>
      <p:sp>
        <p:nvSpPr>
          <p:cNvPr id="6" name="TextBox 5"/>
          <p:cNvSpPr txBox="1"/>
          <p:nvPr/>
        </p:nvSpPr>
        <p:spPr>
          <a:xfrm>
            <a:off x="457200" y="1458142"/>
            <a:ext cx="8348133" cy="830997"/>
          </a:xfrm>
          <a:prstGeom prst="rect">
            <a:avLst/>
          </a:prstGeom>
          <a:noFill/>
        </p:spPr>
        <p:txBody>
          <a:bodyPr wrap="square" rtlCol="0">
            <a:spAutoFit/>
          </a:bodyPr>
          <a:lstStyle/>
          <a:p>
            <a:r>
              <a:rPr lang="en-US" sz="2400" dirty="0"/>
              <a:t>Also called the </a:t>
            </a:r>
            <a:r>
              <a:rPr lang="en-US" sz="2400" b="1" u="sng" dirty="0">
                <a:solidFill>
                  <a:srgbClr val="C0504D"/>
                </a:solidFill>
              </a:rPr>
              <a:t>Spanish Flu </a:t>
            </a:r>
            <a:r>
              <a:rPr lang="en-US" sz="2400" dirty="0"/>
              <a:t>since Spain’s newspapers reported the disease widely and people thought it </a:t>
            </a:r>
            <a:r>
              <a:rPr lang="en-US" sz="2400" b="1" u="sng" dirty="0">
                <a:solidFill>
                  <a:srgbClr val="C0504D"/>
                </a:solidFill>
              </a:rPr>
              <a:t>started</a:t>
            </a:r>
            <a:r>
              <a:rPr lang="en-US" sz="2400" dirty="0"/>
              <a:t> there.</a:t>
            </a:r>
          </a:p>
        </p:txBody>
      </p:sp>
      <p:pic>
        <p:nvPicPr>
          <p:cNvPr id="7" name="Picture 6" descr="1919FluVictimsToky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07" y="3725334"/>
            <a:ext cx="3537025" cy="2760132"/>
          </a:xfrm>
          <a:prstGeom prst="rect">
            <a:avLst/>
          </a:prstGeom>
        </p:spPr>
      </p:pic>
      <p:pic>
        <p:nvPicPr>
          <p:cNvPr id="8" name="Picture 7" descr="spanish-flu-pandemic-origFran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691" y="3725333"/>
            <a:ext cx="4044975" cy="2760133"/>
          </a:xfrm>
          <a:prstGeom prst="rect">
            <a:avLst/>
          </a:prstGeom>
        </p:spPr>
      </p:pic>
      <p:sp>
        <p:nvSpPr>
          <p:cNvPr id="3" name="Slide Number Placeholder 2"/>
          <p:cNvSpPr>
            <a:spLocks noGrp="1"/>
          </p:cNvSpPr>
          <p:nvPr>
            <p:ph type="sldNum" sz="quarter" idx="12"/>
          </p:nvPr>
        </p:nvSpPr>
        <p:spPr/>
        <p:txBody>
          <a:bodyPr/>
          <a:lstStyle/>
          <a:p>
            <a:fld id="{88370DFB-5945-3A4E-ADB2-93D51DBC1F86}" type="slidenum">
              <a:rPr lang="en-US" smtClean="0"/>
              <a:t>7</a:t>
            </a:fld>
            <a:endParaRPr lang="en-US"/>
          </a:p>
        </p:txBody>
      </p:sp>
    </p:spTree>
    <p:extLst>
      <p:ext uri="{BB962C8B-B14F-4D97-AF65-F5344CB8AC3E}">
        <p14:creationId xmlns:p14="http://schemas.microsoft.com/office/powerpoint/2010/main" val="353193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581"/>
            <a:ext cx="8229600" cy="808038"/>
          </a:xfrm>
        </p:spPr>
        <p:style>
          <a:lnRef idx="2">
            <a:schemeClr val="dk1"/>
          </a:lnRef>
          <a:fillRef idx="1">
            <a:schemeClr val="lt1"/>
          </a:fillRef>
          <a:effectRef idx="0">
            <a:schemeClr val="dk1"/>
          </a:effectRef>
          <a:fontRef idx="minor">
            <a:schemeClr val="dk1"/>
          </a:fontRef>
        </p:style>
        <p:txBody>
          <a:bodyPr>
            <a:noAutofit/>
          </a:bodyPr>
          <a:lstStyle/>
          <a:p>
            <a:r>
              <a:rPr lang="en-US" sz="3600" b="1" dirty="0">
                <a:solidFill>
                  <a:srgbClr val="C0504D"/>
                </a:solidFill>
              </a:rPr>
              <a:t>Countries Infected All Over The World</a:t>
            </a:r>
          </a:p>
        </p:txBody>
      </p:sp>
      <p:sp>
        <p:nvSpPr>
          <p:cNvPr id="16" name="Content Placeholder 15"/>
          <p:cNvSpPr>
            <a:spLocks noGrp="1"/>
          </p:cNvSpPr>
          <p:nvPr>
            <p:ph sz="half" idx="1"/>
          </p:nvPr>
        </p:nvSpPr>
        <p:spPr>
          <a:xfrm>
            <a:off x="457200" y="1924521"/>
            <a:ext cx="4038600" cy="4850077"/>
          </a:xfrm>
        </p:spPr>
        <p:txBody>
          <a:bodyPr>
            <a:normAutofit/>
          </a:bodyPr>
          <a:lstStyle/>
          <a:p>
            <a:pPr marL="0" indent="0">
              <a:buNone/>
            </a:pPr>
            <a:r>
              <a:rPr lang="en-US" sz="2400" dirty="0"/>
              <a:t>India			Denmark	</a:t>
            </a:r>
          </a:p>
          <a:p>
            <a:pPr marL="0" indent="0">
              <a:buNone/>
            </a:pPr>
            <a:r>
              <a:rPr lang="en-US" sz="2400" dirty="0"/>
              <a:t>Indonesia		Norway</a:t>
            </a:r>
          </a:p>
          <a:p>
            <a:pPr marL="0" indent="0">
              <a:buNone/>
            </a:pPr>
            <a:r>
              <a:rPr lang="en-US" sz="2400" dirty="0"/>
              <a:t>England 		France</a:t>
            </a:r>
          </a:p>
          <a:p>
            <a:pPr marL="0" indent="0">
              <a:buNone/>
            </a:pPr>
            <a:r>
              <a:rPr lang="en-US" sz="2400" dirty="0"/>
              <a:t>Colombia		Poland</a:t>
            </a:r>
          </a:p>
          <a:p>
            <a:pPr marL="0" indent="0">
              <a:buNone/>
            </a:pPr>
            <a:r>
              <a:rPr lang="en-US" sz="2400" dirty="0"/>
              <a:t>Portugal		Saudi Arabia</a:t>
            </a:r>
          </a:p>
          <a:p>
            <a:pPr marL="0" indent="0">
              <a:buNone/>
            </a:pPr>
            <a:r>
              <a:rPr lang="en-US" sz="2400" dirty="0"/>
              <a:t>Spain			Brazil</a:t>
            </a:r>
          </a:p>
          <a:p>
            <a:pPr marL="0" indent="0">
              <a:buNone/>
            </a:pPr>
            <a:r>
              <a:rPr lang="en-US" sz="2400" dirty="0"/>
              <a:t>Mexico			Australia</a:t>
            </a:r>
          </a:p>
          <a:p>
            <a:pPr marL="0" indent="0">
              <a:buNone/>
            </a:pPr>
            <a:r>
              <a:rPr lang="en-US" sz="2400" dirty="0"/>
              <a:t>Peru			New Zealand</a:t>
            </a:r>
          </a:p>
          <a:p>
            <a:pPr marL="0" indent="0">
              <a:buNone/>
            </a:pPr>
            <a:r>
              <a:rPr lang="en-US" sz="2400" dirty="0"/>
              <a:t>U.S.A.			Egypt</a:t>
            </a:r>
          </a:p>
          <a:p>
            <a:pPr marL="0" indent="0">
              <a:buNone/>
            </a:pPr>
            <a:r>
              <a:rPr lang="en-US" sz="2400" dirty="0"/>
              <a:t>Italy			Sierra Leone</a:t>
            </a:r>
          </a:p>
          <a:p>
            <a:pPr marL="0" indent="0">
              <a:buNone/>
            </a:pPr>
            <a:endParaRPr lang="en-US" sz="2400" dirty="0"/>
          </a:p>
        </p:txBody>
      </p:sp>
      <p:sp>
        <p:nvSpPr>
          <p:cNvPr id="17" name="Content Placeholder 16"/>
          <p:cNvSpPr>
            <a:spLocks noGrp="1"/>
          </p:cNvSpPr>
          <p:nvPr>
            <p:ph sz="half" idx="2"/>
          </p:nvPr>
        </p:nvSpPr>
        <p:spPr>
          <a:xfrm>
            <a:off x="4648200" y="1924521"/>
            <a:ext cx="4038600" cy="4850077"/>
          </a:xfrm>
        </p:spPr>
        <p:txBody>
          <a:bodyPr>
            <a:normAutofit/>
          </a:bodyPr>
          <a:lstStyle/>
          <a:p>
            <a:pPr marL="0" indent="0">
              <a:buNone/>
            </a:pPr>
            <a:r>
              <a:rPr lang="en-US" sz="2400" dirty="0"/>
              <a:t>Germany		Argentina	</a:t>
            </a:r>
          </a:p>
          <a:p>
            <a:pPr marL="0" indent="0">
              <a:buNone/>
            </a:pPr>
            <a:r>
              <a:rPr lang="en-US" sz="2400" dirty="0"/>
              <a:t>Nigeria			Paraguay</a:t>
            </a:r>
          </a:p>
          <a:p>
            <a:pPr marL="0" indent="0">
              <a:buNone/>
            </a:pPr>
            <a:r>
              <a:rPr lang="en-US" sz="2400" dirty="0"/>
              <a:t>Japan			Kenya</a:t>
            </a:r>
          </a:p>
          <a:p>
            <a:pPr marL="0" indent="0">
              <a:buNone/>
            </a:pPr>
            <a:r>
              <a:rPr lang="en-US" sz="2400" dirty="0"/>
              <a:t>Costa Rica		Canada</a:t>
            </a:r>
          </a:p>
          <a:p>
            <a:pPr marL="0" indent="0">
              <a:buNone/>
            </a:pPr>
            <a:r>
              <a:rPr lang="en-US" sz="2400" dirty="0"/>
              <a:t>South Africa	Iceland</a:t>
            </a:r>
          </a:p>
          <a:p>
            <a:pPr marL="0" indent="0">
              <a:buNone/>
            </a:pPr>
            <a:r>
              <a:rPr lang="en-US" sz="2400" dirty="0"/>
              <a:t>Sweden		Philippines</a:t>
            </a:r>
          </a:p>
          <a:p>
            <a:pPr marL="0" indent="0">
              <a:buNone/>
            </a:pPr>
            <a:r>
              <a:rPr lang="en-US" sz="2400" dirty="0"/>
              <a:t>Afghanistan	Russia</a:t>
            </a:r>
          </a:p>
          <a:p>
            <a:pPr marL="0" indent="0">
              <a:buNone/>
            </a:pPr>
            <a:r>
              <a:rPr lang="en-US" sz="2400" dirty="0"/>
              <a:t>China			Congo</a:t>
            </a:r>
          </a:p>
          <a:p>
            <a:pPr marL="0" indent="0">
              <a:buNone/>
            </a:pPr>
            <a:r>
              <a:rPr lang="en-US" sz="2400" dirty="0"/>
              <a:t>Samoan Islands	Cuba</a:t>
            </a:r>
          </a:p>
          <a:p>
            <a:pPr marL="0" indent="0">
              <a:buNone/>
            </a:pPr>
            <a:r>
              <a:rPr lang="en-US" sz="2400" dirty="0"/>
              <a:t>Madagascar	Chad</a:t>
            </a:r>
          </a:p>
        </p:txBody>
      </p:sp>
      <p:sp>
        <p:nvSpPr>
          <p:cNvPr id="11" name="TextBox 10"/>
          <p:cNvSpPr txBox="1"/>
          <p:nvPr/>
        </p:nvSpPr>
        <p:spPr>
          <a:xfrm>
            <a:off x="457200" y="1093524"/>
            <a:ext cx="8229600" cy="830997"/>
          </a:xfrm>
          <a:prstGeom prst="rect">
            <a:avLst/>
          </a:prstGeom>
          <a:noFill/>
        </p:spPr>
        <p:txBody>
          <a:bodyPr wrap="square" rtlCol="0">
            <a:spAutoFit/>
          </a:bodyPr>
          <a:lstStyle/>
          <a:p>
            <a:r>
              <a:rPr lang="en-US" sz="2400" dirty="0"/>
              <a:t>Using the </a:t>
            </a:r>
            <a:r>
              <a:rPr lang="en-US" sz="2400" b="1" dirty="0">
                <a:solidFill>
                  <a:srgbClr val="C0504D"/>
                </a:solidFill>
              </a:rPr>
              <a:t>map packs</a:t>
            </a:r>
            <a:r>
              <a:rPr lang="en-US" sz="2400" dirty="0"/>
              <a:t>, locate these </a:t>
            </a:r>
            <a:r>
              <a:rPr lang="en-US" sz="2400" b="1" dirty="0">
                <a:solidFill>
                  <a:srgbClr val="C0504D"/>
                </a:solidFill>
              </a:rPr>
              <a:t>countries</a:t>
            </a:r>
            <a:r>
              <a:rPr lang="en-US" sz="2400" dirty="0"/>
              <a:t> that were affected by the Flu and </a:t>
            </a:r>
            <a:r>
              <a:rPr lang="en-US" sz="2400" b="1" dirty="0">
                <a:solidFill>
                  <a:srgbClr val="C0504D"/>
                </a:solidFill>
              </a:rPr>
              <a:t>shade</a:t>
            </a:r>
            <a:r>
              <a:rPr lang="en-US" sz="2400" dirty="0"/>
              <a:t> each one on the </a:t>
            </a:r>
            <a:r>
              <a:rPr lang="en-US" sz="2400" b="1" dirty="0">
                <a:solidFill>
                  <a:srgbClr val="C0504D"/>
                </a:solidFill>
              </a:rPr>
              <a:t>outline map</a:t>
            </a:r>
            <a:r>
              <a:rPr lang="en-US" sz="2400" dirty="0"/>
              <a:t>.</a:t>
            </a:r>
          </a:p>
        </p:txBody>
      </p:sp>
      <p:sp>
        <p:nvSpPr>
          <p:cNvPr id="3" name="Slide Number Placeholder 2"/>
          <p:cNvSpPr>
            <a:spLocks noGrp="1"/>
          </p:cNvSpPr>
          <p:nvPr>
            <p:ph type="sldNum" sz="quarter" idx="12"/>
          </p:nvPr>
        </p:nvSpPr>
        <p:spPr/>
        <p:txBody>
          <a:bodyPr/>
          <a:lstStyle/>
          <a:p>
            <a:fld id="{88370DFB-5945-3A4E-ADB2-93D51DBC1F86}" type="slidenum">
              <a:rPr lang="en-US" smtClean="0"/>
              <a:t>8</a:t>
            </a:fld>
            <a:endParaRPr lang="en-US"/>
          </a:p>
        </p:txBody>
      </p:sp>
    </p:spTree>
    <p:extLst>
      <p:ext uri="{BB962C8B-B14F-4D97-AF65-F5344CB8AC3E}">
        <p14:creationId xmlns:p14="http://schemas.microsoft.com/office/powerpoint/2010/main" val="341785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ttle bird enz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35" y="125942"/>
            <a:ext cx="3232732" cy="2680229"/>
          </a:xfrm>
          <a:prstGeom prst="rect">
            <a:avLst/>
          </a:prstGeom>
        </p:spPr>
      </p:pic>
      <p:pic>
        <p:nvPicPr>
          <p:cNvPr id="9" name="Picture 8" descr="spanish_flu_n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213" y="137054"/>
            <a:ext cx="2573222" cy="25019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1ad050585572acf8c68109f47cd5e5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8295" y="2968096"/>
            <a:ext cx="3253712" cy="2602970"/>
          </a:xfrm>
          <a:prstGeom prst="rect">
            <a:avLst/>
          </a:prstGeom>
        </p:spPr>
      </p:pic>
      <p:pic>
        <p:nvPicPr>
          <p:cNvPr id="13" name="Picture 12" descr="baseball fl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1517" y="4047066"/>
            <a:ext cx="3251200" cy="2438400"/>
          </a:xfrm>
          <a:prstGeom prst="rect">
            <a:avLst/>
          </a:prstGeom>
        </p:spPr>
      </p:pic>
      <p:pic>
        <p:nvPicPr>
          <p:cNvPr id="14" name="Picture 13" descr="e06f7.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935" y="3416348"/>
            <a:ext cx="3083983" cy="3154879"/>
          </a:xfrm>
          <a:prstGeom prst="rect">
            <a:avLst/>
          </a:prstGeom>
        </p:spPr>
      </p:pic>
      <p:pic>
        <p:nvPicPr>
          <p:cNvPr id="15" name="Picture 14" descr="flu_hbnc.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8301" y="137054"/>
            <a:ext cx="2884416" cy="3403599"/>
          </a:xfrm>
          <a:prstGeom prst="rect">
            <a:avLst/>
          </a:prstGeom>
        </p:spPr>
      </p:pic>
      <p:sp>
        <p:nvSpPr>
          <p:cNvPr id="2" name="Slide Number Placeholder 1"/>
          <p:cNvSpPr>
            <a:spLocks noGrp="1"/>
          </p:cNvSpPr>
          <p:nvPr>
            <p:ph type="sldNum" sz="quarter" idx="12"/>
          </p:nvPr>
        </p:nvSpPr>
        <p:spPr/>
        <p:txBody>
          <a:bodyPr/>
          <a:lstStyle/>
          <a:p>
            <a:fld id="{88370DFB-5945-3A4E-ADB2-93D51DBC1F86}" type="slidenum">
              <a:rPr lang="en-US" smtClean="0"/>
              <a:t>9</a:t>
            </a:fld>
            <a:endParaRPr lang="en-US"/>
          </a:p>
        </p:txBody>
      </p:sp>
    </p:spTree>
    <p:extLst>
      <p:ext uri="{BB962C8B-B14F-4D97-AF65-F5344CB8AC3E}">
        <p14:creationId xmlns:p14="http://schemas.microsoft.com/office/powerpoint/2010/main" val="1462943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2948</TotalTime>
  <Words>1171</Words>
  <Application>Microsoft Macintosh PowerPoint</Application>
  <PresentationFormat>On-screen Show (4:3)</PresentationFormat>
  <Paragraphs>111</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What is going on?</vt:lpstr>
      <vt:lpstr>Key Vocabulary</vt:lpstr>
      <vt:lpstr>Key Vocabulary</vt:lpstr>
      <vt:lpstr>Deadlier Than the War</vt:lpstr>
      <vt:lpstr>3 Waves of the Flu</vt:lpstr>
      <vt:lpstr>A Global Disaster</vt:lpstr>
      <vt:lpstr>Countries Infected All Over The World</vt:lpstr>
      <vt:lpstr>PowerPoint Presentation</vt:lpstr>
      <vt:lpstr>Notable Survivors of the Spanish Flu</vt:lpstr>
      <vt:lpstr>References</vt:lpstr>
    </vt:vector>
  </TitlesOfParts>
  <Company>Metropolitan State University of Denver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Hinde</dc:creator>
  <cp:lastModifiedBy>Gale Ekiss</cp:lastModifiedBy>
  <cp:revision>69</cp:revision>
  <dcterms:created xsi:type="dcterms:W3CDTF">2016-12-31T22:08:50Z</dcterms:created>
  <dcterms:modified xsi:type="dcterms:W3CDTF">2020-10-07T22:18:53Z</dcterms:modified>
</cp:coreProperties>
</file>