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sldIdLst>
    <p:sldId id="257" r:id="rId2"/>
    <p:sldId id="317" r:id="rId3"/>
    <p:sldId id="315" r:id="rId4"/>
    <p:sldId id="324" r:id="rId5"/>
    <p:sldId id="316" r:id="rId6"/>
    <p:sldId id="318" r:id="rId7"/>
    <p:sldId id="320" r:id="rId8"/>
    <p:sldId id="260" r:id="rId9"/>
    <p:sldId id="258" r:id="rId10"/>
    <p:sldId id="259" r:id="rId11"/>
    <p:sldId id="325" r:id="rId12"/>
    <p:sldId id="326" r:id="rId13"/>
    <p:sldId id="327" r:id="rId14"/>
    <p:sldId id="322" r:id="rId15"/>
    <p:sldId id="323" r:id="rId16"/>
    <p:sldId id="314" r:id="rId17"/>
    <p:sldId id="263" r:id="rId18"/>
    <p:sldId id="264" r:id="rId19"/>
    <p:sldId id="265" r:id="rId20"/>
    <p:sldId id="266" r:id="rId21"/>
    <p:sldId id="267" r:id="rId22"/>
    <p:sldId id="269" r:id="rId23"/>
    <p:sldId id="270" r:id="rId24"/>
    <p:sldId id="271" r:id="rId25"/>
    <p:sldId id="272" r:id="rId26"/>
    <p:sldId id="274" r:id="rId27"/>
    <p:sldId id="321" r:id="rId28"/>
    <p:sldId id="273" r:id="rId29"/>
    <p:sldId id="275" r:id="rId30"/>
    <p:sldId id="276" r:id="rId31"/>
    <p:sldId id="277" r:id="rId32"/>
    <p:sldId id="278" r:id="rId33"/>
    <p:sldId id="279" r:id="rId34"/>
    <p:sldId id="280" r:id="rId35"/>
    <p:sldId id="281" r:id="rId36"/>
    <p:sldId id="282" r:id="rId37"/>
    <p:sldId id="283" r:id="rId38"/>
    <p:sldId id="285" r:id="rId39"/>
    <p:sldId id="286" r:id="rId40"/>
    <p:sldId id="287" r:id="rId41"/>
    <p:sldId id="288" r:id="rId42"/>
    <p:sldId id="289" r:id="rId43"/>
    <p:sldId id="290" r:id="rId44"/>
    <p:sldId id="291" r:id="rId45"/>
    <p:sldId id="292" r:id="rId46"/>
    <p:sldId id="293" r:id="rId47"/>
    <p:sldId id="294" r:id="rId48"/>
    <p:sldId id="295" r:id="rId49"/>
    <p:sldId id="296" r:id="rId50"/>
    <p:sldId id="297" r:id="rId51"/>
    <p:sldId id="298" r:id="rId52"/>
    <p:sldId id="299" r:id="rId53"/>
    <p:sldId id="300" r:id="rId54"/>
    <p:sldId id="301" r:id="rId55"/>
    <p:sldId id="302" r:id="rId56"/>
    <p:sldId id="303" r:id="rId57"/>
    <p:sldId id="304" r:id="rId58"/>
    <p:sldId id="305" r:id="rId59"/>
    <p:sldId id="306" r:id="rId60"/>
    <p:sldId id="307" r:id="rId61"/>
    <p:sldId id="308" r:id="rId62"/>
    <p:sldId id="309" r:id="rId63"/>
    <p:sldId id="310"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91" autoAdjust="0"/>
    <p:restoredTop sz="94660"/>
  </p:normalViewPr>
  <p:slideViewPr>
    <p:cSldViewPr snapToGrid="0" showGuides="1">
      <p:cViewPr varScale="1">
        <p:scale>
          <a:sx n="80" d="100"/>
          <a:sy n="80" d="100"/>
        </p:scale>
        <p:origin x="-120" y="-84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notesMaster" Target="notesMasters/notesMaster1.xml"/><Relationship Id="rId66" Type="http://schemas.openxmlformats.org/officeDocument/2006/relationships/printerSettings" Target="printerSettings/printerSettings1.bin"/><Relationship Id="rId67" Type="http://schemas.openxmlformats.org/officeDocument/2006/relationships/presProps" Target="presProps.xml"/><Relationship Id="rId68" Type="http://schemas.openxmlformats.org/officeDocument/2006/relationships/viewProps" Target="viewProps.xml"/><Relationship Id="rId69" Type="http://schemas.openxmlformats.org/officeDocument/2006/relationships/theme" Target="theme/theme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893680-B549-459E-98DB-FB21D02D5DA8}" type="datetimeFigureOut">
              <a:rPr lang="en-US" smtClean="0"/>
              <a:t>10/20/15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75A1AC-0CE0-4EB2-B39C-517870445316}" type="slidenum">
              <a:rPr lang="en-US" smtClean="0"/>
              <a:t>‹#›</a:t>
            </a:fld>
            <a:endParaRPr lang="en-US"/>
          </a:p>
        </p:txBody>
      </p:sp>
    </p:spTree>
    <p:extLst>
      <p:ext uri="{BB962C8B-B14F-4D97-AF65-F5344CB8AC3E}">
        <p14:creationId xmlns:p14="http://schemas.microsoft.com/office/powerpoint/2010/main" val="826536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6A142EF-BF34-4E92-8473-CFC0538B4D8B}" type="slidenum">
              <a:rPr lang="en-US" altLang="en-US" smtClean="0"/>
              <a:pPr>
                <a:spcBef>
                  <a:spcPct val="0"/>
                </a:spcBef>
              </a:pPr>
              <a:t>3</a:t>
            </a:fld>
            <a:endParaRPr lang="en-US" altLang="en-US" smtClean="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lnSpc>
                <a:spcPct val="80000"/>
              </a:lnSpc>
            </a:pPr>
            <a:r>
              <a:rPr lang="en-US" altLang="en-US" sz="1000" b="1" smtClean="0">
                <a:latin typeface="Arial" panose="020B0604020202020204" pitchFamily="34" charset="0"/>
              </a:rPr>
              <a:t>Using this PowerPoint break timer</a:t>
            </a:r>
          </a:p>
          <a:p>
            <a:pPr marL="228600" indent="-228600" eaLnBrk="1" hangingPunct="1">
              <a:lnSpc>
                <a:spcPct val="80000"/>
              </a:lnSpc>
            </a:pPr>
            <a:endParaRPr lang="en-US" altLang="en-US" sz="1000" b="1" smtClean="0">
              <a:latin typeface="Arial" panose="020B0604020202020204" pitchFamily="34" charset="0"/>
            </a:endParaRPr>
          </a:p>
          <a:p>
            <a:pPr marL="228600" indent="-228600" eaLnBrk="1" hangingPunct="1">
              <a:lnSpc>
                <a:spcPct val="80000"/>
              </a:lnSpc>
            </a:pPr>
            <a:r>
              <a:rPr lang="en-US" altLang="en-US" sz="1000" smtClean="0">
                <a:latin typeface="Arial" panose="020B0604020202020204" pitchFamily="34" charset="0"/>
              </a:rPr>
              <a:t>This PowerPoint slide uses images, custom animation, and timing to provide a countdown timer that you can use in any presentation. When you open the template, you’ll notice that the timer is set at 00:00. However, when you start the slide show, the timer will start at the correct time and count down by 1-minute intervals until it gets to 1 minute. At that point, it will count down in two 30-seconds intervals to 00:00.</a:t>
            </a:r>
          </a:p>
          <a:p>
            <a:pPr marL="228600" indent="-228600" eaLnBrk="1" hangingPunct="1">
              <a:lnSpc>
                <a:spcPct val="80000"/>
              </a:lnSpc>
            </a:pPr>
            <a:endParaRPr lang="en-US" altLang="en-US" sz="1000" smtClean="0">
              <a:latin typeface="Arial" panose="020B0604020202020204" pitchFamily="34" charset="0"/>
            </a:endParaRPr>
          </a:p>
          <a:p>
            <a:pPr marL="228600" indent="-228600" eaLnBrk="1" hangingPunct="1">
              <a:lnSpc>
                <a:spcPct val="80000"/>
              </a:lnSpc>
            </a:pPr>
            <a:r>
              <a:rPr lang="en-US" altLang="en-US" sz="1000" b="1" smtClean="0">
                <a:latin typeface="Arial" panose="020B0604020202020204" pitchFamily="34" charset="0"/>
              </a:rPr>
              <a:t>To insert this slide into your presentation</a:t>
            </a:r>
          </a:p>
          <a:p>
            <a:pPr marL="228600" indent="-228600" eaLnBrk="1" hangingPunct="1">
              <a:lnSpc>
                <a:spcPct val="80000"/>
              </a:lnSpc>
            </a:pPr>
            <a:endParaRPr lang="en-US" altLang="en-US" sz="1000" b="1" smtClean="0">
              <a:latin typeface="Arial" panose="020B0604020202020204" pitchFamily="34" charset="0"/>
            </a:endParaRPr>
          </a:p>
          <a:p>
            <a:pPr marL="228600" indent="-228600" eaLnBrk="1" hangingPunct="1">
              <a:buFontTx/>
              <a:buAutoNum type="arabicPeriod"/>
            </a:pPr>
            <a:r>
              <a:rPr lang="en-US" altLang="en-US" smtClean="0">
                <a:latin typeface="Arial" panose="020B0604020202020204" pitchFamily="34" charset="0"/>
              </a:rPr>
              <a:t>Save this template as a presentation (.ppt file) on your computer. </a:t>
            </a:r>
          </a:p>
          <a:p>
            <a:pPr marL="228600" indent="-228600" eaLnBrk="1" hangingPunct="1">
              <a:buFontTx/>
              <a:buAutoNum type="arabicPeriod"/>
            </a:pPr>
            <a:r>
              <a:rPr lang="en-US" altLang="en-US" smtClean="0">
                <a:latin typeface="Arial" panose="020B0604020202020204" pitchFamily="34" charset="0"/>
              </a:rPr>
              <a:t>Open the presentation that will contain the timer. </a:t>
            </a:r>
          </a:p>
          <a:p>
            <a:pPr marL="228600" indent="-228600" eaLnBrk="1" hangingPunct="1">
              <a:buFontTx/>
              <a:buAutoNum type="arabicPeriod"/>
            </a:pPr>
            <a:r>
              <a:rPr lang="en-US" altLang="en-US" smtClean="0">
                <a:latin typeface="Arial" panose="020B0604020202020204" pitchFamily="34" charset="0"/>
              </a:rPr>
              <a:t>On the </a:t>
            </a:r>
            <a:r>
              <a:rPr lang="en-US" altLang="en-US" b="1" smtClean="0">
                <a:latin typeface="Arial" panose="020B0604020202020204" pitchFamily="34" charset="0"/>
              </a:rPr>
              <a:t>Slides</a:t>
            </a:r>
            <a:r>
              <a:rPr lang="en-US" altLang="en-US" smtClean="0">
                <a:latin typeface="Arial" panose="020B0604020202020204" pitchFamily="34" charset="0"/>
              </a:rPr>
              <a:t> tab, place your insertion point after the slide that will precede the timer. (Make sure you don't select a slide. Your insertion point should be between the slides.) </a:t>
            </a:r>
          </a:p>
          <a:p>
            <a:pPr marL="228600" indent="-228600" eaLnBrk="1" hangingPunct="1">
              <a:buFontTx/>
              <a:buAutoNum type="arabicPeriod"/>
            </a:pPr>
            <a:r>
              <a:rPr lang="en-US" altLang="en-US" smtClean="0">
                <a:latin typeface="Arial" panose="020B0604020202020204" pitchFamily="34" charset="0"/>
              </a:rPr>
              <a:t>On the </a:t>
            </a:r>
            <a:r>
              <a:rPr lang="en-US" altLang="en-US" b="1" smtClean="0">
                <a:latin typeface="Arial" panose="020B0604020202020204" pitchFamily="34" charset="0"/>
              </a:rPr>
              <a:t>Insert</a:t>
            </a:r>
            <a:r>
              <a:rPr lang="en-US" altLang="en-US" smtClean="0">
                <a:latin typeface="Arial" panose="020B0604020202020204" pitchFamily="34" charset="0"/>
              </a:rPr>
              <a:t> menu, click </a:t>
            </a:r>
            <a:r>
              <a:rPr lang="en-US" altLang="en-US" b="1" smtClean="0">
                <a:latin typeface="Arial" panose="020B0604020202020204" pitchFamily="34" charset="0"/>
              </a:rPr>
              <a:t>Slides from Files</a:t>
            </a:r>
            <a:r>
              <a:rPr lang="en-US" altLang="en-US" smtClean="0">
                <a:latin typeface="Arial" panose="020B0604020202020204" pitchFamily="34" charset="0"/>
              </a:rPr>
              <a:t>. </a:t>
            </a:r>
          </a:p>
          <a:p>
            <a:pPr marL="228600" indent="-228600" eaLnBrk="1" hangingPunct="1">
              <a:buFontTx/>
              <a:buAutoNum type="arabicPeriod"/>
            </a:pPr>
            <a:r>
              <a:rPr lang="en-US" altLang="en-US" smtClean="0">
                <a:latin typeface="Arial" panose="020B0604020202020204" pitchFamily="34" charset="0"/>
              </a:rPr>
              <a:t>In the </a:t>
            </a:r>
            <a:r>
              <a:rPr lang="en-US" altLang="en-US" b="1" smtClean="0">
                <a:latin typeface="Arial" panose="020B0604020202020204" pitchFamily="34" charset="0"/>
              </a:rPr>
              <a:t>Slide Finder</a:t>
            </a:r>
            <a:r>
              <a:rPr lang="en-US" altLang="en-US" smtClean="0">
                <a:latin typeface="Arial" panose="020B0604020202020204" pitchFamily="34" charset="0"/>
              </a:rPr>
              <a:t> dialog box, click the </a:t>
            </a:r>
            <a:r>
              <a:rPr lang="en-US" altLang="en-US" b="1" smtClean="0">
                <a:latin typeface="Arial" panose="020B0604020202020204" pitchFamily="34" charset="0"/>
              </a:rPr>
              <a:t>Find Presentation</a:t>
            </a:r>
            <a:r>
              <a:rPr lang="en-US" altLang="en-US" smtClean="0">
                <a:latin typeface="Arial" panose="020B0604020202020204" pitchFamily="34" charset="0"/>
              </a:rPr>
              <a:t> tab. </a:t>
            </a:r>
          </a:p>
          <a:p>
            <a:pPr marL="228600" indent="-228600" eaLnBrk="1" hangingPunct="1">
              <a:buFontTx/>
              <a:buAutoNum type="arabicPeriod"/>
            </a:pPr>
            <a:r>
              <a:rPr lang="en-US" altLang="en-US" smtClean="0">
                <a:latin typeface="Arial" panose="020B0604020202020204" pitchFamily="34" charset="0"/>
              </a:rPr>
              <a:t>Click </a:t>
            </a:r>
            <a:r>
              <a:rPr lang="en-US" altLang="en-US" b="1" smtClean="0">
                <a:latin typeface="Arial" panose="020B0604020202020204" pitchFamily="34" charset="0"/>
              </a:rPr>
              <a:t>Browse</a:t>
            </a:r>
            <a:r>
              <a:rPr lang="en-US" altLang="en-US" smtClean="0">
                <a:latin typeface="Arial" panose="020B0604020202020204" pitchFamily="34" charset="0"/>
              </a:rPr>
              <a:t>, locate and select the timer presentation, and then click </a:t>
            </a:r>
            <a:r>
              <a:rPr lang="en-US" altLang="en-US" b="1" smtClean="0">
                <a:latin typeface="Arial" panose="020B0604020202020204" pitchFamily="34" charset="0"/>
              </a:rPr>
              <a:t>Open</a:t>
            </a:r>
            <a:r>
              <a:rPr lang="en-US" altLang="en-US" smtClean="0">
                <a:latin typeface="Arial" panose="020B0604020202020204" pitchFamily="34" charset="0"/>
              </a:rPr>
              <a:t>. </a:t>
            </a:r>
          </a:p>
          <a:p>
            <a:pPr marL="228600" indent="-228600" eaLnBrk="1" hangingPunct="1">
              <a:buFontTx/>
              <a:buAutoNum type="arabicPeriod"/>
            </a:pPr>
            <a:r>
              <a:rPr lang="en-US" altLang="en-US" smtClean="0">
                <a:latin typeface="Arial" panose="020B0604020202020204" pitchFamily="34" charset="0"/>
              </a:rPr>
              <a:t>In the </a:t>
            </a:r>
            <a:r>
              <a:rPr lang="en-US" altLang="en-US" b="1" smtClean="0">
                <a:latin typeface="Arial" panose="020B0604020202020204" pitchFamily="34" charset="0"/>
              </a:rPr>
              <a:t>Slides from Files</a:t>
            </a:r>
            <a:r>
              <a:rPr lang="en-US" altLang="en-US" smtClean="0">
                <a:latin typeface="Arial" panose="020B0604020202020204" pitchFamily="34" charset="0"/>
              </a:rPr>
              <a:t> dialog box, select the timer slide. </a:t>
            </a:r>
          </a:p>
          <a:p>
            <a:pPr marL="228600" indent="-228600" eaLnBrk="1" hangingPunct="1">
              <a:buFontTx/>
              <a:buAutoNum type="arabicPeriod"/>
            </a:pPr>
            <a:r>
              <a:rPr lang="en-US" altLang="en-US" smtClean="0">
                <a:latin typeface="Arial" panose="020B0604020202020204" pitchFamily="34" charset="0"/>
              </a:rPr>
              <a:t>Select the </a:t>
            </a:r>
            <a:r>
              <a:rPr lang="en-US" altLang="en-US" b="1" smtClean="0">
                <a:latin typeface="Arial" panose="020B0604020202020204" pitchFamily="34" charset="0"/>
              </a:rPr>
              <a:t>Keep source formatting</a:t>
            </a:r>
            <a:r>
              <a:rPr lang="en-US" altLang="en-US" smtClean="0">
                <a:latin typeface="Arial" panose="020B0604020202020204" pitchFamily="34" charset="0"/>
              </a:rPr>
              <a:t> check box. If you do not select this check box, the copied slide will inherit the design of the slide that precedes it in the presentation. </a:t>
            </a:r>
          </a:p>
          <a:p>
            <a:pPr marL="228600" indent="-228600" eaLnBrk="1" hangingPunct="1">
              <a:buFontTx/>
              <a:buAutoNum type="arabicPeriod"/>
            </a:pPr>
            <a:r>
              <a:rPr lang="en-US" altLang="en-US" smtClean="0">
                <a:latin typeface="Arial" panose="020B0604020202020204" pitchFamily="34" charset="0"/>
              </a:rPr>
              <a:t>Click </a:t>
            </a:r>
            <a:r>
              <a:rPr lang="en-US" altLang="en-US" b="1" smtClean="0">
                <a:latin typeface="Arial" panose="020B0604020202020204" pitchFamily="34" charset="0"/>
              </a:rPr>
              <a:t>Insert</a:t>
            </a:r>
            <a:r>
              <a:rPr lang="en-US" altLang="en-US" smtClean="0">
                <a:latin typeface="Arial" panose="020B0604020202020204" pitchFamily="34" charset="0"/>
              </a:rPr>
              <a:t>. </a:t>
            </a:r>
          </a:p>
          <a:p>
            <a:pPr marL="228600" indent="-228600" eaLnBrk="1" hangingPunct="1">
              <a:buFontTx/>
              <a:buAutoNum type="arabicPeriod"/>
            </a:pPr>
            <a:r>
              <a:rPr lang="en-US" altLang="en-US" smtClean="0">
                <a:latin typeface="Arial" panose="020B0604020202020204" pitchFamily="34" charset="0"/>
              </a:rPr>
              <a:t>Click </a:t>
            </a:r>
            <a:r>
              <a:rPr lang="en-US" altLang="en-US" b="1" smtClean="0">
                <a:latin typeface="Arial" panose="020B0604020202020204" pitchFamily="34" charset="0"/>
              </a:rPr>
              <a:t>Close</a:t>
            </a:r>
            <a:r>
              <a:rPr lang="en-US" altLang="en-US" smtClean="0">
                <a:latin typeface="Arial" panose="020B0604020202020204" pitchFamily="34" charset="0"/>
              </a:rPr>
              <a:t>.</a:t>
            </a:r>
            <a:endParaRPr lang="en-US" altLang="en-US" sz="1000" smtClean="0">
              <a:latin typeface="Arial" panose="020B0604020202020204" pitchFamily="34" charset="0"/>
            </a:endParaRPr>
          </a:p>
        </p:txBody>
      </p:sp>
    </p:spTree>
    <p:extLst>
      <p:ext uri="{BB962C8B-B14F-4D97-AF65-F5344CB8AC3E}">
        <p14:creationId xmlns:p14="http://schemas.microsoft.com/office/powerpoint/2010/main" val="968751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6A142EF-BF34-4E92-8473-CFC0538B4D8B}" type="slidenum">
              <a:rPr lang="en-US" altLang="en-US" smtClean="0"/>
              <a:pPr>
                <a:spcBef>
                  <a:spcPct val="0"/>
                </a:spcBef>
              </a:pPr>
              <a:t>5</a:t>
            </a:fld>
            <a:endParaRPr lang="en-US" altLang="en-US" smtClean="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lnSpc>
                <a:spcPct val="80000"/>
              </a:lnSpc>
            </a:pPr>
            <a:r>
              <a:rPr lang="en-US" altLang="en-US" sz="1000" b="1" smtClean="0">
                <a:latin typeface="Arial" panose="020B0604020202020204" pitchFamily="34" charset="0"/>
              </a:rPr>
              <a:t>Using this PowerPoint break timer</a:t>
            </a:r>
          </a:p>
          <a:p>
            <a:pPr marL="228600" indent="-228600" eaLnBrk="1" hangingPunct="1">
              <a:lnSpc>
                <a:spcPct val="80000"/>
              </a:lnSpc>
            </a:pPr>
            <a:endParaRPr lang="en-US" altLang="en-US" sz="1000" b="1" smtClean="0">
              <a:latin typeface="Arial" panose="020B0604020202020204" pitchFamily="34" charset="0"/>
            </a:endParaRPr>
          </a:p>
          <a:p>
            <a:pPr marL="228600" indent="-228600" eaLnBrk="1" hangingPunct="1">
              <a:lnSpc>
                <a:spcPct val="80000"/>
              </a:lnSpc>
            </a:pPr>
            <a:r>
              <a:rPr lang="en-US" altLang="en-US" sz="1000" smtClean="0">
                <a:latin typeface="Arial" panose="020B0604020202020204" pitchFamily="34" charset="0"/>
              </a:rPr>
              <a:t>This PowerPoint slide uses images, custom animation, and timing to provide a countdown timer that you can use in any presentation. When you open the template, you’ll notice that the timer is set at 00:00. However, when you start the slide show, the timer will start at the correct time and count down by 1-minute intervals until it gets to 1 minute. At that point, it will count down in two 30-seconds intervals to 00:00.</a:t>
            </a:r>
          </a:p>
          <a:p>
            <a:pPr marL="228600" indent="-228600" eaLnBrk="1" hangingPunct="1">
              <a:lnSpc>
                <a:spcPct val="80000"/>
              </a:lnSpc>
            </a:pPr>
            <a:endParaRPr lang="en-US" altLang="en-US" sz="1000" smtClean="0">
              <a:latin typeface="Arial" panose="020B0604020202020204" pitchFamily="34" charset="0"/>
            </a:endParaRPr>
          </a:p>
          <a:p>
            <a:pPr marL="228600" indent="-228600" eaLnBrk="1" hangingPunct="1">
              <a:lnSpc>
                <a:spcPct val="80000"/>
              </a:lnSpc>
            </a:pPr>
            <a:r>
              <a:rPr lang="en-US" altLang="en-US" sz="1000" b="1" smtClean="0">
                <a:latin typeface="Arial" panose="020B0604020202020204" pitchFamily="34" charset="0"/>
              </a:rPr>
              <a:t>To insert this slide into your presentation</a:t>
            </a:r>
          </a:p>
          <a:p>
            <a:pPr marL="228600" indent="-228600" eaLnBrk="1" hangingPunct="1">
              <a:lnSpc>
                <a:spcPct val="80000"/>
              </a:lnSpc>
            </a:pPr>
            <a:endParaRPr lang="en-US" altLang="en-US" sz="1000" b="1" smtClean="0">
              <a:latin typeface="Arial" panose="020B0604020202020204" pitchFamily="34" charset="0"/>
            </a:endParaRPr>
          </a:p>
          <a:p>
            <a:pPr marL="228600" indent="-228600" eaLnBrk="1" hangingPunct="1">
              <a:buFontTx/>
              <a:buAutoNum type="arabicPeriod"/>
            </a:pPr>
            <a:r>
              <a:rPr lang="en-US" altLang="en-US" smtClean="0">
                <a:latin typeface="Arial" panose="020B0604020202020204" pitchFamily="34" charset="0"/>
              </a:rPr>
              <a:t>Save this template as a presentation (.ppt file) on your computer. </a:t>
            </a:r>
          </a:p>
          <a:p>
            <a:pPr marL="228600" indent="-228600" eaLnBrk="1" hangingPunct="1">
              <a:buFontTx/>
              <a:buAutoNum type="arabicPeriod"/>
            </a:pPr>
            <a:r>
              <a:rPr lang="en-US" altLang="en-US" smtClean="0">
                <a:latin typeface="Arial" panose="020B0604020202020204" pitchFamily="34" charset="0"/>
              </a:rPr>
              <a:t>Open the presentation that will contain the timer. </a:t>
            </a:r>
          </a:p>
          <a:p>
            <a:pPr marL="228600" indent="-228600" eaLnBrk="1" hangingPunct="1">
              <a:buFontTx/>
              <a:buAutoNum type="arabicPeriod"/>
            </a:pPr>
            <a:r>
              <a:rPr lang="en-US" altLang="en-US" smtClean="0">
                <a:latin typeface="Arial" panose="020B0604020202020204" pitchFamily="34" charset="0"/>
              </a:rPr>
              <a:t>On the </a:t>
            </a:r>
            <a:r>
              <a:rPr lang="en-US" altLang="en-US" b="1" smtClean="0">
                <a:latin typeface="Arial" panose="020B0604020202020204" pitchFamily="34" charset="0"/>
              </a:rPr>
              <a:t>Slides</a:t>
            </a:r>
            <a:r>
              <a:rPr lang="en-US" altLang="en-US" smtClean="0">
                <a:latin typeface="Arial" panose="020B0604020202020204" pitchFamily="34" charset="0"/>
              </a:rPr>
              <a:t> tab, place your insertion point after the slide that will precede the timer. (Make sure you don't select a slide. Your insertion point should be between the slides.) </a:t>
            </a:r>
          </a:p>
          <a:p>
            <a:pPr marL="228600" indent="-228600" eaLnBrk="1" hangingPunct="1">
              <a:buFontTx/>
              <a:buAutoNum type="arabicPeriod"/>
            </a:pPr>
            <a:r>
              <a:rPr lang="en-US" altLang="en-US" smtClean="0">
                <a:latin typeface="Arial" panose="020B0604020202020204" pitchFamily="34" charset="0"/>
              </a:rPr>
              <a:t>On the </a:t>
            </a:r>
            <a:r>
              <a:rPr lang="en-US" altLang="en-US" b="1" smtClean="0">
                <a:latin typeface="Arial" panose="020B0604020202020204" pitchFamily="34" charset="0"/>
              </a:rPr>
              <a:t>Insert</a:t>
            </a:r>
            <a:r>
              <a:rPr lang="en-US" altLang="en-US" smtClean="0">
                <a:latin typeface="Arial" panose="020B0604020202020204" pitchFamily="34" charset="0"/>
              </a:rPr>
              <a:t> menu, click </a:t>
            </a:r>
            <a:r>
              <a:rPr lang="en-US" altLang="en-US" b="1" smtClean="0">
                <a:latin typeface="Arial" panose="020B0604020202020204" pitchFamily="34" charset="0"/>
              </a:rPr>
              <a:t>Slides from Files</a:t>
            </a:r>
            <a:r>
              <a:rPr lang="en-US" altLang="en-US" smtClean="0">
                <a:latin typeface="Arial" panose="020B0604020202020204" pitchFamily="34" charset="0"/>
              </a:rPr>
              <a:t>. </a:t>
            </a:r>
          </a:p>
          <a:p>
            <a:pPr marL="228600" indent="-228600" eaLnBrk="1" hangingPunct="1">
              <a:buFontTx/>
              <a:buAutoNum type="arabicPeriod"/>
            </a:pPr>
            <a:r>
              <a:rPr lang="en-US" altLang="en-US" smtClean="0">
                <a:latin typeface="Arial" panose="020B0604020202020204" pitchFamily="34" charset="0"/>
              </a:rPr>
              <a:t>In the </a:t>
            </a:r>
            <a:r>
              <a:rPr lang="en-US" altLang="en-US" b="1" smtClean="0">
                <a:latin typeface="Arial" panose="020B0604020202020204" pitchFamily="34" charset="0"/>
              </a:rPr>
              <a:t>Slide Finder</a:t>
            </a:r>
            <a:r>
              <a:rPr lang="en-US" altLang="en-US" smtClean="0">
                <a:latin typeface="Arial" panose="020B0604020202020204" pitchFamily="34" charset="0"/>
              </a:rPr>
              <a:t> dialog box, click the </a:t>
            </a:r>
            <a:r>
              <a:rPr lang="en-US" altLang="en-US" b="1" smtClean="0">
                <a:latin typeface="Arial" panose="020B0604020202020204" pitchFamily="34" charset="0"/>
              </a:rPr>
              <a:t>Find Presentation</a:t>
            </a:r>
            <a:r>
              <a:rPr lang="en-US" altLang="en-US" smtClean="0">
                <a:latin typeface="Arial" panose="020B0604020202020204" pitchFamily="34" charset="0"/>
              </a:rPr>
              <a:t> tab. </a:t>
            </a:r>
          </a:p>
          <a:p>
            <a:pPr marL="228600" indent="-228600" eaLnBrk="1" hangingPunct="1">
              <a:buFontTx/>
              <a:buAutoNum type="arabicPeriod"/>
            </a:pPr>
            <a:r>
              <a:rPr lang="en-US" altLang="en-US" smtClean="0">
                <a:latin typeface="Arial" panose="020B0604020202020204" pitchFamily="34" charset="0"/>
              </a:rPr>
              <a:t>Click </a:t>
            </a:r>
            <a:r>
              <a:rPr lang="en-US" altLang="en-US" b="1" smtClean="0">
                <a:latin typeface="Arial" panose="020B0604020202020204" pitchFamily="34" charset="0"/>
              </a:rPr>
              <a:t>Browse</a:t>
            </a:r>
            <a:r>
              <a:rPr lang="en-US" altLang="en-US" smtClean="0">
                <a:latin typeface="Arial" panose="020B0604020202020204" pitchFamily="34" charset="0"/>
              </a:rPr>
              <a:t>, locate and select the timer presentation, and then click </a:t>
            </a:r>
            <a:r>
              <a:rPr lang="en-US" altLang="en-US" b="1" smtClean="0">
                <a:latin typeface="Arial" panose="020B0604020202020204" pitchFamily="34" charset="0"/>
              </a:rPr>
              <a:t>Open</a:t>
            </a:r>
            <a:r>
              <a:rPr lang="en-US" altLang="en-US" smtClean="0">
                <a:latin typeface="Arial" panose="020B0604020202020204" pitchFamily="34" charset="0"/>
              </a:rPr>
              <a:t>. </a:t>
            </a:r>
          </a:p>
          <a:p>
            <a:pPr marL="228600" indent="-228600" eaLnBrk="1" hangingPunct="1">
              <a:buFontTx/>
              <a:buAutoNum type="arabicPeriod"/>
            </a:pPr>
            <a:r>
              <a:rPr lang="en-US" altLang="en-US" smtClean="0">
                <a:latin typeface="Arial" panose="020B0604020202020204" pitchFamily="34" charset="0"/>
              </a:rPr>
              <a:t>In the </a:t>
            </a:r>
            <a:r>
              <a:rPr lang="en-US" altLang="en-US" b="1" smtClean="0">
                <a:latin typeface="Arial" panose="020B0604020202020204" pitchFamily="34" charset="0"/>
              </a:rPr>
              <a:t>Slides from Files</a:t>
            </a:r>
            <a:r>
              <a:rPr lang="en-US" altLang="en-US" smtClean="0">
                <a:latin typeface="Arial" panose="020B0604020202020204" pitchFamily="34" charset="0"/>
              </a:rPr>
              <a:t> dialog box, select the timer slide. </a:t>
            </a:r>
          </a:p>
          <a:p>
            <a:pPr marL="228600" indent="-228600" eaLnBrk="1" hangingPunct="1">
              <a:buFontTx/>
              <a:buAutoNum type="arabicPeriod"/>
            </a:pPr>
            <a:r>
              <a:rPr lang="en-US" altLang="en-US" smtClean="0">
                <a:latin typeface="Arial" panose="020B0604020202020204" pitchFamily="34" charset="0"/>
              </a:rPr>
              <a:t>Select the </a:t>
            </a:r>
            <a:r>
              <a:rPr lang="en-US" altLang="en-US" b="1" smtClean="0">
                <a:latin typeface="Arial" panose="020B0604020202020204" pitchFamily="34" charset="0"/>
              </a:rPr>
              <a:t>Keep source formatting</a:t>
            </a:r>
            <a:r>
              <a:rPr lang="en-US" altLang="en-US" smtClean="0">
                <a:latin typeface="Arial" panose="020B0604020202020204" pitchFamily="34" charset="0"/>
              </a:rPr>
              <a:t> check box. If you do not select this check box, the copied slide will inherit the design of the slide that precedes it in the presentation. </a:t>
            </a:r>
          </a:p>
          <a:p>
            <a:pPr marL="228600" indent="-228600" eaLnBrk="1" hangingPunct="1">
              <a:buFontTx/>
              <a:buAutoNum type="arabicPeriod"/>
            </a:pPr>
            <a:r>
              <a:rPr lang="en-US" altLang="en-US" smtClean="0">
                <a:latin typeface="Arial" panose="020B0604020202020204" pitchFamily="34" charset="0"/>
              </a:rPr>
              <a:t>Click </a:t>
            </a:r>
            <a:r>
              <a:rPr lang="en-US" altLang="en-US" b="1" smtClean="0">
                <a:latin typeface="Arial" panose="020B0604020202020204" pitchFamily="34" charset="0"/>
              </a:rPr>
              <a:t>Insert</a:t>
            </a:r>
            <a:r>
              <a:rPr lang="en-US" altLang="en-US" smtClean="0">
                <a:latin typeface="Arial" panose="020B0604020202020204" pitchFamily="34" charset="0"/>
              </a:rPr>
              <a:t>. </a:t>
            </a:r>
          </a:p>
          <a:p>
            <a:pPr marL="228600" indent="-228600" eaLnBrk="1" hangingPunct="1">
              <a:buFontTx/>
              <a:buAutoNum type="arabicPeriod"/>
            </a:pPr>
            <a:r>
              <a:rPr lang="en-US" altLang="en-US" smtClean="0">
                <a:latin typeface="Arial" panose="020B0604020202020204" pitchFamily="34" charset="0"/>
              </a:rPr>
              <a:t>Click </a:t>
            </a:r>
            <a:r>
              <a:rPr lang="en-US" altLang="en-US" b="1" smtClean="0">
                <a:latin typeface="Arial" panose="020B0604020202020204" pitchFamily="34" charset="0"/>
              </a:rPr>
              <a:t>Close</a:t>
            </a:r>
            <a:r>
              <a:rPr lang="en-US" altLang="en-US" smtClean="0">
                <a:latin typeface="Arial" panose="020B0604020202020204" pitchFamily="34" charset="0"/>
              </a:rPr>
              <a:t>.</a:t>
            </a:r>
            <a:endParaRPr lang="en-US" altLang="en-US" sz="1000" smtClean="0">
              <a:latin typeface="Arial" panose="020B0604020202020204" pitchFamily="34" charset="0"/>
            </a:endParaRPr>
          </a:p>
        </p:txBody>
      </p:sp>
    </p:spTree>
    <p:extLst>
      <p:ext uri="{BB962C8B-B14F-4D97-AF65-F5344CB8AC3E}">
        <p14:creationId xmlns:p14="http://schemas.microsoft.com/office/powerpoint/2010/main" val="3483258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6A142EF-BF34-4E92-8473-CFC0538B4D8B}" type="slidenum">
              <a:rPr lang="en-US" altLang="en-US" smtClean="0"/>
              <a:pPr>
                <a:spcBef>
                  <a:spcPct val="0"/>
                </a:spcBef>
              </a:pPr>
              <a:t>12</a:t>
            </a:fld>
            <a:endParaRPr lang="en-US" altLang="en-US" smtClean="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lnSpc>
                <a:spcPct val="80000"/>
              </a:lnSpc>
            </a:pPr>
            <a:r>
              <a:rPr lang="en-US" altLang="en-US" sz="1000" b="1" smtClean="0">
                <a:latin typeface="Arial" panose="020B0604020202020204" pitchFamily="34" charset="0"/>
              </a:rPr>
              <a:t>Using this PowerPoint break timer</a:t>
            </a:r>
          </a:p>
          <a:p>
            <a:pPr marL="228600" indent="-228600" eaLnBrk="1" hangingPunct="1">
              <a:lnSpc>
                <a:spcPct val="80000"/>
              </a:lnSpc>
            </a:pPr>
            <a:endParaRPr lang="en-US" altLang="en-US" sz="1000" b="1" smtClean="0">
              <a:latin typeface="Arial" panose="020B0604020202020204" pitchFamily="34" charset="0"/>
            </a:endParaRPr>
          </a:p>
          <a:p>
            <a:pPr marL="228600" indent="-228600" eaLnBrk="1" hangingPunct="1">
              <a:lnSpc>
                <a:spcPct val="80000"/>
              </a:lnSpc>
            </a:pPr>
            <a:r>
              <a:rPr lang="en-US" altLang="en-US" sz="1000" smtClean="0">
                <a:latin typeface="Arial" panose="020B0604020202020204" pitchFamily="34" charset="0"/>
              </a:rPr>
              <a:t>This PowerPoint slide uses images, custom animation, and timing to provide a countdown timer that you can use in any presentation. When you open the template, you’ll notice that the timer is set at 00:00. However, when you start the slide show, the timer will start at the correct time and count down by 1-minute intervals until it gets to 1 minute. At that point, it will count down in two 30-seconds intervals to 00:00.</a:t>
            </a:r>
          </a:p>
          <a:p>
            <a:pPr marL="228600" indent="-228600" eaLnBrk="1" hangingPunct="1">
              <a:lnSpc>
                <a:spcPct val="80000"/>
              </a:lnSpc>
            </a:pPr>
            <a:endParaRPr lang="en-US" altLang="en-US" sz="1000" smtClean="0">
              <a:latin typeface="Arial" panose="020B0604020202020204" pitchFamily="34" charset="0"/>
            </a:endParaRPr>
          </a:p>
          <a:p>
            <a:pPr marL="228600" indent="-228600" eaLnBrk="1" hangingPunct="1">
              <a:lnSpc>
                <a:spcPct val="80000"/>
              </a:lnSpc>
            </a:pPr>
            <a:r>
              <a:rPr lang="en-US" altLang="en-US" sz="1000" b="1" smtClean="0">
                <a:latin typeface="Arial" panose="020B0604020202020204" pitchFamily="34" charset="0"/>
              </a:rPr>
              <a:t>To insert this slide into your presentation</a:t>
            </a:r>
          </a:p>
          <a:p>
            <a:pPr marL="228600" indent="-228600" eaLnBrk="1" hangingPunct="1">
              <a:lnSpc>
                <a:spcPct val="80000"/>
              </a:lnSpc>
            </a:pPr>
            <a:endParaRPr lang="en-US" altLang="en-US" sz="1000" b="1" smtClean="0">
              <a:latin typeface="Arial" panose="020B0604020202020204" pitchFamily="34" charset="0"/>
            </a:endParaRPr>
          </a:p>
          <a:p>
            <a:pPr marL="228600" indent="-228600" eaLnBrk="1" hangingPunct="1">
              <a:buFontTx/>
              <a:buAutoNum type="arabicPeriod"/>
            </a:pPr>
            <a:r>
              <a:rPr lang="en-US" altLang="en-US" smtClean="0">
                <a:latin typeface="Arial" panose="020B0604020202020204" pitchFamily="34" charset="0"/>
              </a:rPr>
              <a:t>Save this template as a presentation (.ppt file) on your computer. </a:t>
            </a:r>
          </a:p>
          <a:p>
            <a:pPr marL="228600" indent="-228600" eaLnBrk="1" hangingPunct="1">
              <a:buFontTx/>
              <a:buAutoNum type="arabicPeriod"/>
            </a:pPr>
            <a:r>
              <a:rPr lang="en-US" altLang="en-US" smtClean="0">
                <a:latin typeface="Arial" panose="020B0604020202020204" pitchFamily="34" charset="0"/>
              </a:rPr>
              <a:t>Open the presentation that will contain the timer. </a:t>
            </a:r>
          </a:p>
          <a:p>
            <a:pPr marL="228600" indent="-228600" eaLnBrk="1" hangingPunct="1">
              <a:buFontTx/>
              <a:buAutoNum type="arabicPeriod"/>
            </a:pPr>
            <a:r>
              <a:rPr lang="en-US" altLang="en-US" smtClean="0">
                <a:latin typeface="Arial" panose="020B0604020202020204" pitchFamily="34" charset="0"/>
              </a:rPr>
              <a:t>On the </a:t>
            </a:r>
            <a:r>
              <a:rPr lang="en-US" altLang="en-US" b="1" smtClean="0">
                <a:latin typeface="Arial" panose="020B0604020202020204" pitchFamily="34" charset="0"/>
              </a:rPr>
              <a:t>Slides</a:t>
            </a:r>
            <a:r>
              <a:rPr lang="en-US" altLang="en-US" smtClean="0">
                <a:latin typeface="Arial" panose="020B0604020202020204" pitchFamily="34" charset="0"/>
              </a:rPr>
              <a:t> tab, place your insertion point after the slide that will precede the timer. (Make sure you don't select a slide. Your insertion point should be between the slides.) </a:t>
            </a:r>
          </a:p>
          <a:p>
            <a:pPr marL="228600" indent="-228600" eaLnBrk="1" hangingPunct="1">
              <a:buFontTx/>
              <a:buAutoNum type="arabicPeriod"/>
            </a:pPr>
            <a:r>
              <a:rPr lang="en-US" altLang="en-US" smtClean="0">
                <a:latin typeface="Arial" panose="020B0604020202020204" pitchFamily="34" charset="0"/>
              </a:rPr>
              <a:t>On the </a:t>
            </a:r>
            <a:r>
              <a:rPr lang="en-US" altLang="en-US" b="1" smtClean="0">
                <a:latin typeface="Arial" panose="020B0604020202020204" pitchFamily="34" charset="0"/>
              </a:rPr>
              <a:t>Insert</a:t>
            </a:r>
            <a:r>
              <a:rPr lang="en-US" altLang="en-US" smtClean="0">
                <a:latin typeface="Arial" panose="020B0604020202020204" pitchFamily="34" charset="0"/>
              </a:rPr>
              <a:t> menu, click </a:t>
            </a:r>
            <a:r>
              <a:rPr lang="en-US" altLang="en-US" b="1" smtClean="0">
                <a:latin typeface="Arial" panose="020B0604020202020204" pitchFamily="34" charset="0"/>
              </a:rPr>
              <a:t>Slides from Files</a:t>
            </a:r>
            <a:r>
              <a:rPr lang="en-US" altLang="en-US" smtClean="0">
                <a:latin typeface="Arial" panose="020B0604020202020204" pitchFamily="34" charset="0"/>
              </a:rPr>
              <a:t>. </a:t>
            </a:r>
          </a:p>
          <a:p>
            <a:pPr marL="228600" indent="-228600" eaLnBrk="1" hangingPunct="1">
              <a:buFontTx/>
              <a:buAutoNum type="arabicPeriod"/>
            </a:pPr>
            <a:r>
              <a:rPr lang="en-US" altLang="en-US" smtClean="0">
                <a:latin typeface="Arial" panose="020B0604020202020204" pitchFamily="34" charset="0"/>
              </a:rPr>
              <a:t>In the </a:t>
            </a:r>
            <a:r>
              <a:rPr lang="en-US" altLang="en-US" b="1" smtClean="0">
                <a:latin typeface="Arial" panose="020B0604020202020204" pitchFamily="34" charset="0"/>
              </a:rPr>
              <a:t>Slide Finder</a:t>
            </a:r>
            <a:r>
              <a:rPr lang="en-US" altLang="en-US" smtClean="0">
                <a:latin typeface="Arial" panose="020B0604020202020204" pitchFamily="34" charset="0"/>
              </a:rPr>
              <a:t> dialog box, click the </a:t>
            </a:r>
            <a:r>
              <a:rPr lang="en-US" altLang="en-US" b="1" smtClean="0">
                <a:latin typeface="Arial" panose="020B0604020202020204" pitchFamily="34" charset="0"/>
              </a:rPr>
              <a:t>Find Presentation</a:t>
            </a:r>
            <a:r>
              <a:rPr lang="en-US" altLang="en-US" smtClean="0">
                <a:latin typeface="Arial" panose="020B0604020202020204" pitchFamily="34" charset="0"/>
              </a:rPr>
              <a:t> tab. </a:t>
            </a:r>
          </a:p>
          <a:p>
            <a:pPr marL="228600" indent="-228600" eaLnBrk="1" hangingPunct="1">
              <a:buFontTx/>
              <a:buAutoNum type="arabicPeriod"/>
            </a:pPr>
            <a:r>
              <a:rPr lang="en-US" altLang="en-US" smtClean="0">
                <a:latin typeface="Arial" panose="020B0604020202020204" pitchFamily="34" charset="0"/>
              </a:rPr>
              <a:t>Click </a:t>
            </a:r>
            <a:r>
              <a:rPr lang="en-US" altLang="en-US" b="1" smtClean="0">
                <a:latin typeface="Arial" panose="020B0604020202020204" pitchFamily="34" charset="0"/>
              </a:rPr>
              <a:t>Browse</a:t>
            </a:r>
            <a:r>
              <a:rPr lang="en-US" altLang="en-US" smtClean="0">
                <a:latin typeface="Arial" panose="020B0604020202020204" pitchFamily="34" charset="0"/>
              </a:rPr>
              <a:t>, locate and select the timer presentation, and then click </a:t>
            </a:r>
            <a:r>
              <a:rPr lang="en-US" altLang="en-US" b="1" smtClean="0">
                <a:latin typeface="Arial" panose="020B0604020202020204" pitchFamily="34" charset="0"/>
              </a:rPr>
              <a:t>Open</a:t>
            </a:r>
            <a:r>
              <a:rPr lang="en-US" altLang="en-US" smtClean="0">
                <a:latin typeface="Arial" panose="020B0604020202020204" pitchFamily="34" charset="0"/>
              </a:rPr>
              <a:t>. </a:t>
            </a:r>
          </a:p>
          <a:p>
            <a:pPr marL="228600" indent="-228600" eaLnBrk="1" hangingPunct="1">
              <a:buFontTx/>
              <a:buAutoNum type="arabicPeriod"/>
            </a:pPr>
            <a:r>
              <a:rPr lang="en-US" altLang="en-US" smtClean="0">
                <a:latin typeface="Arial" panose="020B0604020202020204" pitchFamily="34" charset="0"/>
              </a:rPr>
              <a:t>In the </a:t>
            </a:r>
            <a:r>
              <a:rPr lang="en-US" altLang="en-US" b="1" smtClean="0">
                <a:latin typeface="Arial" panose="020B0604020202020204" pitchFamily="34" charset="0"/>
              </a:rPr>
              <a:t>Slides from Files</a:t>
            </a:r>
            <a:r>
              <a:rPr lang="en-US" altLang="en-US" smtClean="0">
                <a:latin typeface="Arial" panose="020B0604020202020204" pitchFamily="34" charset="0"/>
              </a:rPr>
              <a:t> dialog box, select the timer slide. </a:t>
            </a:r>
          </a:p>
          <a:p>
            <a:pPr marL="228600" indent="-228600" eaLnBrk="1" hangingPunct="1">
              <a:buFontTx/>
              <a:buAutoNum type="arabicPeriod"/>
            </a:pPr>
            <a:r>
              <a:rPr lang="en-US" altLang="en-US" smtClean="0">
                <a:latin typeface="Arial" panose="020B0604020202020204" pitchFamily="34" charset="0"/>
              </a:rPr>
              <a:t>Select the </a:t>
            </a:r>
            <a:r>
              <a:rPr lang="en-US" altLang="en-US" b="1" smtClean="0">
                <a:latin typeface="Arial" panose="020B0604020202020204" pitchFamily="34" charset="0"/>
              </a:rPr>
              <a:t>Keep source formatting</a:t>
            </a:r>
            <a:r>
              <a:rPr lang="en-US" altLang="en-US" smtClean="0">
                <a:latin typeface="Arial" panose="020B0604020202020204" pitchFamily="34" charset="0"/>
              </a:rPr>
              <a:t> check box. If you do not select this check box, the copied slide will inherit the design of the slide that precedes it in the presentation. </a:t>
            </a:r>
          </a:p>
          <a:p>
            <a:pPr marL="228600" indent="-228600" eaLnBrk="1" hangingPunct="1">
              <a:buFontTx/>
              <a:buAutoNum type="arabicPeriod"/>
            </a:pPr>
            <a:r>
              <a:rPr lang="en-US" altLang="en-US" smtClean="0">
                <a:latin typeface="Arial" panose="020B0604020202020204" pitchFamily="34" charset="0"/>
              </a:rPr>
              <a:t>Click </a:t>
            </a:r>
            <a:r>
              <a:rPr lang="en-US" altLang="en-US" b="1" smtClean="0">
                <a:latin typeface="Arial" panose="020B0604020202020204" pitchFamily="34" charset="0"/>
              </a:rPr>
              <a:t>Insert</a:t>
            </a:r>
            <a:r>
              <a:rPr lang="en-US" altLang="en-US" smtClean="0">
                <a:latin typeface="Arial" panose="020B0604020202020204" pitchFamily="34" charset="0"/>
              </a:rPr>
              <a:t>. </a:t>
            </a:r>
          </a:p>
          <a:p>
            <a:pPr marL="228600" indent="-228600" eaLnBrk="1" hangingPunct="1">
              <a:buFontTx/>
              <a:buAutoNum type="arabicPeriod"/>
            </a:pPr>
            <a:r>
              <a:rPr lang="en-US" altLang="en-US" smtClean="0">
                <a:latin typeface="Arial" panose="020B0604020202020204" pitchFamily="34" charset="0"/>
              </a:rPr>
              <a:t>Click </a:t>
            </a:r>
            <a:r>
              <a:rPr lang="en-US" altLang="en-US" b="1" smtClean="0">
                <a:latin typeface="Arial" panose="020B0604020202020204" pitchFamily="34" charset="0"/>
              </a:rPr>
              <a:t>Close</a:t>
            </a:r>
            <a:r>
              <a:rPr lang="en-US" altLang="en-US" smtClean="0">
                <a:latin typeface="Arial" panose="020B0604020202020204" pitchFamily="34" charset="0"/>
              </a:rPr>
              <a:t>.</a:t>
            </a:r>
            <a:endParaRPr lang="en-US" altLang="en-US" sz="1000" smtClean="0">
              <a:latin typeface="Arial" panose="020B0604020202020204" pitchFamily="34" charset="0"/>
            </a:endParaRPr>
          </a:p>
        </p:txBody>
      </p:sp>
    </p:spTree>
    <p:extLst>
      <p:ext uri="{BB962C8B-B14F-4D97-AF65-F5344CB8AC3E}">
        <p14:creationId xmlns:p14="http://schemas.microsoft.com/office/powerpoint/2010/main" val="1837088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6A142EF-BF34-4E92-8473-CFC0538B4D8B}" type="slidenum">
              <a:rPr lang="en-US" altLang="en-US" smtClean="0"/>
              <a:pPr>
                <a:spcBef>
                  <a:spcPct val="0"/>
                </a:spcBef>
              </a:pPr>
              <a:t>13</a:t>
            </a:fld>
            <a:endParaRPr lang="en-US" altLang="en-US" smtClean="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lnSpc>
                <a:spcPct val="80000"/>
              </a:lnSpc>
            </a:pPr>
            <a:r>
              <a:rPr lang="en-US" altLang="en-US" sz="1000" b="1" smtClean="0">
                <a:latin typeface="Arial" panose="020B0604020202020204" pitchFamily="34" charset="0"/>
              </a:rPr>
              <a:t>Using this PowerPoint break timer</a:t>
            </a:r>
          </a:p>
          <a:p>
            <a:pPr marL="228600" indent="-228600" eaLnBrk="1" hangingPunct="1">
              <a:lnSpc>
                <a:spcPct val="80000"/>
              </a:lnSpc>
            </a:pPr>
            <a:endParaRPr lang="en-US" altLang="en-US" sz="1000" b="1" smtClean="0">
              <a:latin typeface="Arial" panose="020B0604020202020204" pitchFamily="34" charset="0"/>
            </a:endParaRPr>
          </a:p>
          <a:p>
            <a:pPr marL="228600" indent="-228600" eaLnBrk="1" hangingPunct="1">
              <a:lnSpc>
                <a:spcPct val="80000"/>
              </a:lnSpc>
            </a:pPr>
            <a:r>
              <a:rPr lang="en-US" altLang="en-US" sz="1000" smtClean="0">
                <a:latin typeface="Arial" panose="020B0604020202020204" pitchFamily="34" charset="0"/>
              </a:rPr>
              <a:t>This PowerPoint slide uses images, custom animation, and timing to provide a countdown timer that you can use in any presentation. When you open the template, you’ll notice that the timer is set at 00:00. However, when you start the slide show, the timer will start at the correct time and count down by 1-minute intervals until it gets to 1 minute. At that point, it will count down in two 30-seconds intervals to 00:00.</a:t>
            </a:r>
          </a:p>
          <a:p>
            <a:pPr marL="228600" indent="-228600" eaLnBrk="1" hangingPunct="1">
              <a:lnSpc>
                <a:spcPct val="80000"/>
              </a:lnSpc>
            </a:pPr>
            <a:endParaRPr lang="en-US" altLang="en-US" sz="1000" smtClean="0">
              <a:latin typeface="Arial" panose="020B0604020202020204" pitchFamily="34" charset="0"/>
            </a:endParaRPr>
          </a:p>
          <a:p>
            <a:pPr marL="228600" indent="-228600" eaLnBrk="1" hangingPunct="1">
              <a:lnSpc>
                <a:spcPct val="80000"/>
              </a:lnSpc>
            </a:pPr>
            <a:r>
              <a:rPr lang="en-US" altLang="en-US" sz="1000" b="1" smtClean="0">
                <a:latin typeface="Arial" panose="020B0604020202020204" pitchFamily="34" charset="0"/>
              </a:rPr>
              <a:t>To insert this slide into your presentation</a:t>
            </a:r>
          </a:p>
          <a:p>
            <a:pPr marL="228600" indent="-228600" eaLnBrk="1" hangingPunct="1">
              <a:lnSpc>
                <a:spcPct val="80000"/>
              </a:lnSpc>
            </a:pPr>
            <a:endParaRPr lang="en-US" altLang="en-US" sz="1000" b="1" smtClean="0">
              <a:latin typeface="Arial" panose="020B0604020202020204" pitchFamily="34" charset="0"/>
            </a:endParaRPr>
          </a:p>
          <a:p>
            <a:pPr marL="228600" indent="-228600" eaLnBrk="1" hangingPunct="1">
              <a:buFontTx/>
              <a:buAutoNum type="arabicPeriod"/>
            </a:pPr>
            <a:r>
              <a:rPr lang="en-US" altLang="en-US" smtClean="0">
                <a:latin typeface="Arial" panose="020B0604020202020204" pitchFamily="34" charset="0"/>
              </a:rPr>
              <a:t>Save this template as a presentation (.ppt file) on your computer. </a:t>
            </a:r>
          </a:p>
          <a:p>
            <a:pPr marL="228600" indent="-228600" eaLnBrk="1" hangingPunct="1">
              <a:buFontTx/>
              <a:buAutoNum type="arabicPeriod"/>
            </a:pPr>
            <a:r>
              <a:rPr lang="en-US" altLang="en-US" smtClean="0">
                <a:latin typeface="Arial" panose="020B0604020202020204" pitchFamily="34" charset="0"/>
              </a:rPr>
              <a:t>Open the presentation that will contain the timer. </a:t>
            </a:r>
          </a:p>
          <a:p>
            <a:pPr marL="228600" indent="-228600" eaLnBrk="1" hangingPunct="1">
              <a:buFontTx/>
              <a:buAutoNum type="arabicPeriod"/>
            </a:pPr>
            <a:r>
              <a:rPr lang="en-US" altLang="en-US" smtClean="0">
                <a:latin typeface="Arial" panose="020B0604020202020204" pitchFamily="34" charset="0"/>
              </a:rPr>
              <a:t>On the </a:t>
            </a:r>
            <a:r>
              <a:rPr lang="en-US" altLang="en-US" b="1" smtClean="0">
                <a:latin typeface="Arial" panose="020B0604020202020204" pitchFamily="34" charset="0"/>
              </a:rPr>
              <a:t>Slides</a:t>
            </a:r>
            <a:r>
              <a:rPr lang="en-US" altLang="en-US" smtClean="0">
                <a:latin typeface="Arial" panose="020B0604020202020204" pitchFamily="34" charset="0"/>
              </a:rPr>
              <a:t> tab, place your insertion point after the slide that will precede the timer. (Make sure you don't select a slide. Your insertion point should be between the slides.) </a:t>
            </a:r>
          </a:p>
          <a:p>
            <a:pPr marL="228600" indent="-228600" eaLnBrk="1" hangingPunct="1">
              <a:buFontTx/>
              <a:buAutoNum type="arabicPeriod"/>
            </a:pPr>
            <a:r>
              <a:rPr lang="en-US" altLang="en-US" smtClean="0">
                <a:latin typeface="Arial" panose="020B0604020202020204" pitchFamily="34" charset="0"/>
              </a:rPr>
              <a:t>On the </a:t>
            </a:r>
            <a:r>
              <a:rPr lang="en-US" altLang="en-US" b="1" smtClean="0">
                <a:latin typeface="Arial" panose="020B0604020202020204" pitchFamily="34" charset="0"/>
              </a:rPr>
              <a:t>Insert</a:t>
            </a:r>
            <a:r>
              <a:rPr lang="en-US" altLang="en-US" smtClean="0">
                <a:latin typeface="Arial" panose="020B0604020202020204" pitchFamily="34" charset="0"/>
              </a:rPr>
              <a:t> menu, click </a:t>
            </a:r>
            <a:r>
              <a:rPr lang="en-US" altLang="en-US" b="1" smtClean="0">
                <a:latin typeface="Arial" panose="020B0604020202020204" pitchFamily="34" charset="0"/>
              </a:rPr>
              <a:t>Slides from Files</a:t>
            </a:r>
            <a:r>
              <a:rPr lang="en-US" altLang="en-US" smtClean="0">
                <a:latin typeface="Arial" panose="020B0604020202020204" pitchFamily="34" charset="0"/>
              </a:rPr>
              <a:t>. </a:t>
            </a:r>
          </a:p>
          <a:p>
            <a:pPr marL="228600" indent="-228600" eaLnBrk="1" hangingPunct="1">
              <a:buFontTx/>
              <a:buAutoNum type="arabicPeriod"/>
            </a:pPr>
            <a:r>
              <a:rPr lang="en-US" altLang="en-US" smtClean="0">
                <a:latin typeface="Arial" panose="020B0604020202020204" pitchFamily="34" charset="0"/>
              </a:rPr>
              <a:t>In the </a:t>
            </a:r>
            <a:r>
              <a:rPr lang="en-US" altLang="en-US" b="1" smtClean="0">
                <a:latin typeface="Arial" panose="020B0604020202020204" pitchFamily="34" charset="0"/>
              </a:rPr>
              <a:t>Slide Finder</a:t>
            </a:r>
            <a:r>
              <a:rPr lang="en-US" altLang="en-US" smtClean="0">
                <a:latin typeface="Arial" panose="020B0604020202020204" pitchFamily="34" charset="0"/>
              </a:rPr>
              <a:t> dialog box, click the </a:t>
            </a:r>
            <a:r>
              <a:rPr lang="en-US" altLang="en-US" b="1" smtClean="0">
                <a:latin typeface="Arial" panose="020B0604020202020204" pitchFamily="34" charset="0"/>
              </a:rPr>
              <a:t>Find Presentation</a:t>
            </a:r>
            <a:r>
              <a:rPr lang="en-US" altLang="en-US" smtClean="0">
                <a:latin typeface="Arial" panose="020B0604020202020204" pitchFamily="34" charset="0"/>
              </a:rPr>
              <a:t> tab. </a:t>
            </a:r>
          </a:p>
          <a:p>
            <a:pPr marL="228600" indent="-228600" eaLnBrk="1" hangingPunct="1">
              <a:buFontTx/>
              <a:buAutoNum type="arabicPeriod"/>
            </a:pPr>
            <a:r>
              <a:rPr lang="en-US" altLang="en-US" smtClean="0">
                <a:latin typeface="Arial" panose="020B0604020202020204" pitchFamily="34" charset="0"/>
              </a:rPr>
              <a:t>Click </a:t>
            </a:r>
            <a:r>
              <a:rPr lang="en-US" altLang="en-US" b="1" smtClean="0">
                <a:latin typeface="Arial" panose="020B0604020202020204" pitchFamily="34" charset="0"/>
              </a:rPr>
              <a:t>Browse</a:t>
            </a:r>
            <a:r>
              <a:rPr lang="en-US" altLang="en-US" smtClean="0">
                <a:latin typeface="Arial" panose="020B0604020202020204" pitchFamily="34" charset="0"/>
              </a:rPr>
              <a:t>, locate and select the timer presentation, and then click </a:t>
            </a:r>
            <a:r>
              <a:rPr lang="en-US" altLang="en-US" b="1" smtClean="0">
                <a:latin typeface="Arial" panose="020B0604020202020204" pitchFamily="34" charset="0"/>
              </a:rPr>
              <a:t>Open</a:t>
            </a:r>
            <a:r>
              <a:rPr lang="en-US" altLang="en-US" smtClean="0">
                <a:latin typeface="Arial" panose="020B0604020202020204" pitchFamily="34" charset="0"/>
              </a:rPr>
              <a:t>. </a:t>
            </a:r>
          </a:p>
          <a:p>
            <a:pPr marL="228600" indent="-228600" eaLnBrk="1" hangingPunct="1">
              <a:buFontTx/>
              <a:buAutoNum type="arabicPeriod"/>
            </a:pPr>
            <a:r>
              <a:rPr lang="en-US" altLang="en-US" smtClean="0">
                <a:latin typeface="Arial" panose="020B0604020202020204" pitchFamily="34" charset="0"/>
              </a:rPr>
              <a:t>In the </a:t>
            </a:r>
            <a:r>
              <a:rPr lang="en-US" altLang="en-US" b="1" smtClean="0">
                <a:latin typeface="Arial" panose="020B0604020202020204" pitchFamily="34" charset="0"/>
              </a:rPr>
              <a:t>Slides from Files</a:t>
            </a:r>
            <a:r>
              <a:rPr lang="en-US" altLang="en-US" smtClean="0">
                <a:latin typeface="Arial" panose="020B0604020202020204" pitchFamily="34" charset="0"/>
              </a:rPr>
              <a:t> dialog box, select the timer slide. </a:t>
            </a:r>
          </a:p>
          <a:p>
            <a:pPr marL="228600" indent="-228600" eaLnBrk="1" hangingPunct="1">
              <a:buFontTx/>
              <a:buAutoNum type="arabicPeriod"/>
            </a:pPr>
            <a:r>
              <a:rPr lang="en-US" altLang="en-US" smtClean="0">
                <a:latin typeface="Arial" panose="020B0604020202020204" pitchFamily="34" charset="0"/>
              </a:rPr>
              <a:t>Select the </a:t>
            </a:r>
            <a:r>
              <a:rPr lang="en-US" altLang="en-US" b="1" smtClean="0">
                <a:latin typeface="Arial" panose="020B0604020202020204" pitchFamily="34" charset="0"/>
              </a:rPr>
              <a:t>Keep source formatting</a:t>
            </a:r>
            <a:r>
              <a:rPr lang="en-US" altLang="en-US" smtClean="0">
                <a:latin typeface="Arial" panose="020B0604020202020204" pitchFamily="34" charset="0"/>
              </a:rPr>
              <a:t> check box. If you do not select this check box, the copied slide will inherit the design of the slide that precedes it in the presentation. </a:t>
            </a:r>
          </a:p>
          <a:p>
            <a:pPr marL="228600" indent="-228600" eaLnBrk="1" hangingPunct="1">
              <a:buFontTx/>
              <a:buAutoNum type="arabicPeriod"/>
            </a:pPr>
            <a:r>
              <a:rPr lang="en-US" altLang="en-US" smtClean="0">
                <a:latin typeface="Arial" panose="020B0604020202020204" pitchFamily="34" charset="0"/>
              </a:rPr>
              <a:t>Click </a:t>
            </a:r>
            <a:r>
              <a:rPr lang="en-US" altLang="en-US" b="1" smtClean="0">
                <a:latin typeface="Arial" panose="020B0604020202020204" pitchFamily="34" charset="0"/>
              </a:rPr>
              <a:t>Insert</a:t>
            </a:r>
            <a:r>
              <a:rPr lang="en-US" altLang="en-US" smtClean="0">
                <a:latin typeface="Arial" panose="020B0604020202020204" pitchFamily="34" charset="0"/>
              </a:rPr>
              <a:t>. </a:t>
            </a:r>
          </a:p>
          <a:p>
            <a:pPr marL="228600" indent="-228600" eaLnBrk="1" hangingPunct="1">
              <a:buFontTx/>
              <a:buAutoNum type="arabicPeriod"/>
            </a:pPr>
            <a:r>
              <a:rPr lang="en-US" altLang="en-US" smtClean="0">
                <a:latin typeface="Arial" panose="020B0604020202020204" pitchFamily="34" charset="0"/>
              </a:rPr>
              <a:t>Click </a:t>
            </a:r>
            <a:r>
              <a:rPr lang="en-US" altLang="en-US" b="1" smtClean="0">
                <a:latin typeface="Arial" panose="020B0604020202020204" pitchFamily="34" charset="0"/>
              </a:rPr>
              <a:t>Close</a:t>
            </a:r>
            <a:r>
              <a:rPr lang="en-US" altLang="en-US" smtClean="0">
                <a:latin typeface="Arial" panose="020B0604020202020204" pitchFamily="34" charset="0"/>
              </a:rPr>
              <a:t>.</a:t>
            </a:r>
            <a:endParaRPr lang="en-US" altLang="en-US" sz="1000" smtClean="0">
              <a:latin typeface="Arial" panose="020B0604020202020204" pitchFamily="34" charset="0"/>
            </a:endParaRPr>
          </a:p>
        </p:txBody>
      </p:sp>
    </p:spTree>
    <p:extLst>
      <p:ext uri="{BB962C8B-B14F-4D97-AF65-F5344CB8AC3E}">
        <p14:creationId xmlns:p14="http://schemas.microsoft.com/office/powerpoint/2010/main" val="4177903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E9B23F-4620-4E12-AD6C-57F87A9123B2}" type="datetimeFigureOut">
              <a:rPr lang="en-US" smtClean="0"/>
              <a:t>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9405B3-89D7-45FC-A155-C4BDD5036BBC}" type="slidenum">
              <a:rPr lang="en-US" smtClean="0"/>
              <a:t>‹#›</a:t>
            </a:fld>
            <a:endParaRPr lang="en-US"/>
          </a:p>
        </p:txBody>
      </p:sp>
    </p:spTree>
    <p:extLst>
      <p:ext uri="{BB962C8B-B14F-4D97-AF65-F5344CB8AC3E}">
        <p14:creationId xmlns:p14="http://schemas.microsoft.com/office/powerpoint/2010/main" val="1367693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E9B23F-4620-4E12-AD6C-57F87A9123B2}" type="datetimeFigureOut">
              <a:rPr lang="en-US" smtClean="0"/>
              <a:t>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9405B3-89D7-45FC-A155-C4BDD5036BBC}" type="slidenum">
              <a:rPr lang="en-US" smtClean="0"/>
              <a:t>‹#›</a:t>
            </a:fld>
            <a:endParaRPr lang="en-US"/>
          </a:p>
        </p:txBody>
      </p:sp>
    </p:spTree>
    <p:extLst>
      <p:ext uri="{BB962C8B-B14F-4D97-AF65-F5344CB8AC3E}">
        <p14:creationId xmlns:p14="http://schemas.microsoft.com/office/powerpoint/2010/main" val="4196759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E9B23F-4620-4E12-AD6C-57F87A9123B2}" type="datetimeFigureOut">
              <a:rPr lang="en-US" smtClean="0"/>
              <a:t>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9405B3-89D7-45FC-A155-C4BDD5036BBC}" type="slidenum">
              <a:rPr lang="en-US" smtClean="0"/>
              <a:t>‹#›</a:t>
            </a:fld>
            <a:endParaRPr lang="en-US"/>
          </a:p>
        </p:txBody>
      </p:sp>
    </p:spTree>
    <p:extLst>
      <p:ext uri="{BB962C8B-B14F-4D97-AF65-F5344CB8AC3E}">
        <p14:creationId xmlns:p14="http://schemas.microsoft.com/office/powerpoint/2010/main" val="1547464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B7060B5-BF27-4B71-A85F-F21994131072}" type="slidenum">
              <a:rPr lang="en-US" altLang="en-US"/>
              <a:pPr>
                <a:defRPr/>
              </a:pPr>
              <a:t>‹#›</a:t>
            </a:fld>
            <a:endParaRPr lang="en-US" altLang="en-US"/>
          </a:p>
        </p:txBody>
      </p:sp>
    </p:spTree>
    <p:extLst>
      <p:ext uri="{BB962C8B-B14F-4D97-AF65-F5344CB8AC3E}">
        <p14:creationId xmlns:p14="http://schemas.microsoft.com/office/powerpoint/2010/main" val="757259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E9B23F-4620-4E12-AD6C-57F87A9123B2}" type="datetimeFigureOut">
              <a:rPr lang="en-US" smtClean="0"/>
              <a:t>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9405B3-89D7-45FC-A155-C4BDD5036BBC}" type="slidenum">
              <a:rPr lang="en-US" smtClean="0"/>
              <a:t>‹#›</a:t>
            </a:fld>
            <a:endParaRPr lang="en-US"/>
          </a:p>
        </p:txBody>
      </p:sp>
    </p:spTree>
    <p:extLst>
      <p:ext uri="{BB962C8B-B14F-4D97-AF65-F5344CB8AC3E}">
        <p14:creationId xmlns:p14="http://schemas.microsoft.com/office/powerpoint/2010/main" val="1087794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E9B23F-4620-4E12-AD6C-57F87A9123B2}" type="datetimeFigureOut">
              <a:rPr lang="en-US" smtClean="0"/>
              <a:t>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9405B3-89D7-45FC-A155-C4BDD5036BBC}" type="slidenum">
              <a:rPr lang="en-US" smtClean="0"/>
              <a:t>‹#›</a:t>
            </a:fld>
            <a:endParaRPr lang="en-US"/>
          </a:p>
        </p:txBody>
      </p:sp>
    </p:spTree>
    <p:extLst>
      <p:ext uri="{BB962C8B-B14F-4D97-AF65-F5344CB8AC3E}">
        <p14:creationId xmlns:p14="http://schemas.microsoft.com/office/powerpoint/2010/main" val="2458144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E9B23F-4620-4E12-AD6C-57F87A9123B2}" type="datetimeFigureOut">
              <a:rPr lang="en-US" smtClean="0"/>
              <a:t>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9405B3-89D7-45FC-A155-C4BDD5036BBC}" type="slidenum">
              <a:rPr lang="en-US" smtClean="0"/>
              <a:t>‹#›</a:t>
            </a:fld>
            <a:endParaRPr lang="en-US"/>
          </a:p>
        </p:txBody>
      </p:sp>
    </p:spTree>
    <p:extLst>
      <p:ext uri="{BB962C8B-B14F-4D97-AF65-F5344CB8AC3E}">
        <p14:creationId xmlns:p14="http://schemas.microsoft.com/office/powerpoint/2010/main" val="1499990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E9B23F-4620-4E12-AD6C-57F87A9123B2}" type="datetimeFigureOut">
              <a:rPr lang="en-US" smtClean="0"/>
              <a:t>10/20/15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9405B3-89D7-45FC-A155-C4BDD5036BBC}" type="slidenum">
              <a:rPr lang="en-US" smtClean="0"/>
              <a:t>‹#›</a:t>
            </a:fld>
            <a:endParaRPr lang="en-US"/>
          </a:p>
        </p:txBody>
      </p:sp>
    </p:spTree>
    <p:extLst>
      <p:ext uri="{BB962C8B-B14F-4D97-AF65-F5344CB8AC3E}">
        <p14:creationId xmlns:p14="http://schemas.microsoft.com/office/powerpoint/2010/main" val="2820212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E9B23F-4620-4E12-AD6C-57F87A9123B2}" type="datetimeFigureOut">
              <a:rPr lang="en-US" smtClean="0"/>
              <a:t>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9405B3-89D7-45FC-A155-C4BDD5036BBC}" type="slidenum">
              <a:rPr lang="en-US" smtClean="0"/>
              <a:t>‹#›</a:t>
            </a:fld>
            <a:endParaRPr lang="en-US"/>
          </a:p>
        </p:txBody>
      </p:sp>
    </p:spTree>
    <p:extLst>
      <p:ext uri="{BB962C8B-B14F-4D97-AF65-F5344CB8AC3E}">
        <p14:creationId xmlns:p14="http://schemas.microsoft.com/office/powerpoint/2010/main" val="828889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E9B23F-4620-4E12-AD6C-57F87A9123B2}" type="datetimeFigureOut">
              <a:rPr lang="en-US" smtClean="0"/>
              <a:t>10/20/15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9405B3-89D7-45FC-A155-C4BDD5036BBC}" type="slidenum">
              <a:rPr lang="en-US" smtClean="0"/>
              <a:t>‹#›</a:t>
            </a:fld>
            <a:endParaRPr lang="en-US"/>
          </a:p>
        </p:txBody>
      </p:sp>
    </p:spTree>
    <p:extLst>
      <p:ext uri="{BB962C8B-B14F-4D97-AF65-F5344CB8AC3E}">
        <p14:creationId xmlns:p14="http://schemas.microsoft.com/office/powerpoint/2010/main" val="4147228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E9B23F-4620-4E12-AD6C-57F87A9123B2}" type="datetimeFigureOut">
              <a:rPr lang="en-US" smtClean="0"/>
              <a:t>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9405B3-89D7-45FC-A155-C4BDD5036BBC}" type="slidenum">
              <a:rPr lang="en-US" smtClean="0"/>
              <a:t>‹#›</a:t>
            </a:fld>
            <a:endParaRPr lang="en-US"/>
          </a:p>
        </p:txBody>
      </p:sp>
    </p:spTree>
    <p:extLst>
      <p:ext uri="{BB962C8B-B14F-4D97-AF65-F5344CB8AC3E}">
        <p14:creationId xmlns:p14="http://schemas.microsoft.com/office/powerpoint/2010/main" val="1524376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E9B23F-4620-4E12-AD6C-57F87A9123B2}" type="datetimeFigureOut">
              <a:rPr lang="en-US" smtClean="0"/>
              <a:t>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9405B3-89D7-45FC-A155-C4BDD5036BBC}" type="slidenum">
              <a:rPr lang="en-US" smtClean="0"/>
              <a:t>‹#›</a:t>
            </a:fld>
            <a:endParaRPr lang="en-US"/>
          </a:p>
        </p:txBody>
      </p:sp>
    </p:spTree>
    <p:extLst>
      <p:ext uri="{BB962C8B-B14F-4D97-AF65-F5344CB8AC3E}">
        <p14:creationId xmlns:p14="http://schemas.microsoft.com/office/powerpoint/2010/main" val="423874224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E9B23F-4620-4E12-AD6C-57F87A9123B2}" type="datetimeFigureOut">
              <a:rPr lang="en-US" smtClean="0"/>
              <a:t>10/20/15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9405B3-89D7-45FC-A155-C4BDD5036BBC}" type="slidenum">
              <a:rPr lang="en-US" smtClean="0"/>
              <a:t>‹#›</a:t>
            </a:fld>
            <a:endParaRPr lang="en-US"/>
          </a:p>
        </p:txBody>
      </p:sp>
    </p:spTree>
    <p:extLst>
      <p:ext uri="{BB962C8B-B14F-4D97-AF65-F5344CB8AC3E}">
        <p14:creationId xmlns:p14="http://schemas.microsoft.com/office/powerpoint/2010/main" val="1901776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0.jpg"/><Relationship Id="rId3" Type="http://schemas.openxmlformats.org/officeDocument/2006/relationships/hyperlink" Target="http://exploringafrica.matrix.msu.edu/images/allregions.jp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 Id="rId3" Type="http://schemas.openxmlformats.org/officeDocument/2006/relationships/hyperlink" Target="http://geoalliance.asu.edu/sites/default/files/maps/AFREGNM_0.pdf"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tiff"/></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1" Type="http://schemas.openxmlformats.org/officeDocument/2006/relationships/slideLayout" Target="../slideLayouts/slideLayout1.xml"/><Relationship Id="rId2" Type="http://schemas.openxmlformats.org/officeDocument/2006/relationships/image" Target="../media/image1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png"/><Relationship Id="rId3" Type="http://schemas.openxmlformats.org/officeDocument/2006/relationships/image" Target="../media/image2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4.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 Id="rId3" Type="http://schemas.openxmlformats.org/officeDocument/2006/relationships/image" Target="../media/image26.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gi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8.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0.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1.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2.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3.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7.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8.jpeg"/><Relationship Id="rId3" Type="http://schemas.openxmlformats.org/officeDocument/2006/relationships/image" Target="../media/image39.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jpeg"/><Relationship Id="rId3" Type="http://schemas.openxmlformats.org/officeDocument/2006/relationships/image" Target="../media/image41.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2.jpeg"/><Relationship Id="rId3" Type="http://schemas.openxmlformats.org/officeDocument/2006/relationships/image" Target="../media/image43.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4.jpeg"/><Relationship Id="rId3" Type="http://schemas.openxmlformats.org/officeDocument/2006/relationships/image" Target="../media/image45.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7.jpeg"/></Relationships>
</file>

<file path=ppt/slides/_rels/slide6.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CAcQjRxqFQoTCJLj_ffEysYCFVMyiAodhb0H-g&amp;url=http://www.thesmartteacher.com/exchange/resource/1226/Create-Your-Own-Country-with-Flag&amp;ei=wJGcVZKDHtPkoASF-57QDw&amp;bvm=bv.96952980,d.cGU&amp;psig=AFQjCNE7MfMiyQbC1lc4Wzaa95Oufyxexw&amp;ust=1436410676284250" TargetMode="External"/><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8.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jpeg"/><Relationship Id="rId3" Type="http://schemas.openxmlformats.org/officeDocument/2006/relationships/image" Target="../media/image50.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1.jpeg"/></Relationships>
</file>

<file path=ppt/slides/_rels/slide7.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CAcQjRxqFQoTCJLj_ffEysYCFVMyiAodhb0H-g&amp;url=http://www.thesmartteacher.com/exchange/resource/1226/Create-Your-Own-Country-with-Flag&amp;ei=wJGcVZKDHtPkoASF-57QDw&amp;bvm=bv.96952980,d.cGU&amp;psig=AFQjCNE7MfMiyQbC1lc4Wzaa95Oufyxexw&amp;ust=1436410676284250" TargetMode="External"/><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WordArt 6"/>
          <p:cNvSpPr>
            <a:spLocks noChangeArrowheads="1" noChangeShapeType="1" noTextEdit="1"/>
          </p:cNvSpPr>
          <p:nvPr/>
        </p:nvSpPr>
        <p:spPr bwMode="auto">
          <a:xfrm>
            <a:off x="2971800" y="685800"/>
            <a:ext cx="6248400" cy="4343400"/>
          </a:xfrm>
          <a:prstGeom prst="rect">
            <a:avLst/>
          </a:prstGeom>
          <a:noFill/>
        </p:spPr>
        <p:txBody>
          <a:bodyPr wrap="none" fromWordArt="1">
            <a:prstTxWarp prst="textFadeUp">
              <a:avLst>
                <a:gd name="adj" fmla="val 9991"/>
              </a:avLst>
            </a:prstTxWarp>
          </a:bodyPr>
          <a:lstStyle/>
          <a:p>
            <a:pPr algn="ctr"/>
            <a:r>
              <a:rPr lang="en-US" sz="3600" kern="10" dirty="0" smtClean="0">
                <a:ln w="12700">
                  <a:solidFill>
                    <a:schemeClr val="tx1"/>
                  </a:solidFill>
                  <a:round/>
                  <a:headEnd/>
                  <a:tailEnd/>
                </a:ln>
                <a:effectLst>
                  <a:outerShdw dist="89803" dir="2700000" algn="ctr" rotWithShape="0">
                    <a:srgbClr val="FFFF00">
                      <a:alpha val="70000"/>
                    </a:srgbClr>
                  </a:outerShdw>
                </a:effectLst>
                <a:latin typeface="Tahoma" panose="020B0604030504040204" pitchFamily="34" charset="0"/>
                <a:ea typeface="Tahoma" panose="020B0604030504040204" pitchFamily="34" charset="0"/>
                <a:cs typeface="Tahoma" panose="020B0604030504040204" pitchFamily="34" charset="0"/>
              </a:rPr>
              <a:t>European</a:t>
            </a:r>
          </a:p>
          <a:p>
            <a:pPr algn="ctr"/>
            <a:r>
              <a:rPr lang="en-US" sz="3600" kern="10" dirty="0" smtClean="0">
                <a:ln w="12700">
                  <a:solidFill>
                    <a:schemeClr val="tx1"/>
                  </a:solidFill>
                  <a:round/>
                  <a:headEnd/>
                  <a:tailEnd/>
                </a:ln>
                <a:solidFill>
                  <a:schemeClr val="accent1">
                    <a:lumMod val="50000"/>
                  </a:schemeClr>
                </a:solidFill>
                <a:effectLst>
                  <a:outerShdw dist="89803" dir="2700000" algn="ctr" rotWithShape="0">
                    <a:srgbClr val="FFFF00">
                      <a:alpha val="70000"/>
                    </a:srgbClr>
                  </a:outerShdw>
                </a:effectLst>
                <a:latin typeface="Tahoma" panose="020B0604030504040204" pitchFamily="34" charset="0"/>
                <a:ea typeface="Tahoma" panose="020B0604030504040204" pitchFamily="34" charset="0"/>
                <a:cs typeface="Tahoma" panose="020B0604030504040204" pitchFamily="34" charset="0"/>
              </a:rPr>
              <a:t>Colonialism</a:t>
            </a:r>
          </a:p>
          <a:p>
            <a:pPr algn="ctr"/>
            <a:r>
              <a:rPr lang="en-US" sz="3600" kern="10" dirty="0" smtClean="0">
                <a:ln w="12700">
                  <a:solidFill>
                    <a:schemeClr val="tx1"/>
                  </a:solidFill>
                  <a:round/>
                  <a:headEnd/>
                  <a:tailEnd/>
                </a:ln>
                <a:effectLst>
                  <a:outerShdw dist="89803" dir="2700000" algn="ctr" rotWithShape="0">
                    <a:srgbClr val="FFFF00">
                      <a:alpha val="70000"/>
                    </a:srgbClr>
                  </a:outerShdw>
                </a:effectLst>
                <a:latin typeface="Tahoma" panose="020B0604030504040204" pitchFamily="34" charset="0"/>
                <a:ea typeface="Tahoma" panose="020B0604030504040204" pitchFamily="34" charset="0"/>
                <a:cs typeface="Tahoma" panose="020B0604030504040204" pitchFamily="34" charset="0"/>
              </a:rPr>
              <a:t>in</a:t>
            </a:r>
          </a:p>
          <a:p>
            <a:pPr algn="ctr"/>
            <a:r>
              <a:rPr lang="en-US" sz="3600" kern="10" dirty="0" smtClean="0">
                <a:ln w="12700">
                  <a:solidFill>
                    <a:schemeClr val="tx1"/>
                  </a:solidFill>
                  <a:round/>
                  <a:headEnd/>
                  <a:tailEnd/>
                </a:ln>
                <a:solidFill>
                  <a:schemeClr val="accent6">
                    <a:lumMod val="50000"/>
                  </a:schemeClr>
                </a:solidFill>
                <a:effectLst>
                  <a:outerShdw dist="89803" dir="2700000" algn="ctr" rotWithShape="0">
                    <a:srgbClr val="FFFF00">
                      <a:alpha val="70000"/>
                    </a:srgbClr>
                  </a:outerShdw>
                </a:effectLst>
                <a:latin typeface="Tahoma" panose="020B0604030504040204" pitchFamily="34" charset="0"/>
                <a:ea typeface="Tahoma" panose="020B0604030504040204" pitchFamily="34" charset="0"/>
                <a:cs typeface="Tahoma" panose="020B0604030504040204" pitchFamily="34" charset="0"/>
              </a:rPr>
              <a:t>Africa</a:t>
            </a:r>
            <a:endParaRPr lang="en-US" sz="3600" kern="10" dirty="0">
              <a:ln w="12700">
                <a:solidFill>
                  <a:schemeClr val="tx1"/>
                </a:solidFill>
                <a:round/>
                <a:headEnd/>
                <a:tailEnd/>
              </a:ln>
              <a:solidFill>
                <a:schemeClr val="accent6">
                  <a:lumMod val="50000"/>
                </a:schemeClr>
              </a:solidFill>
              <a:effectLst>
                <a:outerShdw dist="89803" dir="2700000" algn="ctr" rotWithShape="0">
                  <a:srgbClr val="FFFF00">
                    <a:alpha val="70000"/>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2051" name="Text Box 7"/>
          <p:cNvSpPr txBox="1">
            <a:spLocks noChangeArrowheads="1"/>
          </p:cNvSpPr>
          <p:nvPr/>
        </p:nvSpPr>
        <p:spPr bwMode="auto">
          <a:xfrm>
            <a:off x="3048000" y="5645151"/>
            <a:ext cx="6172200" cy="553998"/>
          </a:xfrm>
          <a:prstGeom prst="rect">
            <a:avLst/>
          </a:prstGeom>
          <a:noFill/>
          <a:ln w="9525">
            <a:noFill/>
            <a:miter lim="800000"/>
            <a:headEnd/>
            <a:tailEnd/>
          </a:ln>
          <a:effectLst>
            <a:outerShdw dist="35921" dir="2700000" algn="ctr" rotWithShape="0">
              <a:srgbClr val="FF9933"/>
            </a:outerShdw>
          </a:effectLst>
        </p:spPr>
        <p:txBody>
          <a:bodyPr>
            <a:spAutoFit/>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spcBef>
                <a:spcPct val="0"/>
              </a:spcBef>
            </a:pPr>
            <a:r>
              <a:rPr lang="en-US" altLang="en-US" sz="3000" b="1" u="sng" dirty="0" smtClean="0">
                <a:solidFill>
                  <a:srgbClr val="FFC000"/>
                </a:solidFill>
                <a:latin typeface="Tahoma" panose="020B0604030504040204" pitchFamily="34" charset="0"/>
                <a:ea typeface="Tahoma" panose="020B0604030504040204" pitchFamily="34" charset="0"/>
                <a:cs typeface="Tahoma" panose="020B0604030504040204" pitchFamily="34" charset="0"/>
              </a:rPr>
              <a:t>World History</a:t>
            </a:r>
            <a:endParaRPr lang="en-US" altLang="en-US" sz="3000" b="1" u="sng" dirty="0">
              <a:solidFill>
                <a:srgbClr val="FFC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9749409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effectLst>
            <a:outerShdw blurRad="50800" dist="38100" dir="2700000" algn="tl" rotWithShape="0">
              <a:prstClr val="black">
                <a:alpha val="40000"/>
              </a:prstClr>
            </a:outerShdw>
          </a:effectLst>
        </p:spPr>
        <p:txBody>
          <a:bodyPr/>
          <a:lstStyle/>
          <a:p>
            <a:r>
              <a:rPr lang="en-US" b="1" u="sng" dirty="0">
                <a:solidFill>
                  <a:srgbClr val="FFC000"/>
                </a:solidFill>
                <a:latin typeface="Tahoma" panose="020B0604030504040204" pitchFamily="34" charset="0"/>
                <a:ea typeface="Tahoma" panose="020B0604030504040204" pitchFamily="34" charset="0"/>
                <a:cs typeface="Tahoma" panose="020B0604030504040204" pitchFamily="34" charset="0"/>
              </a:rPr>
              <a:t>Pre- 19c European Trade in Africa</a:t>
            </a:r>
            <a:r>
              <a:rPr lang="en-US" altLang="en-US" b="1" dirty="0">
                <a:solidFill>
                  <a:srgbClr val="FF9933"/>
                </a:solidFill>
                <a:latin typeface="Comic Sans MS" panose="030F0702030302020204" pitchFamily="66" charset="0"/>
              </a:rPr>
              <a:t/>
            </a:r>
            <a:br>
              <a:rPr lang="en-US" altLang="en-US" b="1" dirty="0">
                <a:solidFill>
                  <a:srgbClr val="FF9933"/>
                </a:solidFill>
                <a:latin typeface="Comic Sans MS" panose="030F0702030302020204" pitchFamily="66" charset="0"/>
              </a:rPr>
            </a:br>
            <a:endParaRPr lang="en-US" dirty="0"/>
          </a:p>
        </p:txBody>
      </p:sp>
      <p:pic>
        <p:nvPicPr>
          <p:cNvPr id="8" name="Picture 6"/>
          <p:cNvPicPr>
            <a:picLocks noGrp="1" noChangeAspect="1" noChangeArrowheads="1"/>
          </p:cNvPicPr>
          <p:nvPr>
            <p:ph idx="1"/>
          </p:nvPr>
        </p:nvPicPr>
        <p:blipFill>
          <a:blip r:embed="rId2">
            <a:lum contrast="6000"/>
            <a:extLst>
              <a:ext uri="{28A0092B-C50C-407E-A947-70E740481C1C}">
                <a14:useLocalDpi xmlns:a14="http://schemas.microsoft.com/office/drawing/2010/main" val="0"/>
              </a:ext>
            </a:extLst>
          </a:blip>
          <a:srcRect/>
          <a:stretch>
            <a:fillRect/>
          </a:stretch>
        </p:blipFill>
        <p:spPr bwMode="auto">
          <a:xfrm>
            <a:off x="1830768" y="1027906"/>
            <a:ext cx="7678357" cy="5086911"/>
          </a:xfrm>
          <a:prstGeom prst="rect">
            <a:avLst/>
          </a:prstGeom>
          <a:noFill/>
          <a:ln w="9525">
            <a:solidFill>
              <a:srgbClr val="FF9933"/>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270875" y="6286500"/>
            <a:ext cx="2018414" cy="246221"/>
          </a:xfrm>
          <a:prstGeom prst="rect">
            <a:avLst/>
          </a:prstGeom>
          <a:noFill/>
        </p:spPr>
        <p:txBody>
          <a:bodyPr wrap="none" rtlCol="0">
            <a:spAutoFit/>
          </a:bodyPr>
          <a:lstStyle/>
          <a:p>
            <a:r>
              <a:rPr lang="en-US" sz="1000" dirty="0"/>
              <a:t>http://</a:t>
            </a:r>
            <a:r>
              <a:rPr lang="en-US" sz="1000" dirty="0" err="1"/>
              <a:t>www.slidego.com</a:t>
            </a:r>
            <a:r>
              <a:rPr lang="en-US" sz="1000" dirty="0"/>
              <a:t>/go/10508</a:t>
            </a:r>
          </a:p>
        </p:txBody>
      </p:sp>
    </p:spTree>
    <p:extLst>
      <p:ext uri="{BB962C8B-B14F-4D97-AF65-F5344CB8AC3E}">
        <p14:creationId xmlns:p14="http://schemas.microsoft.com/office/powerpoint/2010/main" val="181102118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p>
            <a:r>
              <a:rPr lang="en-US" b="1" u="sng" dirty="0" smtClean="0">
                <a:solidFill>
                  <a:srgbClr val="FFC000"/>
                </a:solidFill>
                <a:latin typeface="Tahoma" panose="020B0604030504040204" pitchFamily="34" charset="0"/>
                <a:ea typeface="Tahoma" panose="020B0604030504040204" pitchFamily="34" charset="0"/>
                <a:cs typeface="Tahoma" panose="020B0604030504040204" pitchFamily="34" charset="0"/>
              </a:rPr>
              <a:t>Today’s Objective</a:t>
            </a:r>
            <a:endParaRPr lang="en-US" u="sng" dirty="0">
              <a:solidFill>
                <a:srgbClr val="FFC000"/>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838200" y="1825625"/>
            <a:ext cx="5543550" cy="4351338"/>
          </a:xfrm>
          <a:effectLst>
            <a:outerShdw blurRad="50800" dist="38100" dir="2700000" algn="tl" rotWithShape="0">
              <a:prstClr val="black">
                <a:alpha val="40000"/>
              </a:prstClr>
            </a:outerShdw>
          </a:effectLst>
        </p:spPr>
        <p:txBody>
          <a:bodyPr>
            <a:normAutofit/>
          </a:bodyPr>
          <a:lstStyle/>
          <a:p>
            <a:pPr marL="0" indent="0">
              <a:buNone/>
            </a:pPr>
            <a:r>
              <a:rPr lang="en-US" altLang="en-US" sz="3000" dirty="0" smtClean="0">
                <a:solidFill>
                  <a:schemeClr val="bg1"/>
                </a:solidFill>
                <a:latin typeface="Tahoma" panose="020B0604030504040204" pitchFamily="34" charset="0"/>
                <a:ea typeface="Tahoma" panose="020B0604030504040204" pitchFamily="34" charset="0"/>
                <a:cs typeface="Tahoma" panose="020B0604030504040204" pitchFamily="34" charset="0"/>
              </a:rPr>
              <a:t>Topic- Scramble for Africa</a:t>
            </a:r>
          </a:p>
          <a:p>
            <a:pPr marL="0" indent="0">
              <a:buNone/>
            </a:pPr>
            <a:endParaRPr lang="en-US" sz="3000"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3000" dirty="0" smtClean="0">
                <a:solidFill>
                  <a:schemeClr val="bg1"/>
                </a:solidFill>
                <a:latin typeface="Tahoma" panose="020B0604030504040204" pitchFamily="34" charset="0"/>
                <a:ea typeface="Tahoma" panose="020B0604030504040204" pitchFamily="34" charset="0"/>
                <a:cs typeface="Tahoma" panose="020B0604030504040204" pitchFamily="34" charset="0"/>
              </a:rPr>
              <a:t>Objective- I can analyze the effects of European colonization on their colonies</a:t>
            </a:r>
            <a:endParaRPr lang="en-US" sz="30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73" y="1690688"/>
            <a:ext cx="3024827" cy="3338512"/>
          </a:xfrm>
          <a:prstGeom prst="rect">
            <a:avLst/>
          </a:prstGeom>
        </p:spPr>
      </p:pic>
      <p:sp>
        <p:nvSpPr>
          <p:cNvPr id="6" name="Rectangle 5"/>
          <p:cNvSpPr/>
          <p:nvPr/>
        </p:nvSpPr>
        <p:spPr>
          <a:xfrm rot="20055603">
            <a:off x="7208960" y="2431475"/>
            <a:ext cx="3486852" cy="1169551"/>
          </a:xfrm>
          <a:prstGeom prst="rect">
            <a:avLst/>
          </a:prstGeom>
          <a:noFill/>
        </p:spPr>
        <p:txBody>
          <a:bodyPr wrap="none" lIns="91440" tIns="45720" rIns="91440" bIns="45720">
            <a:spAutoFit/>
          </a:bodyPr>
          <a:lstStyle/>
          <a:p>
            <a:pPr algn="ctr"/>
            <a:r>
              <a:rPr lang="en-US" sz="70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Tahoma" panose="020B0604030504040204" pitchFamily="34" charset="0"/>
                <a:ea typeface="Tahoma" panose="020B0604030504040204" pitchFamily="34" charset="0"/>
                <a:cs typeface="Tahoma" panose="020B0604030504040204" pitchFamily="34" charset="0"/>
              </a:rPr>
              <a:t>Day #2</a:t>
            </a:r>
            <a:endParaRPr lang="en-US" sz="7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3149876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1600201" y="80964"/>
            <a:ext cx="1192213" cy="276999"/>
          </a:xfrm>
          <a:prstGeom prst="rect">
            <a:avLst/>
          </a:prstGeom>
          <a:solidFill>
            <a:srgbClr val="000000"/>
          </a:solidFill>
          <a:ln w="25400">
            <a:solidFill>
              <a:srgbClr val="80808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dirty="0">
                <a:solidFill>
                  <a:schemeClr val="bg1"/>
                </a:solidFill>
                <a:latin typeface="Lucida Sans" panose="020B0602030504020204" pitchFamily="34" charset="0"/>
              </a:rPr>
              <a:t>Five minutes.</a:t>
            </a:r>
            <a:endParaRPr lang="en-US" altLang="en-US" sz="1800" dirty="0">
              <a:solidFill>
                <a:schemeClr val="bg1"/>
              </a:solidFill>
            </a:endParaRPr>
          </a:p>
        </p:txBody>
      </p:sp>
      <p:sp>
        <p:nvSpPr>
          <p:cNvPr id="27700" name="Rectangle 1076"/>
          <p:cNvSpPr>
            <a:spLocks noChangeArrowheads="1"/>
          </p:cNvSpPr>
          <p:nvPr/>
        </p:nvSpPr>
        <p:spPr bwMode="auto">
          <a:xfrm>
            <a:off x="1600200" y="1066800"/>
            <a:ext cx="685800" cy="5791200"/>
          </a:xfrm>
          <a:prstGeom prst="rect">
            <a:avLst/>
          </a:prstGeom>
          <a:gradFill rotWithShape="1">
            <a:gsLst>
              <a:gs pos="0">
                <a:schemeClr val="tx1"/>
              </a:gs>
              <a:gs pos="50000">
                <a:schemeClr val="bg2"/>
              </a:gs>
              <a:gs pos="100000">
                <a:schemeClr val="tx1"/>
              </a:gs>
            </a:gsLst>
            <a:lin ang="0" scaled="1"/>
          </a:gradFill>
          <a:ln w="44450">
            <a:solidFill>
              <a:schemeClr val="tx1"/>
            </a:solidFill>
            <a:miter lim="800000"/>
            <a:headEnd/>
            <a:tailEnd/>
          </a:ln>
          <a:effectLst/>
        </p:spPr>
        <p:txBody>
          <a:bodyPr wrap="none" anchor="ctr"/>
          <a:lstStyle/>
          <a:p>
            <a:pPr algn="ctr" eaLnBrk="1" hangingPunct="1">
              <a:defRPr/>
            </a:pPr>
            <a:r>
              <a:rPr lang="en-US" sz="5400">
                <a:solidFill>
                  <a:srgbClr val="FFFF00"/>
                </a:solidFill>
                <a:latin typeface="Arial" charset="0"/>
                <a:cs typeface="Arial" charset="0"/>
              </a:rPr>
              <a:t>5</a:t>
            </a:r>
          </a:p>
          <a:p>
            <a:pPr algn="ctr" eaLnBrk="1" hangingPunct="1">
              <a:defRPr/>
            </a:pPr>
            <a:r>
              <a:rPr lang="en-US" sz="5400">
                <a:solidFill>
                  <a:srgbClr val="FFFF00"/>
                </a:solidFill>
                <a:latin typeface="Arial" charset="0"/>
                <a:cs typeface="Arial" charset="0"/>
              </a:rPr>
              <a:t>4</a:t>
            </a:r>
          </a:p>
          <a:p>
            <a:pPr algn="ctr" eaLnBrk="1" hangingPunct="1">
              <a:defRPr/>
            </a:pPr>
            <a:r>
              <a:rPr lang="en-US" sz="5400">
                <a:solidFill>
                  <a:srgbClr val="FFFF00"/>
                </a:solidFill>
                <a:latin typeface="Arial" charset="0"/>
                <a:cs typeface="Arial" charset="0"/>
              </a:rPr>
              <a:t>3</a:t>
            </a:r>
          </a:p>
          <a:p>
            <a:pPr algn="ctr" eaLnBrk="1" hangingPunct="1">
              <a:defRPr/>
            </a:pPr>
            <a:r>
              <a:rPr lang="en-US" sz="5400">
                <a:solidFill>
                  <a:srgbClr val="FFFF00"/>
                </a:solidFill>
                <a:latin typeface="Arial" charset="0"/>
                <a:cs typeface="Arial" charset="0"/>
              </a:rPr>
              <a:t>2</a:t>
            </a:r>
          </a:p>
          <a:p>
            <a:pPr algn="ctr" eaLnBrk="1" hangingPunct="1">
              <a:defRPr/>
            </a:pPr>
            <a:r>
              <a:rPr lang="en-US" sz="5400">
                <a:solidFill>
                  <a:srgbClr val="FFFF00"/>
                </a:solidFill>
                <a:latin typeface="Arial" charset="0"/>
                <a:cs typeface="Arial" charset="0"/>
              </a:rPr>
              <a:t>1</a:t>
            </a:r>
          </a:p>
          <a:p>
            <a:pPr algn="ctr" eaLnBrk="1" hangingPunct="1">
              <a:defRPr/>
            </a:pPr>
            <a:r>
              <a:rPr lang="en-US" sz="5400">
                <a:solidFill>
                  <a:srgbClr val="FFFF00"/>
                </a:solidFill>
                <a:latin typeface="Arial" charset="0"/>
                <a:cs typeface="Arial" charset="0"/>
              </a:rPr>
              <a:t>0</a:t>
            </a:r>
          </a:p>
          <a:p>
            <a:pPr algn="ctr" eaLnBrk="1" hangingPunct="1">
              <a:defRPr/>
            </a:pPr>
            <a:endParaRPr lang="en-US">
              <a:solidFill>
                <a:srgbClr val="FFFF00"/>
              </a:solidFill>
              <a:latin typeface="Arial" charset="0"/>
              <a:cs typeface="Arial" charset="0"/>
            </a:endParaRPr>
          </a:p>
          <a:p>
            <a:pPr algn="ctr" eaLnBrk="1" hangingPunct="1">
              <a:defRPr/>
            </a:pPr>
            <a:endParaRPr lang="en-US">
              <a:solidFill>
                <a:srgbClr val="FFFF00"/>
              </a:solidFill>
              <a:latin typeface="Arial" charset="0"/>
              <a:cs typeface="Arial" charset="0"/>
            </a:endParaRPr>
          </a:p>
          <a:p>
            <a:pPr algn="ctr" eaLnBrk="1" hangingPunct="1">
              <a:defRPr/>
            </a:pPr>
            <a:endParaRPr lang="en-US">
              <a:solidFill>
                <a:srgbClr val="FFFF00"/>
              </a:solidFill>
              <a:latin typeface="Arial" charset="0"/>
              <a:cs typeface="Arial" charset="0"/>
            </a:endParaRPr>
          </a:p>
          <a:p>
            <a:pPr algn="ctr" eaLnBrk="1" hangingPunct="1">
              <a:defRPr/>
            </a:pPr>
            <a:endParaRPr lang="en-US">
              <a:solidFill>
                <a:srgbClr val="FFFF00"/>
              </a:solidFill>
              <a:latin typeface="Arial" charset="0"/>
              <a:cs typeface="Arial" charset="0"/>
            </a:endParaRPr>
          </a:p>
        </p:txBody>
      </p:sp>
      <p:sp>
        <p:nvSpPr>
          <p:cNvPr id="27701" name="Rectangle 1077"/>
          <p:cNvSpPr>
            <a:spLocks noChangeArrowheads="1"/>
          </p:cNvSpPr>
          <p:nvPr/>
        </p:nvSpPr>
        <p:spPr bwMode="auto">
          <a:xfrm>
            <a:off x="1600200" y="1676400"/>
            <a:ext cx="685800" cy="5029200"/>
          </a:xfrm>
          <a:prstGeom prst="rect">
            <a:avLst/>
          </a:prstGeom>
          <a:solidFill>
            <a:srgbClr val="3366FF">
              <a:alpha val="6392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7702" name="Rectangle 1078"/>
          <p:cNvSpPr>
            <a:spLocks noChangeArrowheads="1"/>
          </p:cNvSpPr>
          <p:nvPr/>
        </p:nvSpPr>
        <p:spPr bwMode="auto">
          <a:xfrm rot="5400000">
            <a:off x="1485900" y="5981700"/>
            <a:ext cx="914400" cy="838200"/>
          </a:xfrm>
          <a:prstGeom prst="rect">
            <a:avLst/>
          </a:prstGeom>
          <a:gradFill rotWithShape="1">
            <a:gsLst>
              <a:gs pos="0">
                <a:schemeClr val="bg2"/>
              </a:gs>
              <a:gs pos="50000">
                <a:schemeClr val="bg1"/>
              </a:gs>
              <a:gs pos="100000">
                <a:schemeClr val="bg2"/>
              </a:gs>
            </a:gsLst>
            <a:lin ang="5400000" scaled="1"/>
          </a:gradFill>
          <a:ln w="28575">
            <a:noFill/>
            <a:miter lim="800000"/>
            <a:headEnd/>
            <a:tailEnd/>
          </a:ln>
          <a:effectLst/>
        </p:spPr>
        <p:txBody>
          <a:bodyPr wrap="none" anchor="ctr"/>
          <a:lstStyle/>
          <a:p>
            <a:pPr eaLnBrk="1" hangingPunct="1">
              <a:defRPr/>
            </a:pPr>
            <a:endParaRPr lang="en-US">
              <a:latin typeface="Arial" charset="0"/>
            </a:endParaRPr>
          </a:p>
        </p:txBody>
      </p:sp>
      <p:sp>
        <p:nvSpPr>
          <p:cNvPr id="6" name="Title 5"/>
          <p:cNvSpPr>
            <a:spLocks noGrp="1"/>
          </p:cNvSpPr>
          <p:nvPr>
            <p:ph type="title"/>
          </p:nvPr>
        </p:nvSpPr>
        <p:spPr>
          <a:effectLst>
            <a:outerShdw blurRad="50800" dist="38100" dir="2700000" algn="tl" rotWithShape="0">
              <a:prstClr val="black">
                <a:alpha val="40000"/>
              </a:prstClr>
            </a:outerShdw>
          </a:effectLst>
        </p:spPr>
        <p:txBody>
          <a:bodyPr>
            <a:normAutofit/>
          </a:bodyPr>
          <a:lstStyle/>
          <a:p>
            <a:pPr algn="r"/>
            <a:r>
              <a:rPr lang="en-US" altLang="en-US" sz="2800" b="1" u="sng" dirty="0">
                <a:solidFill>
                  <a:srgbClr val="FFC000"/>
                </a:solidFill>
                <a:latin typeface="Tahoma" panose="020B0604030504040204" pitchFamily="34" charset="0"/>
                <a:ea typeface="Tahoma" panose="020B0604030504040204" pitchFamily="34" charset="0"/>
                <a:cs typeface="Tahoma" panose="020B0604030504040204" pitchFamily="34" charset="0"/>
              </a:rPr>
              <a:t>Bell Work- Day </a:t>
            </a:r>
            <a:r>
              <a:rPr lang="en-US" altLang="en-US" sz="2800" b="1" u="sng" dirty="0" smtClean="0">
                <a:solidFill>
                  <a:srgbClr val="FFC000"/>
                </a:solidFill>
                <a:latin typeface="Tahoma" panose="020B0604030504040204" pitchFamily="34" charset="0"/>
                <a:ea typeface="Tahoma" panose="020B0604030504040204" pitchFamily="34" charset="0"/>
                <a:cs typeface="Tahoma" panose="020B0604030504040204" pitchFamily="34" charset="0"/>
              </a:rPr>
              <a:t>2</a:t>
            </a:r>
            <a:r>
              <a:rPr lang="en-US" altLang="en-US" sz="2800" b="1" u="sng" dirty="0">
                <a:solidFill>
                  <a:srgbClr val="FFC000"/>
                </a:solidFill>
                <a:latin typeface="Tahoma" panose="020B0604030504040204" pitchFamily="34" charset="0"/>
                <a:ea typeface="Tahoma" panose="020B0604030504040204" pitchFamily="34" charset="0"/>
                <a:cs typeface="Tahoma" panose="020B0604030504040204" pitchFamily="34" charset="0"/>
              </a:rPr>
              <a:t/>
            </a:r>
            <a:br>
              <a:rPr lang="en-US" altLang="en-US" sz="2800" b="1" u="sng" dirty="0">
                <a:solidFill>
                  <a:srgbClr val="FFC000"/>
                </a:solidFill>
                <a:latin typeface="Tahoma" panose="020B0604030504040204" pitchFamily="34" charset="0"/>
                <a:ea typeface="Tahoma" panose="020B0604030504040204" pitchFamily="34" charset="0"/>
                <a:cs typeface="Tahoma" panose="020B0604030504040204" pitchFamily="34" charset="0"/>
              </a:rPr>
            </a:br>
            <a:r>
              <a:rPr lang="en-US" altLang="en-US" sz="2800" b="1" u="sng" dirty="0" smtClean="0">
                <a:solidFill>
                  <a:srgbClr val="FFC000"/>
                </a:solidFill>
                <a:latin typeface="Tahoma" panose="020B0604030504040204" pitchFamily="34" charset="0"/>
                <a:ea typeface="Tahoma" panose="020B0604030504040204" pitchFamily="34" charset="0"/>
                <a:cs typeface="Tahoma" panose="020B0604030504040204" pitchFamily="34" charset="0"/>
              </a:rPr>
              <a:t>(option 1)</a:t>
            </a:r>
            <a:endParaRPr lang="en-US" sz="2800" dirty="0"/>
          </a:p>
        </p:txBody>
      </p:sp>
      <p:sp>
        <p:nvSpPr>
          <p:cNvPr id="11" name="Content Placeholder 10"/>
          <p:cNvSpPr>
            <a:spLocks noGrp="1"/>
          </p:cNvSpPr>
          <p:nvPr>
            <p:ph idx="1"/>
          </p:nvPr>
        </p:nvSpPr>
        <p:spPr>
          <a:xfrm>
            <a:off x="6616146" y="2031999"/>
            <a:ext cx="4737653" cy="4144963"/>
          </a:xfrm>
          <a:effectLst>
            <a:outerShdw blurRad="50800" dist="38100" dir="2700000" algn="tl" rotWithShape="0">
              <a:prstClr val="black">
                <a:alpha val="40000"/>
              </a:prstClr>
            </a:outerShdw>
          </a:effectLst>
        </p:spPr>
        <p:txBody>
          <a:bodyPr>
            <a:noAutofit/>
          </a:bodyPr>
          <a:lstStyle/>
          <a:p>
            <a:pPr marL="514350" indent="-514350">
              <a:buFont typeface="+mj-lt"/>
              <a:buAutoNum type="arabicPeriod"/>
            </a:pPr>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What motive for European colonization is represented here in this advertisement? Provide evidence. </a:t>
            </a:r>
          </a:p>
          <a:p>
            <a:pPr marL="514350" indent="-514350">
              <a:buFont typeface="+mj-lt"/>
              <a:buAutoNum type="arabicPeriod"/>
            </a:pPr>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What is your reaction to this kind of advertisement?</a:t>
            </a:r>
          </a:p>
          <a:p>
            <a:pPr marL="514350" indent="-514350">
              <a:buFont typeface="+mj-lt"/>
              <a:buAutoNum type="arabicPeriod"/>
            </a:pPr>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Do you think that some advertisements today could be considered offensive in the future? Provide evidence.</a:t>
            </a:r>
          </a:p>
        </p:txBody>
      </p:sp>
      <p:pic>
        <p:nvPicPr>
          <p:cNvPr id="9" name="Picture 3" descr="White Man's Burden-Pears' Soap Advertisement"/>
          <p:cNvPicPr>
            <a:picLocks noChangeAspect="1" noChangeArrowheads="1"/>
          </p:cNvPicPr>
          <p:nvPr/>
        </p:nvPicPr>
        <p:blipFill>
          <a:blip r:embed="rId3">
            <a:lum bright="-12000" contrast="12000"/>
            <a:extLst>
              <a:ext uri="{28A0092B-C50C-407E-A947-70E740481C1C}">
                <a14:useLocalDpi xmlns:a14="http://schemas.microsoft.com/office/drawing/2010/main" val="0"/>
              </a:ext>
            </a:extLst>
          </a:blip>
          <a:srcRect/>
          <a:stretch>
            <a:fillRect/>
          </a:stretch>
        </p:blipFill>
        <p:spPr bwMode="auto">
          <a:xfrm>
            <a:off x="2486026" y="432918"/>
            <a:ext cx="3705858" cy="5615457"/>
          </a:xfrm>
          <a:prstGeom prst="rect">
            <a:avLst/>
          </a:prstGeom>
          <a:noFill/>
          <a:ln w="9525">
            <a:solidFill>
              <a:srgbClr val="FF6600"/>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762250" y="6334125"/>
            <a:ext cx="5211683" cy="246221"/>
          </a:xfrm>
          <a:prstGeom prst="rect">
            <a:avLst/>
          </a:prstGeom>
          <a:noFill/>
        </p:spPr>
        <p:txBody>
          <a:bodyPr wrap="none" rtlCol="0">
            <a:spAutoFit/>
          </a:bodyPr>
          <a:lstStyle/>
          <a:p>
            <a:r>
              <a:rPr lang="en-US" sz="1000" dirty="0"/>
              <a:t>https://</a:t>
            </a:r>
            <a:r>
              <a:rPr lang="en-US" sz="1000" dirty="0" err="1"/>
              <a:t>www.wwnorton.com</a:t>
            </a:r>
            <a:r>
              <a:rPr lang="en-US" sz="1000" dirty="0"/>
              <a:t>/college/</a:t>
            </a:r>
            <a:r>
              <a:rPr lang="en-US" sz="1000" dirty="0" err="1"/>
              <a:t>english</a:t>
            </a:r>
            <a:r>
              <a:rPr lang="en-US" sz="1000" dirty="0"/>
              <a:t>/</a:t>
            </a:r>
            <a:r>
              <a:rPr lang="en-US" sz="1000" dirty="0" err="1"/>
              <a:t>nael</a:t>
            </a:r>
            <a:r>
              <a:rPr lang="en-US" sz="1000" dirty="0"/>
              <a:t>/</a:t>
            </a:r>
            <a:r>
              <a:rPr lang="en-US" sz="1000" dirty="0" err="1"/>
              <a:t>victorian</a:t>
            </a:r>
            <a:r>
              <a:rPr lang="en-US" sz="1000" dirty="0"/>
              <a:t>/topic_4/illustrations/</a:t>
            </a:r>
            <a:r>
              <a:rPr lang="en-US" sz="1000" dirty="0" err="1"/>
              <a:t>imburden.htm</a:t>
            </a:r>
            <a:endParaRPr lang="en-US" sz="1000" dirty="0"/>
          </a:p>
        </p:txBody>
      </p:sp>
    </p:spTree>
    <p:extLst>
      <p:ext uri="{BB962C8B-B14F-4D97-AF65-F5344CB8AC3E}">
        <p14:creationId xmlns:p14="http://schemas.microsoft.com/office/powerpoint/2010/main" val="554421876"/>
      </p:ext>
    </p:extLst>
  </p:cSld>
  <p:clrMapOvr>
    <a:masterClrMapping/>
  </p:clrMapOvr>
  <p:transition xmlns:p14="http://schemas.microsoft.com/office/powerpoint/2010/main" advClick="0" advTm="30100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path" presetSubtype="0" fill="hold" grpId="0" nodeType="withEffect">
                                  <p:stCondLst>
                                    <p:cond delay="0"/>
                                  </p:stCondLst>
                                  <p:childTnLst>
                                    <p:animMotion origin="layout" path="M -3.33333E-6 2.9771E-6 L -3.33333E-6 0.62179 " pathEditMode="relative" rAng="0" ptsTypes="AA">
                                      <p:cBhvr>
                                        <p:cTn id="6" dur="300000" fill="hold"/>
                                        <p:tgtEl>
                                          <p:spTgt spid="27701"/>
                                        </p:tgtEl>
                                        <p:attrNameLst>
                                          <p:attrName>ppt_x</p:attrName>
                                          <p:attrName>ppt_y</p:attrName>
                                        </p:attrNameLst>
                                      </p:cBhvr>
                                      <p:rCtr x="0" y="3109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0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http://cdn.loc.gov/service/pnp/ppmsca/27700/27783v.jp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90775" y="1007791"/>
            <a:ext cx="8931231" cy="5139951"/>
          </a:xfrm>
          <a:prstGeom prst="rect">
            <a:avLst/>
          </a:prstGeom>
          <a:noFill/>
          <a:ln>
            <a:noFill/>
          </a:ln>
        </p:spPr>
      </p:pic>
      <p:sp>
        <p:nvSpPr>
          <p:cNvPr id="4099" name="Text Box 10"/>
          <p:cNvSpPr txBox="1">
            <a:spLocks noChangeArrowheads="1"/>
          </p:cNvSpPr>
          <p:nvPr/>
        </p:nvSpPr>
        <p:spPr bwMode="auto">
          <a:xfrm>
            <a:off x="1600201" y="80964"/>
            <a:ext cx="1192213" cy="276999"/>
          </a:xfrm>
          <a:prstGeom prst="rect">
            <a:avLst/>
          </a:prstGeom>
          <a:solidFill>
            <a:srgbClr val="000000"/>
          </a:solidFill>
          <a:ln w="25400">
            <a:solidFill>
              <a:srgbClr val="80808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dirty="0">
                <a:solidFill>
                  <a:schemeClr val="bg1"/>
                </a:solidFill>
                <a:latin typeface="Lucida Sans" panose="020B0602030504020204" pitchFamily="34" charset="0"/>
              </a:rPr>
              <a:t>Five minutes.</a:t>
            </a:r>
            <a:endParaRPr lang="en-US" altLang="en-US" sz="1800" dirty="0">
              <a:solidFill>
                <a:schemeClr val="bg1"/>
              </a:solidFill>
            </a:endParaRPr>
          </a:p>
        </p:txBody>
      </p:sp>
      <p:sp>
        <p:nvSpPr>
          <p:cNvPr id="27700" name="Rectangle 1076"/>
          <p:cNvSpPr>
            <a:spLocks noChangeArrowheads="1"/>
          </p:cNvSpPr>
          <p:nvPr/>
        </p:nvSpPr>
        <p:spPr bwMode="auto">
          <a:xfrm>
            <a:off x="1600200" y="1066800"/>
            <a:ext cx="685800" cy="5791200"/>
          </a:xfrm>
          <a:prstGeom prst="rect">
            <a:avLst/>
          </a:prstGeom>
          <a:gradFill rotWithShape="1">
            <a:gsLst>
              <a:gs pos="0">
                <a:schemeClr val="tx1"/>
              </a:gs>
              <a:gs pos="50000">
                <a:schemeClr val="bg2"/>
              </a:gs>
              <a:gs pos="100000">
                <a:schemeClr val="tx1"/>
              </a:gs>
            </a:gsLst>
            <a:lin ang="0" scaled="1"/>
          </a:gradFill>
          <a:ln w="44450">
            <a:solidFill>
              <a:schemeClr val="tx1"/>
            </a:solidFill>
            <a:miter lim="800000"/>
            <a:headEnd/>
            <a:tailEnd/>
          </a:ln>
          <a:effectLst/>
        </p:spPr>
        <p:txBody>
          <a:bodyPr wrap="none" anchor="ctr"/>
          <a:lstStyle/>
          <a:p>
            <a:pPr algn="ctr" eaLnBrk="1" hangingPunct="1">
              <a:defRPr/>
            </a:pPr>
            <a:r>
              <a:rPr lang="en-US" sz="5400">
                <a:solidFill>
                  <a:srgbClr val="FFFF00"/>
                </a:solidFill>
                <a:latin typeface="Arial" charset="0"/>
                <a:cs typeface="Arial" charset="0"/>
              </a:rPr>
              <a:t>5</a:t>
            </a:r>
          </a:p>
          <a:p>
            <a:pPr algn="ctr" eaLnBrk="1" hangingPunct="1">
              <a:defRPr/>
            </a:pPr>
            <a:r>
              <a:rPr lang="en-US" sz="5400">
                <a:solidFill>
                  <a:srgbClr val="FFFF00"/>
                </a:solidFill>
                <a:latin typeface="Arial" charset="0"/>
                <a:cs typeface="Arial" charset="0"/>
              </a:rPr>
              <a:t>4</a:t>
            </a:r>
          </a:p>
          <a:p>
            <a:pPr algn="ctr" eaLnBrk="1" hangingPunct="1">
              <a:defRPr/>
            </a:pPr>
            <a:r>
              <a:rPr lang="en-US" sz="5400">
                <a:solidFill>
                  <a:srgbClr val="FFFF00"/>
                </a:solidFill>
                <a:latin typeface="Arial" charset="0"/>
                <a:cs typeface="Arial" charset="0"/>
              </a:rPr>
              <a:t>3</a:t>
            </a:r>
          </a:p>
          <a:p>
            <a:pPr algn="ctr" eaLnBrk="1" hangingPunct="1">
              <a:defRPr/>
            </a:pPr>
            <a:r>
              <a:rPr lang="en-US" sz="5400">
                <a:solidFill>
                  <a:srgbClr val="FFFF00"/>
                </a:solidFill>
                <a:latin typeface="Arial" charset="0"/>
                <a:cs typeface="Arial" charset="0"/>
              </a:rPr>
              <a:t>2</a:t>
            </a:r>
          </a:p>
          <a:p>
            <a:pPr algn="ctr" eaLnBrk="1" hangingPunct="1">
              <a:defRPr/>
            </a:pPr>
            <a:r>
              <a:rPr lang="en-US" sz="5400">
                <a:solidFill>
                  <a:srgbClr val="FFFF00"/>
                </a:solidFill>
                <a:latin typeface="Arial" charset="0"/>
                <a:cs typeface="Arial" charset="0"/>
              </a:rPr>
              <a:t>1</a:t>
            </a:r>
          </a:p>
          <a:p>
            <a:pPr algn="ctr" eaLnBrk="1" hangingPunct="1">
              <a:defRPr/>
            </a:pPr>
            <a:r>
              <a:rPr lang="en-US" sz="5400">
                <a:solidFill>
                  <a:srgbClr val="FFFF00"/>
                </a:solidFill>
                <a:latin typeface="Arial" charset="0"/>
                <a:cs typeface="Arial" charset="0"/>
              </a:rPr>
              <a:t>0</a:t>
            </a:r>
          </a:p>
          <a:p>
            <a:pPr algn="ctr" eaLnBrk="1" hangingPunct="1">
              <a:defRPr/>
            </a:pPr>
            <a:endParaRPr lang="en-US">
              <a:solidFill>
                <a:srgbClr val="FFFF00"/>
              </a:solidFill>
              <a:latin typeface="Arial" charset="0"/>
              <a:cs typeface="Arial" charset="0"/>
            </a:endParaRPr>
          </a:p>
          <a:p>
            <a:pPr algn="ctr" eaLnBrk="1" hangingPunct="1">
              <a:defRPr/>
            </a:pPr>
            <a:endParaRPr lang="en-US">
              <a:solidFill>
                <a:srgbClr val="FFFF00"/>
              </a:solidFill>
              <a:latin typeface="Arial" charset="0"/>
              <a:cs typeface="Arial" charset="0"/>
            </a:endParaRPr>
          </a:p>
          <a:p>
            <a:pPr algn="ctr" eaLnBrk="1" hangingPunct="1">
              <a:defRPr/>
            </a:pPr>
            <a:endParaRPr lang="en-US">
              <a:solidFill>
                <a:srgbClr val="FFFF00"/>
              </a:solidFill>
              <a:latin typeface="Arial" charset="0"/>
              <a:cs typeface="Arial" charset="0"/>
            </a:endParaRPr>
          </a:p>
          <a:p>
            <a:pPr algn="ctr" eaLnBrk="1" hangingPunct="1">
              <a:defRPr/>
            </a:pPr>
            <a:endParaRPr lang="en-US">
              <a:solidFill>
                <a:srgbClr val="FFFF00"/>
              </a:solidFill>
              <a:latin typeface="Arial" charset="0"/>
              <a:cs typeface="Arial" charset="0"/>
            </a:endParaRPr>
          </a:p>
        </p:txBody>
      </p:sp>
      <p:sp>
        <p:nvSpPr>
          <p:cNvPr id="27701" name="Rectangle 1077"/>
          <p:cNvSpPr>
            <a:spLocks noChangeArrowheads="1"/>
          </p:cNvSpPr>
          <p:nvPr/>
        </p:nvSpPr>
        <p:spPr bwMode="auto">
          <a:xfrm>
            <a:off x="1600200" y="1676400"/>
            <a:ext cx="685800" cy="5029200"/>
          </a:xfrm>
          <a:prstGeom prst="rect">
            <a:avLst/>
          </a:prstGeom>
          <a:solidFill>
            <a:srgbClr val="3366FF">
              <a:alpha val="6392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7702" name="Rectangle 1078"/>
          <p:cNvSpPr>
            <a:spLocks noChangeArrowheads="1"/>
          </p:cNvSpPr>
          <p:nvPr/>
        </p:nvSpPr>
        <p:spPr bwMode="auto">
          <a:xfrm rot="5400000">
            <a:off x="1485900" y="5981700"/>
            <a:ext cx="914400" cy="838200"/>
          </a:xfrm>
          <a:prstGeom prst="rect">
            <a:avLst/>
          </a:prstGeom>
          <a:gradFill rotWithShape="1">
            <a:gsLst>
              <a:gs pos="0">
                <a:schemeClr val="bg2"/>
              </a:gs>
              <a:gs pos="50000">
                <a:schemeClr val="bg1"/>
              </a:gs>
              <a:gs pos="100000">
                <a:schemeClr val="bg2"/>
              </a:gs>
            </a:gsLst>
            <a:lin ang="5400000" scaled="1"/>
          </a:gradFill>
          <a:ln w="28575">
            <a:noFill/>
            <a:miter lim="800000"/>
            <a:headEnd/>
            <a:tailEnd/>
          </a:ln>
          <a:effectLst/>
        </p:spPr>
        <p:txBody>
          <a:bodyPr wrap="none" anchor="ctr"/>
          <a:lstStyle/>
          <a:p>
            <a:pPr eaLnBrk="1" hangingPunct="1">
              <a:defRPr/>
            </a:pPr>
            <a:endParaRPr lang="en-US">
              <a:latin typeface="Arial" charset="0"/>
            </a:endParaRPr>
          </a:p>
        </p:txBody>
      </p:sp>
      <p:sp>
        <p:nvSpPr>
          <p:cNvPr id="6" name="Title 5"/>
          <p:cNvSpPr>
            <a:spLocks noGrp="1"/>
          </p:cNvSpPr>
          <p:nvPr>
            <p:ph type="title"/>
          </p:nvPr>
        </p:nvSpPr>
        <p:spPr>
          <a:xfrm>
            <a:off x="2968625" y="0"/>
            <a:ext cx="8432800" cy="1150938"/>
          </a:xfrm>
          <a:effectLst>
            <a:outerShdw blurRad="50800" dist="38100" dir="2700000" algn="tl" rotWithShape="0">
              <a:prstClr val="black">
                <a:alpha val="40000"/>
              </a:prstClr>
            </a:outerShdw>
          </a:effectLst>
        </p:spPr>
        <p:txBody>
          <a:bodyPr>
            <a:normAutofit/>
          </a:bodyPr>
          <a:lstStyle/>
          <a:p>
            <a:r>
              <a:rPr lang="en-US" altLang="en-US" sz="3100" b="1" u="sng" dirty="0">
                <a:solidFill>
                  <a:srgbClr val="FFC000"/>
                </a:solidFill>
                <a:latin typeface="Tahoma" panose="020B0604030504040204" pitchFamily="34" charset="0"/>
                <a:ea typeface="Tahoma" panose="020B0604030504040204" pitchFamily="34" charset="0"/>
                <a:cs typeface="Tahoma" panose="020B0604030504040204" pitchFamily="34" charset="0"/>
              </a:rPr>
              <a:t>Bell Work- Day </a:t>
            </a:r>
            <a:r>
              <a:rPr lang="en-US" altLang="en-US" sz="3100" b="1" u="sng" dirty="0" smtClean="0">
                <a:solidFill>
                  <a:srgbClr val="FFC000"/>
                </a:solidFill>
                <a:latin typeface="Tahoma" panose="020B0604030504040204" pitchFamily="34" charset="0"/>
                <a:ea typeface="Tahoma" panose="020B0604030504040204" pitchFamily="34" charset="0"/>
                <a:cs typeface="Tahoma" panose="020B0604030504040204" pitchFamily="34" charset="0"/>
              </a:rPr>
              <a:t>2  (</a:t>
            </a:r>
            <a:r>
              <a:rPr lang="en-US" altLang="en-US" sz="3100" b="1" u="sng" dirty="0">
                <a:solidFill>
                  <a:srgbClr val="FFC000"/>
                </a:solidFill>
                <a:latin typeface="Tahoma" panose="020B0604030504040204" pitchFamily="34" charset="0"/>
                <a:ea typeface="Tahoma" panose="020B0604030504040204" pitchFamily="34" charset="0"/>
                <a:cs typeface="Tahoma" panose="020B0604030504040204" pitchFamily="34" charset="0"/>
              </a:rPr>
              <a:t>option </a:t>
            </a:r>
            <a:r>
              <a:rPr lang="en-US" altLang="en-US" sz="3100" b="1" u="sng" dirty="0" smtClean="0">
                <a:solidFill>
                  <a:srgbClr val="FFC000"/>
                </a:solidFill>
                <a:latin typeface="Tahoma" panose="020B0604030504040204" pitchFamily="34" charset="0"/>
                <a:ea typeface="Tahoma" panose="020B0604030504040204" pitchFamily="34" charset="0"/>
                <a:cs typeface="Tahoma" panose="020B0604030504040204" pitchFamily="34" charset="0"/>
              </a:rPr>
              <a:t>2)</a:t>
            </a:r>
            <a:r>
              <a:rPr lang="en-US" altLang="en-US" sz="3100" b="1" u="sng" dirty="0">
                <a:solidFill>
                  <a:srgbClr val="FFC000"/>
                </a:solidFill>
                <a:latin typeface="Tahoma" panose="020B0604030504040204" pitchFamily="34" charset="0"/>
                <a:ea typeface="Tahoma" panose="020B0604030504040204" pitchFamily="34" charset="0"/>
                <a:cs typeface="Tahoma" panose="020B0604030504040204" pitchFamily="34" charset="0"/>
              </a:rPr>
              <a:t/>
            </a:r>
            <a:br>
              <a:rPr lang="en-US" altLang="en-US" sz="3100" b="1" u="sng" dirty="0">
                <a:solidFill>
                  <a:srgbClr val="FFC000"/>
                </a:solidFill>
                <a:latin typeface="Tahoma" panose="020B0604030504040204" pitchFamily="34" charset="0"/>
                <a:ea typeface="Tahoma" panose="020B0604030504040204" pitchFamily="34" charset="0"/>
                <a:cs typeface="Tahoma" panose="020B0604030504040204" pitchFamily="34" charset="0"/>
              </a:rPr>
            </a:br>
            <a:r>
              <a:rPr lang="en-US" altLang="en-US" sz="1000" b="1" u="sng" dirty="0">
                <a:solidFill>
                  <a:srgbClr val="FFC000"/>
                </a:solidFill>
                <a:latin typeface="Tahoma" panose="020B0604030504040204" pitchFamily="34" charset="0"/>
                <a:ea typeface="Tahoma" panose="020B0604030504040204" pitchFamily="34" charset="0"/>
                <a:cs typeface="Tahoma" panose="020B0604030504040204" pitchFamily="34" charset="0"/>
              </a:rPr>
              <a:t>  http://</a:t>
            </a:r>
            <a:r>
              <a:rPr lang="en-US" altLang="en-US" sz="1000" b="1" u="sng" dirty="0" err="1">
                <a:solidFill>
                  <a:srgbClr val="FFC000"/>
                </a:solidFill>
                <a:latin typeface="Tahoma" panose="020B0604030504040204" pitchFamily="34" charset="0"/>
                <a:ea typeface="Tahoma" panose="020B0604030504040204" pitchFamily="34" charset="0"/>
                <a:cs typeface="Tahoma" panose="020B0604030504040204" pitchFamily="34" charset="0"/>
              </a:rPr>
              <a:t>www.loc.gov</a:t>
            </a:r>
            <a:r>
              <a:rPr lang="en-US" altLang="en-US" sz="1000" b="1" u="sng" dirty="0">
                <a:solidFill>
                  <a:srgbClr val="FFC000"/>
                </a:solidFill>
                <a:latin typeface="Tahoma" panose="020B0604030504040204" pitchFamily="34" charset="0"/>
                <a:ea typeface="Tahoma" panose="020B0604030504040204" pitchFamily="34" charset="0"/>
                <a:cs typeface="Tahoma" panose="020B0604030504040204" pitchFamily="34" charset="0"/>
              </a:rPr>
              <a:t>/pictures/item/2011649074/</a:t>
            </a:r>
            <a:endParaRPr lang="en-US" sz="1000" dirty="0"/>
          </a:p>
        </p:txBody>
      </p:sp>
      <p:sp>
        <p:nvSpPr>
          <p:cNvPr id="3" name="TextBox 2"/>
          <p:cNvSpPr txBox="1"/>
          <p:nvPr/>
        </p:nvSpPr>
        <p:spPr>
          <a:xfrm>
            <a:off x="2438400" y="6131867"/>
            <a:ext cx="9751067" cy="461665"/>
          </a:xfrm>
          <a:prstGeom prst="rect">
            <a:avLst/>
          </a:prstGeom>
          <a:noFill/>
        </p:spPr>
        <p:txBody>
          <a:bodyPr wrap="none" rtlCol="0">
            <a:spAutoFit/>
          </a:bodyPr>
          <a:lstStyle/>
          <a:p>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Fill in the political cartoon analysis worksheet based on what you see. </a:t>
            </a:r>
            <a:endParaRPr lang="en-US" sz="2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18855481"/>
      </p:ext>
    </p:extLst>
  </p:cSld>
  <p:clrMapOvr>
    <a:masterClrMapping/>
  </p:clrMapOvr>
  <p:transition xmlns:p14="http://schemas.microsoft.com/office/powerpoint/2010/main" advClick="0" advTm="30100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path" presetSubtype="0" fill="hold" grpId="0" nodeType="withEffect">
                                  <p:stCondLst>
                                    <p:cond delay="0"/>
                                  </p:stCondLst>
                                  <p:childTnLst>
                                    <p:animMotion origin="layout" path="M -3.33333E-6 2.9771E-6 L -3.33333E-6 0.62179 " pathEditMode="relative" rAng="0" ptsTypes="AA">
                                      <p:cBhvr>
                                        <p:cTn id="6" dur="300000" fill="hold"/>
                                        <p:tgtEl>
                                          <p:spTgt spid="27701"/>
                                        </p:tgtEl>
                                        <p:attrNameLst>
                                          <p:attrName>ppt_x</p:attrName>
                                          <p:attrName>ppt_y</p:attrName>
                                        </p:attrNameLst>
                                      </p:cBhvr>
                                      <p:rCtr x="0" y="3109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839788" y="457200"/>
            <a:ext cx="3932237" cy="1600200"/>
          </a:xfrm>
          <a:effectLst>
            <a:outerShdw blurRad="50800" dist="38100" dir="2700000" algn="tl" rotWithShape="0">
              <a:prstClr val="black">
                <a:alpha val="40000"/>
              </a:prstClr>
            </a:outerShdw>
          </a:effectLst>
        </p:spPr>
        <p:txBody>
          <a:bodyPr>
            <a:normAutofit fontScale="90000"/>
          </a:bodyPr>
          <a:lstStyle/>
          <a:p>
            <a:r>
              <a:rPr lang="en-US" sz="4400" b="1" u="sng" dirty="0" smtClean="0">
                <a:solidFill>
                  <a:srgbClr val="FFC000"/>
                </a:solidFill>
                <a:latin typeface="Tahoma" panose="020B0604030504040204" pitchFamily="34" charset="0"/>
                <a:ea typeface="Tahoma" panose="020B0604030504040204" pitchFamily="34" charset="0"/>
                <a:cs typeface="Tahoma" panose="020B0604030504040204" pitchFamily="34" charset="0"/>
              </a:rPr>
              <a:t>Africa Regions</a:t>
            </a:r>
            <a:r>
              <a:rPr lang="en-US" b="1" u="sng" dirty="0" smtClean="0">
                <a:solidFill>
                  <a:srgbClr val="FFC000"/>
                </a:solidFill>
                <a:latin typeface="Tahoma" panose="020B0604030504040204" pitchFamily="34" charset="0"/>
                <a:ea typeface="Tahoma" panose="020B0604030504040204" pitchFamily="34" charset="0"/>
                <a:cs typeface="Tahoma" panose="020B0604030504040204" pitchFamily="34" charset="0"/>
              </a:rPr>
              <a:t/>
            </a:r>
            <a:br>
              <a:rPr lang="en-US" b="1" u="sng" dirty="0" smtClean="0">
                <a:solidFill>
                  <a:srgbClr val="FFC000"/>
                </a:solidFill>
                <a:latin typeface="Tahoma" panose="020B0604030504040204" pitchFamily="34" charset="0"/>
                <a:ea typeface="Tahoma" panose="020B0604030504040204" pitchFamily="34" charset="0"/>
                <a:cs typeface="Tahoma" panose="020B0604030504040204" pitchFamily="34" charset="0"/>
              </a:rPr>
            </a:br>
            <a:endParaRPr lang="en-US" sz="2900" dirty="0">
              <a:solidFill>
                <a:schemeClr val="accent1"/>
              </a:solidFill>
            </a:endParaRPr>
          </a:p>
        </p:txBody>
      </p:sp>
      <p:pic>
        <p:nvPicPr>
          <p:cNvPr id="14" name="Content Placeholder 1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18943" y="987425"/>
            <a:ext cx="4700689" cy="4873625"/>
          </a:xfrm>
        </p:spPr>
      </p:pic>
      <p:sp>
        <p:nvSpPr>
          <p:cNvPr id="15" name="Text Placeholder 14"/>
          <p:cNvSpPr>
            <a:spLocks noGrp="1"/>
          </p:cNvSpPr>
          <p:nvPr>
            <p:ph type="body" sz="half" idx="2"/>
          </p:nvPr>
        </p:nvSpPr>
        <p:spPr>
          <a:xfrm>
            <a:off x="839788" y="2057400"/>
            <a:ext cx="4335462" cy="4197350"/>
          </a:xfrm>
          <a:effectLst>
            <a:outerShdw blurRad="50800" dist="38100" dir="2700000" algn="tl" rotWithShape="0">
              <a:prstClr val="black">
                <a:alpha val="40000"/>
              </a:prstClr>
            </a:outerShdw>
          </a:effectLst>
        </p:spPr>
        <p:txBody>
          <a:bodyPr>
            <a:normAutofit/>
          </a:bodyPr>
          <a:lstStyle/>
          <a:p>
            <a:pPr marL="457200" indent="-457200">
              <a:buFont typeface="Arial" panose="020B0604020202020204" pitchFamily="34" charset="0"/>
              <a:buChar char="•"/>
            </a:pPr>
            <a:r>
              <a:rPr lang="en-US" sz="2800" dirty="0" smtClean="0">
                <a:solidFill>
                  <a:srgbClr val="0070C0"/>
                </a:solidFill>
                <a:latin typeface="Tahoma" panose="020B0604030504040204" pitchFamily="34" charset="0"/>
                <a:ea typeface="Tahoma" panose="020B0604030504040204" pitchFamily="34" charset="0"/>
                <a:cs typeface="Tahoma" panose="020B0604030504040204" pitchFamily="34" charset="0"/>
              </a:rPr>
              <a:t>Assign each group a region. </a:t>
            </a:r>
          </a:p>
          <a:p>
            <a:pPr marL="457200" indent="-457200">
              <a:buFont typeface="Arial" panose="020B0604020202020204" pitchFamily="34" charset="0"/>
              <a:buChar char="•"/>
            </a:pPr>
            <a:r>
              <a:rPr lang="en-US" sz="2800" dirty="0" smtClean="0">
                <a:solidFill>
                  <a:srgbClr val="0070C0"/>
                </a:solidFill>
                <a:latin typeface="Tahoma" panose="020B0604030504040204" pitchFamily="34" charset="0"/>
                <a:ea typeface="Tahoma" panose="020B0604030504040204" pitchFamily="34" charset="0"/>
                <a:cs typeface="Tahoma" panose="020B0604030504040204" pitchFamily="34" charset="0"/>
              </a:rPr>
              <a:t>What kinds of maps can you use to identify geographical features or natural resources in your region?  </a:t>
            </a:r>
            <a:endParaRPr lang="en-US" sz="2800" b="1" dirty="0">
              <a:solidFill>
                <a:schemeClr val="accent1"/>
              </a:solidFill>
              <a:latin typeface="Tahoma" panose="020B0604030504040204" pitchFamily="34" charset="0"/>
              <a:ea typeface="Tahoma" panose="020B0604030504040204" pitchFamily="34" charset="0"/>
              <a:cs typeface="Tahoma" panose="020B0604030504040204" pitchFamily="34" charset="0"/>
            </a:endParaRPr>
          </a:p>
          <a:p>
            <a:endParaRPr lang="en-US" b="1" dirty="0" smtClean="0">
              <a:solidFill>
                <a:schemeClr val="accent1"/>
              </a:solidFill>
              <a:latin typeface="Tahoma" panose="020B0604030504040204" pitchFamily="34" charset="0"/>
              <a:ea typeface="Tahoma" panose="020B0604030504040204" pitchFamily="34" charset="0"/>
              <a:cs typeface="Tahoma" panose="020B0604030504040204" pitchFamily="34" charset="0"/>
            </a:endParaRPr>
          </a:p>
          <a:p>
            <a:pPr algn="r"/>
            <a:r>
              <a:rPr lang="en-US" b="1" dirty="0" smtClean="0">
                <a:solidFill>
                  <a:schemeClr val="accent1"/>
                </a:solidFill>
                <a:latin typeface="Tahoma" panose="020B0604030504040204" pitchFamily="34" charset="0"/>
                <a:ea typeface="Tahoma" panose="020B0604030504040204" pitchFamily="34" charset="0"/>
                <a:cs typeface="Tahoma" panose="020B0604030504040204" pitchFamily="34" charset="0"/>
              </a:rPr>
              <a:t>Exploring Africa Regions Map </a:t>
            </a:r>
            <a:r>
              <a:rPr lang="en-US" b="1" dirty="0" smtClean="0">
                <a:solidFill>
                  <a:schemeClr val="accent1"/>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sz="1000" dirty="0" smtClean="0">
                <a:hlinkClick r:id="rId3"/>
              </a:rPr>
              <a:t>http</a:t>
            </a:r>
            <a:r>
              <a:rPr lang="en-US" sz="1000" dirty="0">
                <a:hlinkClick r:id="rId3"/>
              </a:rPr>
              <a:t>://</a:t>
            </a:r>
            <a:r>
              <a:rPr lang="en-US" sz="1000" dirty="0" smtClean="0">
                <a:hlinkClick r:id="rId3"/>
              </a:rPr>
              <a:t>exploringafrica.matrix.msu.edu/images/allregions.jpg</a:t>
            </a:r>
            <a:endParaRPr lang="en-US" sz="1000" dirty="0" smtClean="0"/>
          </a:p>
          <a:p>
            <a:endParaRPr lang="en-US" dirty="0"/>
          </a:p>
        </p:txBody>
      </p:sp>
    </p:spTree>
    <p:extLst>
      <p:ext uri="{BB962C8B-B14F-4D97-AF65-F5344CB8AC3E}">
        <p14:creationId xmlns:p14="http://schemas.microsoft.com/office/powerpoint/2010/main" val="344449527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p>
            <a:r>
              <a:rPr lang="en-US" b="1" u="sng" dirty="0" smtClean="0">
                <a:solidFill>
                  <a:srgbClr val="FFC000"/>
                </a:solidFill>
                <a:latin typeface="Tahoma" panose="020B0604030504040204" pitchFamily="34" charset="0"/>
                <a:ea typeface="Tahoma" panose="020B0604030504040204" pitchFamily="34" charset="0"/>
                <a:cs typeface="Tahoma" panose="020B0604030504040204" pitchFamily="34" charset="0"/>
              </a:rPr>
              <a:t>African Regions &amp; Natural Resources</a:t>
            </a:r>
            <a:endParaRPr lang="en-US" dirty="0"/>
          </a:p>
        </p:txBody>
      </p:sp>
      <p:pic>
        <p:nvPicPr>
          <p:cNvPr id="4" name="Content Placeholder 3"/>
          <p:cNvPicPr>
            <a:picLocks noGrp="1" noChangeAspect="1"/>
          </p:cNvPicPr>
          <p:nvPr>
            <p:ph sz="half" idx="1"/>
          </p:nvPr>
        </p:nvPicPr>
        <p:blipFill>
          <a:blip r:embed="rId2"/>
          <a:stretch>
            <a:fillRect/>
          </a:stretch>
        </p:blipFill>
        <p:spPr>
          <a:xfrm>
            <a:off x="1751011" y="1825625"/>
            <a:ext cx="3355977" cy="4351338"/>
          </a:xfrm>
          <a:prstGeom prst="rect">
            <a:avLst/>
          </a:prstGeom>
        </p:spPr>
      </p:pic>
      <p:sp>
        <p:nvSpPr>
          <p:cNvPr id="5" name="Content Placeholder 4"/>
          <p:cNvSpPr>
            <a:spLocks noGrp="1"/>
          </p:cNvSpPr>
          <p:nvPr>
            <p:ph sz="half" idx="2"/>
          </p:nvPr>
        </p:nvSpPr>
        <p:spPr>
          <a:xfrm>
            <a:off x="6172200" y="1825625"/>
            <a:ext cx="5323114" cy="4351338"/>
          </a:xfrm>
          <a:effectLst>
            <a:outerShdw blurRad="50800" dist="38100" dir="2700000" algn="tl" rotWithShape="0">
              <a:prstClr val="black">
                <a:alpha val="40000"/>
              </a:prstClr>
            </a:outerShdw>
          </a:effectLst>
        </p:spPr>
        <p:txBody>
          <a:bodyPr>
            <a:normAutofit fontScale="55000" lnSpcReduction="20000"/>
          </a:bodyPr>
          <a:lstStyle/>
          <a:p>
            <a:pPr marL="514350" indent="-514350">
              <a:buAutoNum type="arabicPeriod"/>
            </a:pPr>
            <a:r>
              <a:rPr lang="en-US" sz="3700" dirty="0" smtClean="0">
                <a:solidFill>
                  <a:srgbClr val="0070C0"/>
                </a:solidFill>
                <a:latin typeface="Tahoma" panose="020B0604030504040204" pitchFamily="34" charset="0"/>
                <a:ea typeface="Tahoma" panose="020B0604030504040204" pitchFamily="34" charset="0"/>
                <a:cs typeface="Tahoma" panose="020B0604030504040204" pitchFamily="34" charset="0"/>
              </a:rPr>
              <a:t>Identify your assigned region on your printed map. </a:t>
            </a:r>
          </a:p>
          <a:p>
            <a:pPr marL="514350" indent="-514350">
              <a:buAutoNum type="arabicPeriod"/>
            </a:pPr>
            <a:r>
              <a:rPr lang="en-US" sz="3700" dirty="0" smtClean="0">
                <a:solidFill>
                  <a:srgbClr val="0070C0"/>
                </a:solidFill>
                <a:latin typeface="Tahoma" panose="020B0604030504040204" pitchFamily="34" charset="0"/>
                <a:ea typeface="Tahoma" panose="020B0604030504040204" pitchFamily="34" charset="0"/>
                <a:cs typeface="Tahoma" panose="020B0604030504040204" pitchFamily="34" charset="0"/>
              </a:rPr>
              <a:t>Use the next map showing “Africa’s Resources” to identify the kinds of natural resources that your region contains. </a:t>
            </a:r>
          </a:p>
          <a:p>
            <a:pPr marL="514350" indent="-514350">
              <a:buAutoNum type="arabicPeriod"/>
            </a:pPr>
            <a:r>
              <a:rPr lang="en-US" sz="3700" dirty="0" smtClean="0">
                <a:solidFill>
                  <a:srgbClr val="0070C0"/>
                </a:solidFill>
                <a:latin typeface="Tahoma" panose="020B0604030504040204" pitchFamily="34" charset="0"/>
                <a:ea typeface="Tahoma" panose="020B0604030504040204" pitchFamily="34" charset="0"/>
                <a:cs typeface="Tahoma" panose="020B0604030504040204" pitchFamily="34" charset="0"/>
              </a:rPr>
              <a:t>Draw symbols on your map to represent each of these resources and create a key to identify the symbols. </a:t>
            </a:r>
          </a:p>
          <a:p>
            <a:pPr marL="514350" indent="-514350">
              <a:buAutoNum type="arabicPeriod"/>
            </a:pPr>
            <a:r>
              <a:rPr lang="en-US" sz="3700" dirty="0" smtClean="0">
                <a:solidFill>
                  <a:srgbClr val="0070C0"/>
                </a:solidFill>
                <a:latin typeface="Tahoma" panose="020B0604030504040204" pitchFamily="34" charset="0"/>
                <a:ea typeface="Tahoma" panose="020B0604030504040204" pitchFamily="34" charset="0"/>
                <a:cs typeface="Tahoma" panose="020B0604030504040204" pitchFamily="34" charset="0"/>
              </a:rPr>
              <a:t>Report to Class- What </a:t>
            </a:r>
            <a:r>
              <a:rPr lang="en-US" sz="3700" dirty="0">
                <a:solidFill>
                  <a:srgbClr val="0070C0"/>
                </a:solidFill>
                <a:latin typeface="Tahoma" panose="020B0604030504040204" pitchFamily="34" charset="0"/>
                <a:ea typeface="Tahoma" panose="020B0604030504040204" pitchFamily="34" charset="0"/>
                <a:cs typeface="Tahoma" panose="020B0604030504040204" pitchFamily="34" charset="0"/>
              </a:rPr>
              <a:t>geographical features or natural resources that your region contains may led Europeans to settle </a:t>
            </a:r>
            <a:r>
              <a:rPr lang="en-US" sz="3700" dirty="0" smtClean="0">
                <a:solidFill>
                  <a:srgbClr val="0070C0"/>
                </a:solidFill>
                <a:latin typeface="Tahoma" panose="020B0604030504040204" pitchFamily="34" charset="0"/>
                <a:ea typeface="Tahoma" panose="020B0604030504040204" pitchFamily="34" charset="0"/>
                <a:cs typeface="Tahoma" panose="020B0604030504040204" pitchFamily="34" charset="0"/>
              </a:rPr>
              <a:t>there? </a:t>
            </a:r>
          </a:p>
          <a:p>
            <a:pPr marL="0" indent="0">
              <a:buNone/>
            </a:pPr>
            <a:endParaRPr lang="en-US" b="1" dirty="0">
              <a:solidFill>
                <a:schemeClr val="accent1"/>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2700" b="1" dirty="0" smtClean="0">
                <a:solidFill>
                  <a:schemeClr val="accent1"/>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sz="2700" b="1" dirty="0" smtClean="0">
                <a:solidFill>
                  <a:schemeClr val="accent1"/>
                </a:solidFill>
                <a:latin typeface="Tahoma" panose="020B0604030504040204" pitchFamily="34" charset="0"/>
                <a:ea typeface="Tahoma" panose="020B0604030504040204" pitchFamily="34" charset="0"/>
                <a:cs typeface="Tahoma" panose="020B0604030504040204" pitchFamily="34" charset="0"/>
              </a:rPr>
              <a:t>Arizona Geographic Alliance: African Region’s Map:</a:t>
            </a:r>
          </a:p>
          <a:p>
            <a:pPr marL="0" indent="0">
              <a:buNone/>
            </a:pPr>
            <a:r>
              <a:rPr lang="en-US" sz="1500" dirty="0">
                <a:solidFill>
                  <a:schemeClr val="accent1"/>
                </a:solidFill>
                <a:hlinkClick r:id="rId3"/>
              </a:rPr>
              <a:t>htt</a:t>
            </a:r>
            <a:r>
              <a:rPr lang="en-US" sz="2200" dirty="0">
                <a:solidFill>
                  <a:schemeClr val="accent1"/>
                </a:solidFill>
                <a:hlinkClick r:id="rId3"/>
              </a:rPr>
              <a:t>p://</a:t>
            </a:r>
            <a:r>
              <a:rPr lang="en-US" sz="2200" dirty="0" smtClean="0">
                <a:solidFill>
                  <a:schemeClr val="accent1"/>
                </a:solidFill>
                <a:hlinkClick r:id="rId3"/>
              </a:rPr>
              <a:t>geoalliance.asu.edu/sites/default/files/maps/AFREGNM_0.pdf</a:t>
            </a:r>
            <a:endParaRPr lang="en-US" sz="2200" dirty="0" smtClean="0">
              <a:solidFill>
                <a:schemeClr val="accent1"/>
              </a:solidFill>
            </a:endParaRPr>
          </a:p>
          <a:p>
            <a:pPr marL="0" indent="0">
              <a:buNone/>
            </a:pPr>
            <a:endParaRPr lang="en-US" dirty="0" smtClean="0">
              <a:solidFill>
                <a:schemeClr val="accent1"/>
              </a:solidFill>
            </a:endParaRPr>
          </a:p>
        </p:txBody>
      </p:sp>
    </p:spTree>
    <p:extLst>
      <p:ext uri="{BB962C8B-B14F-4D97-AF65-F5344CB8AC3E}">
        <p14:creationId xmlns:p14="http://schemas.microsoft.com/office/powerpoint/2010/main" val="252140197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66750"/>
          </a:xfrm>
          <a:effectLst>
            <a:outerShdw blurRad="50800" dist="38100" dir="2700000" algn="tl" rotWithShape="0">
              <a:prstClr val="black">
                <a:alpha val="40000"/>
              </a:prstClr>
            </a:outerShdw>
          </a:effectLst>
        </p:spPr>
        <p:txBody>
          <a:bodyPr>
            <a:normAutofit/>
          </a:bodyPr>
          <a:lstStyle/>
          <a:p>
            <a:r>
              <a:rPr lang="en-US" sz="2800" b="1" u="sng" dirty="0" smtClean="0">
                <a:solidFill>
                  <a:srgbClr val="FFC000"/>
                </a:solidFill>
                <a:latin typeface="Tahoma" panose="020B0604030504040204" pitchFamily="34" charset="0"/>
                <a:ea typeface="Tahoma" panose="020B0604030504040204" pitchFamily="34" charset="0"/>
                <a:cs typeface="Tahoma" panose="020B0604030504040204" pitchFamily="34" charset="0"/>
              </a:rPr>
              <a:t>Africa’s Resources</a:t>
            </a:r>
            <a:endParaRPr lang="en-US" sz="2800" dirty="0"/>
          </a:p>
        </p:txBody>
      </p:sp>
      <p:pic>
        <p:nvPicPr>
          <p:cNvPr id="5" name="Content Placeholder 4" descr="Africa Resources_10_20_15.pdf"/>
          <p:cNvPicPr>
            <a:picLocks noGrp="1" noChangeAspect="1"/>
          </p:cNvPicPr>
          <p:nvPr>
            <p:ph idx="1"/>
          </p:nvPr>
        </p:nvPicPr>
        <p:blipFill>
          <a:blip r:embed="rId2">
            <a:extLst>
              <a:ext uri="{28A0092B-C50C-407E-A947-70E740481C1C}">
                <a14:useLocalDpi xmlns:a14="http://schemas.microsoft.com/office/drawing/2010/main" val="0"/>
              </a:ext>
            </a:extLst>
          </a:blip>
          <a:srcRect l="-106371" r="-106371"/>
          <a:stretch>
            <a:fillRect/>
          </a:stretch>
        </p:blipFill>
        <p:spPr>
          <a:xfrm>
            <a:off x="838199" y="746125"/>
            <a:ext cx="13124359" cy="5430838"/>
          </a:xfrm>
        </p:spPr>
      </p:pic>
      <p:sp>
        <p:nvSpPr>
          <p:cNvPr id="6" name="TextBox 5"/>
          <p:cNvSpPr txBox="1"/>
          <p:nvPr/>
        </p:nvSpPr>
        <p:spPr>
          <a:xfrm>
            <a:off x="825500" y="6381750"/>
            <a:ext cx="4762842" cy="246221"/>
          </a:xfrm>
          <a:prstGeom prst="rect">
            <a:avLst/>
          </a:prstGeom>
          <a:noFill/>
        </p:spPr>
        <p:txBody>
          <a:bodyPr wrap="none" rtlCol="0">
            <a:spAutoFit/>
          </a:bodyPr>
          <a:lstStyle/>
          <a:p>
            <a:r>
              <a:rPr lang="en-US" sz="1000" dirty="0"/>
              <a:t>http://</a:t>
            </a:r>
            <a:r>
              <a:rPr lang="en-US" sz="1000" dirty="0" err="1"/>
              <a:t>geoalliance.asu.edu</a:t>
            </a:r>
            <a:r>
              <a:rPr lang="en-US" sz="1000" dirty="0"/>
              <a:t>/sites/default/files/maps/Africa%20Resources_10_20_15.pdf</a:t>
            </a:r>
          </a:p>
        </p:txBody>
      </p:sp>
    </p:spTree>
    <p:extLst>
      <p:ext uri="{BB962C8B-B14F-4D97-AF65-F5344CB8AC3E}">
        <p14:creationId xmlns:p14="http://schemas.microsoft.com/office/powerpoint/2010/main" val="243929782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Map-Africa-Explorers"/>
          <p:cNvPicPr>
            <a:picLocks noChangeAspect="1" noChangeArrowheads="1"/>
          </p:cNvPicPr>
          <p:nvPr/>
        </p:nvPicPr>
        <p:blipFill>
          <a:blip r:embed="rId2">
            <a:lum contrast="6000"/>
            <a:extLst>
              <a:ext uri="{28A0092B-C50C-407E-A947-70E740481C1C}">
                <a14:useLocalDpi xmlns:a14="http://schemas.microsoft.com/office/drawing/2010/main" val="0"/>
              </a:ext>
            </a:extLst>
          </a:blip>
          <a:srcRect b="4286"/>
          <a:stretch>
            <a:fillRect/>
          </a:stretch>
        </p:blipFill>
        <p:spPr bwMode="auto">
          <a:xfrm>
            <a:off x="2316755" y="974725"/>
            <a:ext cx="7801970" cy="4978400"/>
          </a:xfrm>
          <a:prstGeom prst="rect">
            <a:avLst/>
          </a:prstGeom>
          <a:noFill/>
          <a:ln w="9525">
            <a:solidFill>
              <a:srgbClr val="FF9933"/>
            </a:solidFill>
            <a:miter lim="800000"/>
            <a:headEnd/>
            <a:tailEnd/>
          </a:ln>
          <a:extLst>
            <a:ext uri="{909E8E84-426E-40dd-AFC4-6F175D3DCCD1}">
              <a14:hiddenFill xmlns:a14="http://schemas.microsoft.com/office/drawing/2010/main">
                <a:solidFill>
                  <a:srgbClr val="FFFFFF"/>
                </a:solidFill>
              </a14:hiddenFill>
            </a:ext>
          </a:extLst>
        </p:spPr>
      </p:pic>
      <p:sp>
        <p:nvSpPr>
          <p:cNvPr id="8195" name="Text Box 3"/>
          <p:cNvSpPr txBox="1">
            <a:spLocks noChangeArrowheads="1"/>
          </p:cNvSpPr>
          <p:nvPr/>
        </p:nvSpPr>
        <p:spPr bwMode="auto">
          <a:xfrm>
            <a:off x="2286000" y="228600"/>
            <a:ext cx="7696200" cy="64633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None/>
            </a:pPr>
            <a:r>
              <a:rPr lang="en-US" altLang="en-US" sz="3600" b="1" u="sng" dirty="0" smtClean="0">
                <a:solidFill>
                  <a:srgbClr val="FFC000"/>
                </a:solidFill>
                <a:latin typeface="Tahoma" panose="020B0604030504040204" pitchFamily="34" charset="0"/>
                <a:ea typeface="Tahoma" panose="020B0604030504040204" pitchFamily="34" charset="0"/>
                <a:cs typeface="Tahoma" panose="020B0604030504040204" pitchFamily="34" charset="0"/>
              </a:rPr>
              <a:t>European Explorers in Africa</a:t>
            </a:r>
            <a:endParaRPr lang="en-US" altLang="en-US" sz="3600" b="1" dirty="0">
              <a:solidFill>
                <a:srgbClr val="FF9933"/>
              </a:solidFill>
              <a:latin typeface="Comic Sans MS" panose="030F0702030302020204" pitchFamily="66" charset="0"/>
            </a:endParaRPr>
          </a:p>
        </p:txBody>
      </p:sp>
      <p:sp>
        <p:nvSpPr>
          <p:cNvPr id="8196" name="Text Box 4"/>
          <p:cNvSpPr txBox="1">
            <a:spLocks noChangeArrowheads="1"/>
          </p:cNvSpPr>
          <p:nvPr/>
        </p:nvSpPr>
        <p:spPr bwMode="auto">
          <a:xfrm>
            <a:off x="2120900" y="6029325"/>
            <a:ext cx="8305800" cy="69249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None/>
            </a:pPr>
            <a:r>
              <a:rPr lang="en-US" altLang="en-US" sz="2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19 c. </a:t>
            </a:r>
            <a:r>
              <a:rPr lang="en-US" altLang="en-US" sz="2400" b="1" dirty="0" smtClean="0">
                <a:solidFill>
                  <a:schemeClr val="bg1"/>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Europeans Map the Interior of </a:t>
            </a:r>
            <a:r>
              <a:rPr lang="en-US" altLang="en-US" sz="2400" b="1" dirty="0" smtClean="0">
                <a:solidFill>
                  <a:schemeClr val="bg1"/>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Africa</a:t>
            </a:r>
          </a:p>
          <a:p>
            <a:pPr algn="ctr">
              <a:spcBef>
                <a:spcPct val="50000"/>
              </a:spcBef>
              <a:buNone/>
            </a:pPr>
            <a:r>
              <a:rPr lang="en-US" altLang="en-US" sz="1000" b="1" dirty="0">
                <a:solidFill>
                  <a:srgbClr val="FFFFBD"/>
                </a:solidFill>
                <a:latin typeface="Comic Sans MS" panose="030F0702030302020204" pitchFamily="66" charset="0"/>
              </a:rPr>
              <a:t>http://</a:t>
            </a:r>
            <a:r>
              <a:rPr lang="en-US" altLang="en-US" sz="1000" b="1" dirty="0" err="1">
                <a:solidFill>
                  <a:srgbClr val="FFFFBD"/>
                </a:solidFill>
                <a:latin typeface="Comic Sans MS" panose="030F0702030302020204" pitchFamily="66" charset="0"/>
              </a:rPr>
              <a:t>go.grolier.com</a:t>
            </a:r>
            <a:r>
              <a:rPr lang="en-US" altLang="en-US" sz="1000" b="1" dirty="0">
                <a:solidFill>
                  <a:srgbClr val="FFFFBD"/>
                </a:solidFill>
                <a:latin typeface="Comic Sans MS" panose="030F0702030302020204" pitchFamily="66" charset="0"/>
              </a:rPr>
              <a:t>/</a:t>
            </a:r>
            <a:r>
              <a:rPr lang="en-US" altLang="en-US" sz="1000" b="1" dirty="0" err="1">
                <a:solidFill>
                  <a:srgbClr val="FFFFBD"/>
                </a:solidFill>
                <a:latin typeface="Comic Sans MS" panose="030F0702030302020204" pitchFamily="66" charset="0"/>
              </a:rPr>
              <a:t>atlas?id</a:t>
            </a:r>
            <a:r>
              <a:rPr lang="en-US" altLang="en-US" sz="1000" b="1" dirty="0">
                <a:solidFill>
                  <a:srgbClr val="FFFFBD"/>
                </a:solidFill>
                <a:latin typeface="Comic Sans MS" panose="030F0702030302020204" pitchFamily="66" charset="0"/>
              </a:rPr>
              <a:t>=me00001</a:t>
            </a:r>
            <a:endParaRPr lang="en-US" altLang="en-US" sz="1000" b="1" dirty="0">
              <a:solidFill>
                <a:srgbClr val="FFFFBD"/>
              </a:solidFill>
              <a:latin typeface="Comic Sans MS" panose="030F0702030302020204" pitchFamily="66" charset="0"/>
            </a:endParaRPr>
          </a:p>
        </p:txBody>
      </p:sp>
    </p:spTree>
    <p:extLst>
      <p:ext uri="{BB962C8B-B14F-4D97-AF65-F5344CB8AC3E}">
        <p14:creationId xmlns:p14="http://schemas.microsoft.com/office/powerpoint/2010/main" val="311925831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WordArt 2"/>
          <p:cNvSpPr>
            <a:spLocks noChangeArrowheads="1" noChangeShapeType="1" noTextEdit="1"/>
          </p:cNvSpPr>
          <p:nvPr/>
        </p:nvSpPr>
        <p:spPr bwMode="auto">
          <a:xfrm>
            <a:off x="2514600" y="1295400"/>
            <a:ext cx="7162800" cy="4191000"/>
          </a:xfrm>
          <a:prstGeom prst="rect">
            <a:avLst/>
          </a:prstGeom>
          <a:noFill/>
          <a:ln>
            <a:solidFill>
              <a:schemeClr val="accent1"/>
            </a:solidFill>
          </a:ln>
        </p:spPr>
        <p:txBody>
          <a:bodyPr wrap="none" fromWordArt="1">
            <a:prstTxWarp prst="textFadeUp">
              <a:avLst>
                <a:gd name="adj" fmla="val 9991"/>
              </a:avLst>
            </a:prstTxWarp>
          </a:bodyPr>
          <a:lstStyle/>
          <a:p>
            <a:pPr algn="ctr"/>
            <a:r>
              <a:rPr lang="en-US" sz="3600" kern="10" dirty="0" smtClean="0">
                <a:ln w="12700">
                  <a:solidFill>
                    <a:schemeClr val="tx1"/>
                  </a:solidFill>
                  <a:round/>
                  <a:headEnd/>
                  <a:tailEnd/>
                </a:ln>
                <a:solidFill>
                  <a:schemeClr val="accent2"/>
                </a:solidFill>
                <a:effectLst>
                  <a:outerShdw dist="89803" dir="2700000" algn="ctr" rotWithShape="0">
                    <a:srgbClr val="FFFF00">
                      <a:alpha val="70000"/>
                    </a:srgbClr>
                  </a:outerShdw>
                </a:effectLst>
                <a:latin typeface="Tahoma" panose="020B0604030504040204" pitchFamily="34" charset="0"/>
                <a:ea typeface="Tahoma" panose="020B0604030504040204" pitchFamily="34" charset="0"/>
                <a:cs typeface="Tahoma" panose="020B0604030504040204" pitchFamily="34" charset="0"/>
              </a:rPr>
              <a:t>19</a:t>
            </a:r>
            <a:r>
              <a:rPr lang="en-US" sz="3600" kern="10" baseline="30000" dirty="0" smtClean="0">
                <a:ln w="12700">
                  <a:solidFill>
                    <a:schemeClr val="tx1"/>
                  </a:solidFill>
                  <a:round/>
                  <a:headEnd/>
                  <a:tailEnd/>
                </a:ln>
                <a:solidFill>
                  <a:schemeClr val="accent2"/>
                </a:solidFill>
                <a:effectLst>
                  <a:outerShdw dist="89803" dir="2700000" algn="ctr" rotWithShape="0">
                    <a:srgbClr val="FFFF00">
                      <a:alpha val="70000"/>
                    </a:srgbClr>
                  </a:outerShdw>
                </a:effectLst>
                <a:latin typeface="Tahoma" panose="020B0604030504040204" pitchFamily="34" charset="0"/>
                <a:ea typeface="Tahoma" panose="020B0604030504040204" pitchFamily="34" charset="0"/>
                <a:cs typeface="Tahoma" panose="020B0604030504040204" pitchFamily="34" charset="0"/>
              </a:rPr>
              <a:t>th</a:t>
            </a:r>
            <a:r>
              <a:rPr lang="en-US" sz="3600" kern="10" dirty="0" smtClean="0">
                <a:ln w="12700">
                  <a:solidFill>
                    <a:schemeClr val="tx1"/>
                  </a:solidFill>
                  <a:round/>
                  <a:headEnd/>
                  <a:tailEnd/>
                </a:ln>
                <a:solidFill>
                  <a:schemeClr val="accent2"/>
                </a:solidFill>
                <a:effectLst>
                  <a:outerShdw dist="89803" dir="2700000" algn="ctr" rotWithShape="0">
                    <a:srgbClr val="FFFF00">
                      <a:alpha val="70000"/>
                    </a:srgbClr>
                  </a:outerShdw>
                </a:effectLst>
                <a:latin typeface="Tahoma" panose="020B0604030504040204" pitchFamily="34" charset="0"/>
                <a:ea typeface="Tahoma" panose="020B0604030504040204" pitchFamily="34" charset="0"/>
                <a:cs typeface="Tahoma" panose="020B0604030504040204" pitchFamily="34" charset="0"/>
              </a:rPr>
              <a:t> and </a:t>
            </a:r>
          </a:p>
          <a:p>
            <a:pPr algn="ctr"/>
            <a:r>
              <a:rPr lang="en-US" sz="3600" kern="10" dirty="0" smtClean="0">
                <a:ln w="12700">
                  <a:solidFill>
                    <a:schemeClr val="tx1"/>
                  </a:solidFill>
                  <a:round/>
                  <a:headEnd/>
                  <a:tailEnd/>
                </a:ln>
                <a:solidFill>
                  <a:schemeClr val="accent2"/>
                </a:solidFill>
                <a:effectLst>
                  <a:outerShdw dist="89803" dir="2700000" algn="ctr" rotWithShape="0">
                    <a:srgbClr val="FFFF00">
                      <a:alpha val="70000"/>
                    </a:srgbClr>
                  </a:outerShdw>
                </a:effectLst>
                <a:latin typeface="Tahoma" panose="020B0604030504040204" pitchFamily="34" charset="0"/>
                <a:ea typeface="Tahoma" panose="020B0604030504040204" pitchFamily="34" charset="0"/>
                <a:cs typeface="Tahoma" panose="020B0604030504040204" pitchFamily="34" charset="0"/>
              </a:rPr>
              <a:t>20</a:t>
            </a:r>
            <a:r>
              <a:rPr lang="en-US" sz="3600" kern="10" baseline="30000" dirty="0" smtClean="0">
                <a:ln w="12700">
                  <a:solidFill>
                    <a:schemeClr val="tx1"/>
                  </a:solidFill>
                  <a:round/>
                  <a:headEnd/>
                  <a:tailEnd/>
                </a:ln>
                <a:solidFill>
                  <a:schemeClr val="accent2"/>
                </a:solidFill>
                <a:effectLst>
                  <a:outerShdw dist="89803" dir="2700000" algn="ctr" rotWithShape="0">
                    <a:srgbClr val="FFFF00">
                      <a:alpha val="70000"/>
                    </a:srgbClr>
                  </a:outerShdw>
                </a:effectLst>
                <a:latin typeface="Tahoma" panose="020B0604030504040204" pitchFamily="34" charset="0"/>
                <a:ea typeface="Tahoma" panose="020B0604030504040204" pitchFamily="34" charset="0"/>
                <a:cs typeface="Tahoma" panose="020B0604030504040204" pitchFamily="34" charset="0"/>
              </a:rPr>
              <a:t>th</a:t>
            </a:r>
            <a:r>
              <a:rPr lang="en-US" sz="3600" kern="10" dirty="0" smtClean="0">
                <a:ln w="12700">
                  <a:solidFill>
                    <a:schemeClr val="tx1"/>
                  </a:solidFill>
                  <a:round/>
                  <a:headEnd/>
                  <a:tailEnd/>
                </a:ln>
                <a:solidFill>
                  <a:schemeClr val="accent2"/>
                </a:solidFill>
                <a:effectLst>
                  <a:outerShdw dist="89803" dir="2700000" algn="ctr" rotWithShape="0">
                    <a:srgbClr val="FFFF00">
                      <a:alpha val="70000"/>
                    </a:srgbClr>
                  </a:outerShdw>
                </a:effectLst>
                <a:latin typeface="Tahoma" panose="020B0604030504040204" pitchFamily="34" charset="0"/>
                <a:ea typeface="Tahoma" panose="020B0604030504040204" pitchFamily="34" charset="0"/>
                <a:cs typeface="Tahoma" panose="020B0604030504040204" pitchFamily="34" charset="0"/>
              </a:rPr>
              <a:t> </a:t>
            </a:r>
            <a:r>
              <a:rPr lang="en-US" sz="3600" kern="10" dirty="0">
                <a:ln w="12700">
                  <a:solidFill>
                    <a:schemeClr val="tx1"/>
                  </a:solidFill>
                  <a:round/>
                  <a:headEnd/>
                  <a:tailEnd/>
                </a:ln>
                <a:solidFill>
                  <a:schemeClr val="accent2"/>
                </a:solidFill>
                <a:effectLst>
                  <a:outerShdw dist="89803" dir="2700000" algn="ctr" rotWithShape="0">
                    <a:srgbClr val="FFFF00">
                      <a:alpha val="70000"/>
                    </a:srgbClr>
                  </a:outerShdw>
                </a:effectLst>
                <a:latin typeface="Tahoma" panose="020B0604030504040204" pitchFamily="34" charset="0"/>
                <a:ea typeface="Tahoma" panose="020B0604030504040204" pitchFamily="34" charset="0"/>
                <a:cs typeface="Tahoma" panose="020B0604030504040204" pitchFamily="34" charset="0"/>
              </a:rPr>
              <a:t>C</a:t>
            </a:r>
            <a:r>
              <a:rPr lang="en-US" sz="3600" kern="10" dirty="0" smtClean="0">
                <a:ln w="12700">
                  <a:solidFill>
                    <a:schemeClr val="tx1"/>
                  </a:solidFill>
                  <a:round/>
                  <a:headEnd/>
                  <a:tailEnd/>
                </a:ln>
                <a:solidFill>
                  <a:schemeClr val="accent2"/>
                </a:solidFill>
                <a:effectLst>
                  <a:outerShdw dist="89803" dir="2700000" algn="ctr" rotWithShape="0">
                    <a:srgbClr val="FFFF00">
                      <a:alpha val="70000"/>
                    </a:srgbClr>
                  </a:outerShdw>
                </a:effectLst>
                <a:latin typeface="Tahoma" panose="020B0604030504040204" pitchFamily="34" charset="0"/>
                <a:ea typeface="Tahoma" panose="020B0604030504040204" pitchFamily="34" charset="0"/>
                <a:cs typeface="Tahoma" panose="020B0604030504040204" pitchFamily="34" charset="0"/>
              </a:rPr>
              <a:t>enturies: </a:t>
            </a:r>
            <a:endParaRPr lang="en-US" sz="3600" kern="10" dirty="0">
              <a:ln w="12700">
                <a:solidFill>
                  <a:schemeClr val="tx1"/>
                </a:solidFill>
                <a:round/>
                <a:headEnd/>
                <a:tailEnd/>
              </a:ln>
              <a:solidFill>
                <a:schemeClr val="accent2"/>
              </a:solidFill>
              <a:effectLst>
                <a:outerShdw dist="89803" dir="2700000" algn="ctr" rotWithShape="0">
                  <a:srgbClr val="FFFF00">
                    <a:alpha val="70000"/>
                  </a:srgbClr>
                </a:outerShdw>
              </a:effectLst>
              <a:latin typeface="Tahoma" panose="020B0604030504040204" pitchFamily="34" charset="0"/>
              <a:ea typeface="Tahoma" panose="020B0604030504040204" pitchFamily="34" charset="0"/>
              <a:cs typeface="Tahoma" panose="020B0604030504040204" pitchFamily="34" charset="0"/>
            </a:endParaRPr>
          </a:p>
          <a:p>
            <a:pPr algn="ctr"/>
            <a:r>
              <a:rPr lang="en-US" sz="3600" kern="10" dirty="0">
                <a:ln w="12700">
                  <a:solidFill>
                    <a:schemeClr val="tx1"/>
                  </a:solidFill>
                  <a:round/>
                  <a:headEnd/>
                  <a:tailEnd/>
                </a:ln>
                <a:solidFill>
                  <a:schemeClr val="accent2"/>
                </a:solidFill>
                <a:effectLst>
                  <a:outerShdw dist="89803" dir="2700000" algn="ctr" rotWithShape="0">
                    <a:srgbClr val="FFFF00">
                      <a:alpha val="70000"/>
                    </a:srgbClr>
                  </a:outerShdw>
                </a:effectLst>
                <a:latin typeface="Tahoma" panose="020B0604030504040204" pitchFamily="34" charset="0"/>
                <a:ea typeface="Tahoma" panose="020B0604030504040204" pitchFamily="34" charset="0"/>
                <a:cs typeface="Tahoma" panose="020B0604030504040204" pitchFamily="34" charset="0"/>
              </a:rPr>
              <a:t>Mysteries</a:t>
            </a:r>
          </a:p>
          <a:p>
            <a:pPr algn="ctr"/>
            <a:r>
              <a:rPr lang="en-US" sz="3600" kern="10" dirty="0">
                <a:ln w="12700">
                  <a:solidFill>
                    <a:schemeClr val="tx1"/>
                  </a:solidFill>
                  <a:round/>
                  <a:headEnd/>
                  <a:tailEnd/>
                </a:ln>
                <a:solidFill>
                  <a:schemeClr val="accent2"/>
                </a:solidFill>
                <a:effectLst>
                  <a:outerShdw dist="89803" dir="2700000" algn="ctr" rotWithShape="0">
                    <a:srgbClr val="FFFF00">
                      <a:alpha val="70000"/>
                    </a:srgbClr>
                  </a:outerShdw>
                </a:effectLst>
                <a:latin typeface="Tahoma" panose="020B0604030504040204" pitchFamily="34" charset="0"/>
                <a:ea typeface="Tahoma" panose="020B0604030504040204" pitchFamily="34" charset="0"/>
                <a:cs typeface="Tahoma" panose="020B0604030504040204" pitchFamily="34" charset="0"/>
              </a:rPr>
              <a:t>&amp; Adventures</a:t>
            </a:r>
          </a:p>
        </p:txBody>
      </p:sp>
    </p:spTree>
    <p:extLst>
      <p:ext uri="{BB962C8B-B14F-4D97-AF65-F5344CB8AC3E}">
        <p14:creationId xmlns:p14="http://schemas.microsoft.com/office/powerpoint/2010/main" val="264149599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effectLst>
            <a:outerShdw blurRad="50800" dist="38100" dir="2700000" algn="tl" rotWithShape="0">
              <a:prstClr val="black">
                <a:alpha val="40000"/>
              </a:prstClr>
            </a:outerShdw>
          </a:effectLst>
        </p:spPr>
        <p:txBody>
          <a:bodyPr/>
          <a:lstStyle/>
          <a:p>
            <a:r>
              <a:rPr lang="en-US" altLang="en-US" b="1" u="sng" dirty="0" smtClean="0">
                <a:solidFill>
                  <a:srgbClr val="FFC000"/>
                </a:solidFill>
                <a:latin typeface="Tahoma" panose="020B0604030504040204" pitchFamily="34" charset="0"/>
                <a:ea typeface="Tahoma" panose="020B0604030504040204" pitchFamily="34" charset="0"/>
                <a:cs typeface="Tahoma" panose="020B0604030504040204" pitchFamily="34" charset="0"/>
              </a:rPr>
              <a:t>David Livingstone</a:t>
            </a:r>
          </a:p>
        </p:txBody>
      </p:sp>
      <p:sp>
        <p:nvSpPr>
          <p:cNvPr id="3" name="Content Placeholder 2"/>
          <p:cNvSpPr>
            <a:spLocks noGrp="1"/>
          </p:cNvSpPr>
          <p:nvPr>
            <p:ph idx="1"/>
          </p:nvPr>
        </p:nvSpPr>
        <p:spPr>
          <a:effectLst>
            <a:outerShdw blurRad="50800" dist="38100" dir="2700000" algn="tl" rotWithShape="0">
              <a:prstClr val="black">
                <a:alpha val="40000"/>
              </a:prstClr>
            </a:outerShdw>
          </a:effectLst>
        </p:spPr>
        <p:txBody>
          <a:bodyPr>
            <a:normAutofit/>
          </a:bodyPr>
          <a:lstStyle/>
          <a:p>
            <a:pPr marL="411480">
              <a:spcBef>
                <a:spcPts val="700"/>
              </a:spcBef>
              <a:buClr>
                <a:srgbClr val="D6ECFF"/>
              </a:buClr>
              <a:buSzPct val="95000"/>
              <a:buFont typeface="Wingdings"/>
              <a:buChar char=""/>
              <a:defRPr/>
            </a:pPr>
            <a:r>
              <a:rPr lang="en-US" sz="3000" dirty="0">
                <a:solidFill>
                  <a:prstClr val="white"/>
                </a:solidFill>
                <a:latin typeface="Tahoma" panose="020B0604030504040204" pitchFamily="34" charset="0"/>
                <a:ea typeface="Tahoma" panose="020B0604030504040204" pitchFamily="34" charset="0"/>
                <a:cs typeface="Tahoma" panose="020B0604030504040204" pitchFamily="34" charset="0"/>
              </a:rPr>
              <a:t>Some of this push for expansion of the European way of life came from </a:t>
            </a:r>
            <a:r>
              <a:rPr lang="en-US" sz="3000" u="sng" dirty="0">
                <a:solidFill>
                  <a:prstClr val="white"/>
                </a:solidFill>
                <a:latin typeface="Tahoma" panose="020B0604030504040204" pitchFamily="34" charset="0"/>
                <a:ea typeface="Tahoma" panose="020B0604030504040204" pitchFamily="34" charset="0"/>
                <a:cs typeface="Tahoma" panose="020B0604030504040204" pitchFamily="34" charset="0"/>
              </a:rPr>
              <a:t>missionaries</a:t>
            </a:r>
            <a:r>
              <a:rPr lang="en-US" sz="3000" dirty="0">
                <a:solidFill>
                  <a:prstClr val="white"/>
                </a:solidFill>
                <a:latin typeface="Tahoma" panose="020B0604030504040204" pitchFamily="34" charset="0"/>
                <a:ea typeface="Tahoma" panose="020B0604030504040204" pitchFamily="34" charset="0"/>
                <a:cs typeface="Tahoma" panose="020B0604030504040204" pitchFamily="34" charset="0"/>
              </a:rPr>
              <a:t>.</a:t>
            </a:r>
          </a:p>
          <a:p>
            <a:pPr marL="740664" lvl="1">
              <a:buClr>
                <a:srgbClr val="EA157A"/>
              </a:buClr>
              <a:buSzPct val="90000"/>
              <a:buFont typeface="Wingdings"/>
              <a:buChar char=""/>
              <a:defRPr/>
            </a:pPr>
            <a:r>
              <a:rPr lang="en-US" sz="3000" kern="1200" dirty="0" smtClean="0">
                <a:solidFill>
                  <a:prstClr val="white"/>
                </a:solidFill>
                <a:latin typeface="Tahoma" panose="020B0604030504040204" pitchFamily="34" charset="0"/>
                <a:ea typeface="Tahoma" panose="020B0604030504040204" pitchFamily="34" charset="0"/>
                <a:cs typeface="Tahoma" panose="020B0604030504040204" pitchFamily="34" charset="0"/>
              </a:rPr>
              <a:t>One of the most famous of these missionaries was </a:t>
            </a:r>
            <a:r>
              <a:rPr lang="en-US" sz="3000" b="1" u="sng" kern="1200" dirty="0" smtClean="0">
                <a:solidFill>
                  <a:prstClr val="white"/>
                </a:solidFill>
                <a:latin typeface="Tahoma" panose="020B0604030504040204" pitchFamily="34" charset="0"/>
                <a:ea typeface="Tahoma" panose="020B0604030504040204" pitchFamily="34" charset="0"/>
                <a:cs typeface="Tahoma" panose="020B0604030504040204" pitchFamily="34" charset="0"/>
              </a:rPr>
              <a:t>David Livingstone</a:t>
            </a:r>
            <a:r>
              <a:rPr lang="en-US" sz="3000" kern="1200" dirty="0" smtClean="0">
                <a:solidFill>
                  <a:prstClr val="white"/>
                </a:solidFill>
                <a:latin typeface="Tahoma" panose="020B0604030504040204" pitchFamily="34" charset="0"/>
                <a:ea typeface="Tahoma" panose="020B0604030504040204" pitchFamily="34" charset="0"/>
                <a:cs typeface="Tahoma" panose="020B0604030504040204" pitchFamily="34" charset="0"/>
              </a:rPr>
              <a:t>, a minister from Scotland who went to Africa to preach the Gospel and helped to end the slave trade there. </a:t>
            </a:r>
          </a:p>
          <a:p>
            <a:pPr>
              <a:defRPr/>
            </a:pPr>
            <a:endParaRPr lang="en-US" sz="3000" dirty="0">
              <a:latin typeface="Tahoma" panose="020B0604030504040204" pitchFamily="34" charset="0"/>
              <a:ea typeface="Tahoma" panose="020B0604030504040204" pitchFamily="34" charset="0"/>
              <a:cs typeface="Tahoma" panose="020B0604030504040204" pitchFamily="34" charset="0"/>
            </a:endParaRPr>
          </a:p>
        </p:txBody>
      </p:sp>
      <p:pic>
        <p:nvPicPr>
          <p:cNvPr id="102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0962" y="4216400"/>
            <a:ext cx="1870075" cy="2438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35496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p>
            <a:r>
              <a:rPr lang="en-US" b="1" u="sng" dirty="0" smtClean="0">
                <a:solidFill>
                  <a:srgbClr val="FFC000"/>
                </a:solidFill>
                <a:latin typeface="Tahoma" panose="020B0604030504040204" pitchFamily="34" charset="0"/>
                <a:ea typeface="Tahoma" panose="020B0604030504040204" pitchFamily="34" charset="0"/>
                <a:cs typeface="Tahoma" panose="020B0604030504040204" pitchFamily="34" charset="0"/>
              </a:rPr>
              <a:t>Today’s Objective</a:t>
            </a:r>
            <a:endParaRPr lang="en-US" u="sng" dirty="0">
              <a:solidFill>
                <a:srgbClr val="FFC000"/>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838200" y="1825625"/>
            <a:ext cx="5257800" cy="4351338"/>
          </a:xfrm>
          <a:effectLst>
            <a:outerShdw blurRad="50800" dist="38100" dir="2700000" algn="tl" rotWithShape="0">
              <a:prstClr val="black">
                <a:alpha val="40000"/>
              </a:prstClr>
            </a:outerShdw>
          </a:effectLst>
        </p:spPr>
        <p:txBody>
          <a:bodyPr>
            <a:normAutofit/>
          </a:bodyPr>
          <a:lstStyle/>
          <a:p>
            <a:pPr marL="0" indent="0">
              <a:buNone/>
            </a:pPr>
            <a:r>
              <a:rPr lang="en-US" altLang="en-US" sz="3000" dirty="0" smtClean="0">
                <a:solidFill>
                  <a:schemeClr val="bg1"/>
                </a:solidFill>
                <a:latin typeface="Tahoma" panose="020B0604030504040204" pitchFamily="34" charset="0"/>
                <a:ea typeface="Tahoma" panose="020B0604030504040204" pitchFamily="34" charset="0"/>
                <a:cs typeface="Tahoma" panose="020B0604030504040204" pitchFamily="34" charset="0"/>
              </a:rPr>
              <a:t>Topic- Scramble for Africa</a:t>
            </a:r>
          </a:p>
          <a:p>
            <a:pPr marL="0" indent="0">
              <a:buNone/>
            </a:pPr>
            <a:endParaRPr lang="en-US" sz="3000"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3000" dirty="0" smtClean="0">
                <a:solidFill>
                  <a:schemeClr val="bg1"/>
                </a:solidFill>
                <a:latin typeface="Tahoma" panose="020B0604030504040204" pitchFamily="34" charset="0"/>
                <a:ea typeface="Tahoma" panose="020B0604030504040204" pitchFamily="34" charset="0"/>
                <a:cs typeface="Tahoma" panose="020B0604030504040204" pitchFamily="34" charset="0"/>
              </a:rPr>
              <a:t>Objective- I can explain European motives for and the process by which Europeans colonized Africa during the the 19</a:t>
            </a:r>
            <a:r>
              <a:rPr lang="en-US" sz="3000" baseline="30000" dirty="0" smtClean="0">
                <a:solidFill>
                  <a:schemeClr val="bg1"/>
                </a:solidFill>
                <a:latin typeface="Tahoma" panose="020B0604030504040204" pitchFamily="34" charset="0"/>
                <a:ea typeface="Tahoma" panose="020B0604030504040204" pitchFamily="34" charset="0"/>
                <a:cs typeface="Tahoma" panose="020B0604030504040204" pitchFamily="34" charset="0"/>
              </a:rPr>
              <a:t>th</a:t>
            </a:r>
            <a:r>
              <a:rPr lang="en-US" sz="3000" dirty="0" smtClean="0">
                <a:solidFill>
                  <a:schemeClr val="bg1"/>
                </a:solidFill>
                <a:latin typeface="Tahoma" panose="020B0604030504040204" pitchFamily="34" charset="0"/>
                <a:ea typeface="Tahoma" panose="020B0604030504040204" pitchFamily="34" charset="0"/>
                <a:cs typeface="Tahoma" panose="020B0604030504040204" pitchFamily="34" charset="0"/>
              </a:rPr>
              <a:t> and 20</a:t>
            </a:r>
            <a:r>
              <a:rPr lang="en-US" sz="3000" baseline="30000" dirty="0" smtClean="0">
                <a:solidFill>
                  <a:schemeClr val="bg1"/>
                </a:solidFill>
                <a:latin typeface="Tahoma" panose="020B0604030504040204" pitchFamily="34" charset="0"/>
                <a:ea typeface="Tahoma" panose="020B0604030504040204" pitchFamily="34" charset="0"/>
                <a:cs typeface="Tahoma" panose="020B0604030504040204" pitchFamily="34" charset="0"/>
              </a:rPr>
              <a:t>th</a:t>
            </a:r>
            <a:r>
              <a:rPr lang="en-US" sz="3000" dirty="0" smtClean="0">
                <a:solidFill>
                  <a:schemeClr val="bg1"/>
                </a:solidFill>
                <a:latin typeface="Tahoma" panose="020B0604030504040204" pitchFamily="34" charset="0"/>
                <a:ea typeface="Tahoma" panose="020B0604030504040204" pitchFamily="34" charset="0"/>
                <a:cs typeface="Tahoma" panose="020B0604030504040204" pitchFamily="34" charset="0"/>
              </a:rPr>
              <a:t> century. </a:t>
            </a:r>
            <a:endParaRPr lang="en-US" sz="3000" dirty="0"/>
          </a:p>
          <a:p>
            <a:pPr marL="0" indent="0">
              <a:buNone/>
            </a:pPr>
            <a:endParaRPr lang="en-US" sz="30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nvGrpSpPr>
          <p:cNvPr id="6" name="Group 5"/>
          <p:cNvGrpSpPr/>
          <p:nvPr/>
        </p:nvGrpSpPr>
        <p:grpSpPr>
          <a:xfrm>
            <a:off x="7208960" y="1690688"/>
            <a:ext cx="3486852" cy="3338512"/>
            <a:chOff x="7208960" y="1690688"/>
            <a:chExt cx="3486852" cy="3338512"/>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73" y="1690688"/>
              <a:ext cx="3024827" cy="3338512"/>
            </a:xfrm>
            <a:prstGeom prst="rect">
              <a:avLst/>
            </a:prstGeom>
          </p:spPr>
        </p:pic>
        <p:sp>
          <p:nvSpPr>
            <p:cNvPr id="4" name="Rectangle 3"/>
            <p:cNvSpPr/>
            <p:nvPr/>
          </p:nvSpPr>
          <p:spPr>
            <a:xfrm rot="20055603">
              <a:off x="7208960" y="2431475"/>
              <a:ext cx="3486852" cy="1169551"/>
            </a:xfrm>
            <a:prstGeom prst="rect">
              <a:avLst/>
            </a:prstGeom>
            <a:noFill/>
          </p:spPr>
          <p:txBody>
            <a:bodyPr wrap="none" lIns="91440" tIns="45720" rIns="91440" bIns="45720">
              <a:spAutoFit/>
            </a:bodyPr>
            <a:lstStyle/>
            <a:p>
              <a:pPr algn="ctr"/>
              <a:r>
                <a:rPr lang="en-US" sz="70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Tahoma" panose="020B0604030504040204" pitchFamily="34" charset="0"/>
                  <a:ea typeface="Tahoma" panose="020B0604030504040204" pitchFamily="34" charset="0"/>
                  <a:cs typeface="Tahoma" panose="020B0604030504040204" pitchFamily="34" charset="0"/>
                </a:rPr>
                <a:t>Day #1</a:t>
              </a:r>
              <a:endParaRPr lang="en-US" sz="7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214574314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effectLst>
            <a:outerShdw blurRad="50800" dist="38100" dir="2700000" algn="tl" rotWithShape="0">
              <a:prstClr val="black">
                <a:alpha val="40000"/>
              </a:prstClr>
            </a:outerShdw>
          </a:effectLst>
        </p:spPr>
        <p:txBody>
          <a:bodyPr/>
          <a:lstStyle/>
          <a:p>
            <a:r>
              <a:rPr lang="en-US" altLang="en-US" b="1" u="sng" dirty="0" smtClean="0">
                <a:solidFill>
                  <a:srgbClr val="FFC000"/>
                </a:solidFill>
                <a:latin typeface="Tahoma" panose="020B0604030504040204" pitchFamily="34" charset="0"/>
                <a:ea typeface="Tahoma" panose="020B0604030504040204" pitchFamily="34" charset="0"/>
                <a:cs typeface="Tahoma" panose="020B0604030504040204" pitchFamily="34" charset="0"/>
              </a:rPr>
              <a:t>Henry Stanley</a:t>
            </a:r>
          </a:p>
        </p:txBody>
      </p:sp>
      <p:sp>
        <p:nvSpPr>
          <p:cNvPr id="3" name="Content Placeholder 2"/>
          <p:cNvSpPr>
            <a:spLocks noGrp="1"/>
          </p:cNvSpPr>
          <p:nvPr>
            <p:ph idx="1"/>
          </p:nvPr>
        </p:nvSpPr>
        <p:spPr>
          <a:effectLst>
            <a:outerShdw blurRad="50800" dist="38100" dir="2700000" algn="tl" rotWithShape="0">
              <a:prstClr val="black">
                <a:alpha val="40000"/>
              </a:prstClr>
            </a:outerShdw>
          </a:effectLst>
        </p:spPr>
        <p:txBody>
          <a:bodyPr>
            <a:normAutofit/>
          </a:bodyPr>
          <a:lstStyle/>
          <a:p>
            <a:pPr marL="411480">
              <a:spcBef>
                <a:spcPts val="700"/>
              </a:spcBef>
              <a:buClr>
                <a:srgbClr val="D6ECFF"/>
              </a:buClr>
              <a:buSzPct val="95000"/>
              <a:buFont typeface="Wingdings"/>
              <a:buChar char=""/>
              <a:defRPr/>
            </a:pPr>
            <a:r>
              <a:rPr lang="en-US" sz="3000" dirty="0">
                <a:solidFill>
                  <a:prstClr val="white"/>
                </a:solidFill>
                <a:latin typeface="Tahoma" panose="020B0604030504040204" pitchFamily="34" charset="0"/>
                <a:ea typeface="Tahoma" panose="020B0604030504040204" pitchFamily="34" charset="0"/>
                <a:cs typeface="Tahoma" panose="020B0604030504040204" pitchFamily="34" charset="0"/>
              </a:rPr>
              <a:t>In the </a:t>
            </a:r>
            <a:r>
              <a:rPr lang="en-US" sz="3000" dirty="0" smtClean="0">
                <a:solidFill>
                  <a:prstClr val="white"/>
                </a:solidFill>
                <a:latin typeface="Tahoma" panose="020B0604030504040204" pitchFamily="34" charset="0"/>
                <a:ea typeface="Tahoma" panose="020B0604030504040204" pitchFamily="34" charset="0"/>
                <a:cs typeface="Tahoma" panose="020B0604030504040204" pitchFamily="34" charset="0"/>
              </a:rPr>
              <a:t>1800s</a:t>
            </a:r>
            <a:r>
              <a:rPr lang="en-US" sz="3000" dirty="0">
                <a:solidFill>
                  <a:prstClr val="white"/>
                </a:solidFill>
                <a:latin typeface="Tahoma" panose="020B0604030504040204" pitchFamily="34" charset="0"/>
                <a:ea typeface="Tahoma" panose="020B0604030504040204" pitchFamily="34" charset="0"/>
                <a:cs typeface="Tahoma" panose="020B0604030504040204" pitchFamily="34" charset="0"/>
              </a:rPr>
              <a:t>, Europeans and Americans were eager to read about adventures in distant places.</a:t>
            </a:r>
          </a:p>
          <a:p>
            <a:pPr marL="411480">
              <a:spcBef>
                <a:spcPts val="700"/>
              </a:spcBef>
              <a:buClr>
                <a:srgbClr val="D6ECFF"/>
              </a:buClr>
              <a:buSzPct val="95000"/>
              <a:buFont typeface="Wingdings"/>
              <a:buChar char=""/>
              <a:defRPr/>
            </a:pPr>
            <a:r>
              <a:rPr lang="en-US" sz="3000" dirty="0">
                <a:solidFill>
                  <a:prstClr val="white"/>
                </a:solidFill>
                <a:latin typeface="Tahoma" panose="020B0604030504040204" pitchFamily="34" charset="0"/>
                <a:ea typeface="Tahoma" panose="020B0604030504040204" pitchFamily="34" charset="0"/>
                <a:cs typeface="Tahoma" panose="020B0604030504040204" pitchFamily="34" charset="0"/>
              </a:rPr>
              <a:t>Newspapers competed for readership by hiring reporters to search the globe for stories.</a:t>
            </a:r>
          </a:p>
          <a:p>
            <a:pPr>
              <a:defRPr/>
            </a:pPr>
            <a:endParaRPr lang="en-US" sz="3000" dirty="0">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46756" y="3704771"/>
            <a:ext cx="1898487" cy="29863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298573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effectLst>
            <a:outerShdw blurRad="50800" dist="38100" dir="2700000" algn="tl" rotWithShape="0">
              <a:prstClr val="black">
                <a:alpha val="40000"/>
              </a:prstClr>
            </a:outerShdw>
          </a:effectLst>
        </p:spPr>
        <p:txBody>
          <a:bodyPr/>
          <a:lstStyle/>
          <a:p>
            <a:r>
              <a:rPr lang="en-US" altLang="en-US" b="1" u="sng" dirty="0" smtClean="0">
                <a:solidFill>
                  <a:srgbClr val="FFC000"/>
                </a:solidFill>
                <a:latin typeface="Tahoma" panose="020B0604030504040204" pitchFamily="34" charset="0"/>
                <a:ea typeface="Tahoma" panose="020B0604030504040204" pitchFamily="34" charset="0"/>
                <a:cs typeface="Tahoma" panose="020B0604030504040204" pitchFamily="34" charset="0"/>
              </a:rPr>
              <a:t>Stanley</a:t>
            </a:r>
          </a:p>
        </p:txBody>
      </p:sp>
      <p:sp>
        <p:nvSpPr>
          <p:cNvPr id="3" name="Content Placeholder 2"/>
          <p:cNvSpPr>
            <a:spLocks noGrp="1"/>
          </p:cNvSpPr>
          <p:nvPr>
            <p:ph idx="1"/>
          </p:nvPr>
        </p:nvSpPr>
        <p:spPr>
          <a:effectLst>
            <a:outerShdw blurRad="50800" dist="38100" dir="2700000" algn="tl" rotWithShape="0">
              <a:prstClr val="black">
                <a:alpha val="40000"/>
              </a:prstClr>
            </a:outerShdw>
          </a:effectLst>
        </p:spPr>
        <p:txBody>
          <a:bodyPr>
            <a:noAutofit/>
          </a:bodyPr>
          <a:lstStyle/>
          <a:p>
            <a:pPr marL="740664" lvl="1">
              <a:buClr>
                <a:srgbClr val="EA157A"/>
              </a:buClr>
              <a:buSzPct val="90000"/>
              <a:buFont typeface="Wingdings"/>
              <a:buChar char=""/>
              <a:defRPr/>
            </a:pPr>
            <a:r>
              <a:rPr lang="en-US" sz="3000" kern="1200" dirty="0" smtClean="0">
                <a:solidFill>
                  <a:prstClr val="white"/>
                </a:solidFill>
                <a:latin typeface="Tahoma" panose="020B0604030504040204" pitchFamily="34" charset="0"/>
                <a:ea typeface="Tahoma" panose="020B0604030504040204" pitchFamily="34" charset="0"/>
                <a:cs typeface="Tahoma" panose="020B0604030504040204" pitchFamily="34" charset="0"/>
              </a:rPr>
              <a:t>One of the most famous reporters of the day was </a:t>
            </a:r>
            <a:r>
              <a:rPr lang="en-US" sz="3000" u="sng" kern="1200" dirty="0" smtClean="0">
                <a:solidFill>
                  <a:prstClr val="white"/>
                </a:solidFill>
                <a:latin typeface="Tahoma" panose="020B0604030504040204" pitchFamily="34" charset="0"/>
                <a:ea typeface="Tahoma" panose="020B0604030504040204" pitchFamily="34" charset="0"/>
                <a:cs typeface="Tahoma" panose="020B0604030504040204" pitchFamily="34" charset="0"/>
              </a:rPr>
              <a:t>Henry Stanley</a:t>
            </a:r>
            <a:r>
              <a:rPr lang="en-US" sz="3000" kern="1200" dirty="0" smtClean="0">
                <a:solidFill>
                  <a:prstClr val="white"/>
                </a:solidFill>
                <a:latin typeface="Tahoma" panose="020B0604030504040204" pitchFamily="34" charset="0"/>
                <a:ea typeface="Tahoma" panose="020B0604030504040204" pitchFamily="34" charset="0"/>
                <a:cs typeface="Tahoma" panose="020B0604030504040204" pitchFamily="34" charset="0"/>
              </a:rPr>
              <a:t>. </a:t>
            </a:r>
          </a:p>
          <a:p>
            <a:pPr marL="740664" lvl="1">
              <a:buClr>
                <a:srgbClr val="EA157A"/>
              </a:buClr>
              <a:buSzPct val="90000"/>
              <a:buFont typeface="Wingdings"/>
              <a:buChar char=""/>
              <a:defRPr/>
            </a:pPr>
            <a:r>
              <a:rPr lang="en-US" sz="3000" dirty="0" smtClean="0">
                <a:solidFill>
                  <a:prstClr val="white"/>
                </a:solidFill>
                <a:latin typeface="Tahoma" panose="020B0604030504040204" pitchFamily="34" charset="0"/>
                <a:ea typeface="Tahoma" panose="020B0604030504040204" pitchFamily="34" charset="0"/>
                <a:cs typeface="Tahoma" panose="020B0604030504040204" pitchFamily="34" charset="0"/>
              </a:rPr>
              <a:t>Stanley </a:t>
            </a:r>
            <a:r>
              <a:rPr lang="en-US" sz="3000" dirty="0">
                <a:solidFill>
                  <a:prstClr val="white"/>
                </a:solidFill>
                <a:latin typeface="Tahoma" panose="020B0604030504040204" pitchFamily="34" charset="0"/>
                <a:ea typeface="Tahoma" panose="020B0604030504040204" pitchFamily="34" charset="0"/>
                <a:cs typeface="Tahoma" panose="020B0604030504040204" pitchFamily="34" charset="0"/>
              </a:rPr>
              <a:t>was hired in 1871 to find David Livingstone who had traveled deep into the heart of Africa and hadn’t been heard from in some </a:t>
            </a:r>
            <a:r>
              <a:rPr lang="en-US" sz="3000" dirty="0" smtClean="0">
                <a:solidFill>
                  <a:prstClr val="white"/>
                </a:solidFill>
                <a:latin typeface="Tahoma" panose="020B0604030504040204" pitchFamily="34" charset="0"/>
                <a:ea typeface="Tahoma" panose="020B0604030504040204" pitchFamily="34" charset="0"/>
                <a:cs typeface="Tahoma" panose="020B0604030504040204" pitchFamily="34" charset="0"/>
              </a:rPr>
              <a:t>years.</a:t>
            </a:r>
          </a:p>
          <a:p>
            <a:pPr marL="740664" lvl="1">
              <a:buClr>
                <a:srgbClr val="EA157A"/>
              </a:buClr>
              <a:buSzPct val="90000"/>
              <a:buFont typeface="Wingdings"/>
              <a:buChar char=""/>
              <a:defRPr/>
            </a:pPr>
            <a:r>
              <a:rPr lang="en-US" sz="3000" dirty="0" smtClean="0">
                <a:solidFill>
                  <a:prstClr val="white"/>
                </a:solidFill>
                <a:latin typeface="Tahoma" panose="020B0604030504040204" pitchFamily="34" charset="0"/>
                <a:ea typeface="Tahoma" panose="020B0604030504040204" pitchFamily="34" charset="0"/>
                <a:cs typeface="Tahoma" panose="020B0604030504040204" pitchFamily="34" charset="0"/>
              </a:rPr>
              <a:t>Ten </a:t>
            </a:r>
            <a:r>
              <a:rPr lang="en-US" sz="3000" dirty="0">
                <a:solidFill>
                  <a:prstClr val="white"/>
                </a:solidFill>
                <a:latin typeface="Tahoma" panose="020B0604030504040204" pitchFamily="34" charset="0"/>
                <a:ea typeface="Tahoma" panose="020B0604030504040204" pitchFamily="34" charset="0"/>
                <a:cs typeface="Tahoma" panose="020B0604030504040204" pitchFamily="34" charset="0"/>
              </a:rPr>
              <a:t>months later, Stanley caught up with Livingstone and his account of their meeting made headlines around the world. Stanley became an instant celebrity.	</a:t>
            </a:r>
          </a:p>
          <a:p>
            <a:pPr>
              <a:defRPr/>
            </a:pPr>
            <a:endParaRPr lang="en-US" sz="3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994913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624113" y="152401"/>
            <a:ext cx="10798629" cy="144655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400" b="1" dirty="0">
                <a:solidFill>
                  <a:srgbClr val="FFC000"/>
                </a:solidFill>
                <a:latin typeface="Tahoma" panose="020B0604030504040204" pitchFamily="34" charset="0"/>
                <a:ea typeface="Tahoma" panose="020B0604030504040204" pitchFamily="34" charset="0"/>
                <a:cs typeface="Tahoma" panose="020B0604030504040204" pitchFamily="34" charset="0"/>
              </a:rPr>
              <a:t>European Explorations in mid-19c:</a:t>
            </a:r>
            <a:br>
              <a:rPr lang="en-US" altLang="en-US" sz="4400" b="1" dirty="0">
                <a:solidFill>
                  <a:srgbClr val="FFC000"/>
                </a:solidFill>
                <a:latin typeface="Tahoma" panose="020B0604030504040204" pitchFamily="34" charset="0"/>
                <a:ea typeface="Tahoma" panose="020B0604030504040204" pitchFamily="34" charset="0"/>
                <a:cs typeface="Tahoma" panose="020B0604030504040204" pitchFamily="34" charset="0"/>
              </a:rPr>
            </a:br>
            <a:r>
              <a:rPr lang="en-US" altLang="en-US" sz="4400" b="1" dirty="0">
                <a:solidFill>
                  <a:srgbClr val="FFC000"/>
                </a:solidFill>
                <a:latin typeface="Tahoma" panose="020B0604030504040204" pitchFamily="34" charset="0"/>
                <a:ea typeface="Tahoma" panose="020B0604030504040204" pitchFamily="34" charset="0"/>
                <a:cs typeface="Tahoma" panose="020B0604030504040204" pitchFamily="34" charset="0"/>
              </a:rPr>
              <a:t>“The Scramble for Africa”</a:t>
            </a:r>
          </a:p>
        </p:txBody>
      </p:sp>
      <p:sp>
        <p:nvSpPr>
          <p:cNvPr id="2" name="TextBox 1"/>
          <p:cNvSpPr txBox="1"/>
          <p:nvPr/>
        </p:nvSpPr>
        <p:spPr>
          <a:xfrm>
            <a:off x="5635625" y="6238875"/>
            <a:ext cx="2018414" cy="246221"/>
          </a:xfrm>
          <a:prstGeom prst="rect">
            <a:avLst/>
          </a:prstGeom>
          <a:noFill/>
        </p:spPr>
        <p:txBody>
          <a:bodyPr wrap="none" rtlCol="0">
            <a:spAutoFit/>
          </a:bodyPr>
          <a:lstStyle/>
          <a:p>
            <a:r>
              <a:rPr lang="en-US" sz="1000" dirty="0"/>
              <a:t>http://</a:t>
            </a:r>
            <a:r>
              <a:rPr lang="en-US" sz="1000" dirty="0" err="1"/>
              <a:t>www.slidego.com</a:t>
            </a:r>
            <a:r>
              <a:rPr lang="en-US" sz="1000" dirty="0"/>
              <a:t>/go/10508</a:t>
            </a:r>
          </a:p>
        </p:txBody>
      </p:sp>
      <p:pic>
        <p:nvPicPr>
          <p:cNvPr id="3" name="Picture 2" descr="12.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0295" y="1000126"/>
            <a:ext cx="9140144" cy="5207000"/>
          </a:xfrm>
          <a:prstGeom prst="rect">
            <a:avLst/>
          </a:prstGeom>
        </p:spPr>
      </p:pic>
    </p:spTree>
    <p:extLst>
      <p:ext uri="{BB962C8B-B14F-4D97-AF65-F5344CB8AC3E}">
        <p14:creationId xmlns:p14="http://schemas.microsoft.com/office/powerpoint/2010/main" val="59595589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3"/>
          <p:cNvSpPr txBox="1">
            <a:spLocks noChangeArrowheads="1"/>
          </p:cNvSpPr>
          <p:nvPr/>
        </p:nvSpPr>
        <p:spPr bwMode="auto">
          <a:xfrm>
            <a:off x="1752600" y="152400"/>
            <a:ext cx="8686800" cy="76944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400" b="1" u="sng" dirty="0" smtClean="0">
                <a:solidFill>
                  <a:srgbClr val="FFC000"/>
                </a:solidFill>
                <a:latin typeface="Tahoma" panose="020B0604030504040204" pitchFamily="34" charset="0"/>
                <a:ea typeface="Tahoma" panose="020B0604030504040204" pitchFamily="34" charset="0"/>
                <a:cs typeface="Tahoma" panose="020B0604030504040204" pitchFamily="34" charset="0"/>
              </a:rPr>
              <a:t>Where </a:t>
            </a:r>
            <a:r>
              <a:rPr lang="en-US" altLang="en-US" sz="4400" b="1" u="sng" dirty="0">
                <a:solidFill>
                  <a:srgbClr val="FFC000"/>
                </a:solidFill>
                <a:latin typeface="Tahoma" panose="020B0604030504040204" pitchFamily="34" charset="0"/>
                <a:ea typeface="Tahoma" panose="020B0604030504040204" pitchFamily="34" charset="0"/>
                <a:cs typeface="Tahoma" panose="020B0604030504040204" pitchFamily="34" charset="0"/>
              </a:rPr>
              <a:t>Is Dr. Livingstone?</a:t>
            </a:r>
          </a:p>
        </p:txBody>
      </p:sp>
      <p:pic>
        <p:nvPicPr>
          <p:cNvPr id="15363" name="Picture 5" descr="livingstone1"/>
          <p:cNvPicPr>
            <a:picLocks noChangeAspect="1" noChangeArrowheads="1"/>
          </p:cNvPicPr>
          <p:nvPr/>
        </p:nvPicPr>
        <p:blipFill>
          <a:blip r:embed="rId2">
            <a:lum contrast="6000"/>
            <a:extLst>
              <a:ext uri="{28A0092B-C50C-407E-A947-70E740481C1C}">
                <a14:useLocalDpi xmlns:a14="http://schemas.microsoft.com/office/drawing/2010/main" val="0"/>
              </a:ext>
            </a:extLst>
          </a:blip>
          <a:srcRect r="2040" b="3615"/>
          <a:stretch>
            <a:fillRect/>
          </a:stretch>
        </p:blipFill>
        <p:spPr bwMode="auto">
          <a:xfrm>
            <a:off x="2728686" y="958940"/>
            <a:ext cx="1828800" cy="2286000"/>
          </a:xfrm>
          <a:prstGeom prst="rect">
            <a:avLst/>
          </a:prstGeom>
          <a:noFill/>
          <a:ln w="9525">
            <a:solidFill>
              <a:srgbClr val="FF6600"/>
            </a:solidFill>
            <a:miter lim="800000"/>
            <a:headEnd/>
            <a:tailEnd/>
          </a:ln>
          <a:extLst>
            <a:ext uri="{909E8E84-426E-40dd-AFC4-6F175D3DCCD1}">
              <a14:hiddenFill xmlns:a14="http://schemas.microsoft.com/office/drawing/2010/main">
                <a:solidFill>
                  <a:srgbClr val="FFFFFF"/>
                </a:solidFill>
              </a14:hiddenFill>
            </a:ext>
          </a:extLst>
        </p:spPr>
      </p:pic>
      <p:pic>
        <p:nvPicPr>
          <p:cNvPr id="15364" name="Picture 6" descr="livingstone2"/>
          <p:cNvPicPr>
            <a:picLocks noChangeAspect="1" noChangeArrowheads="1"/>
          </p:cNvPicPr>
          <p:nvPr/>
        </p:nvPicPr>
        <p:blipFill>
          <a:blip r:embed="rId3">
            <a:lum contrast="6000"/>
            <a:extLst>
              <a:ext uri="{28A0092B-C50C-407E-A947-70E740481C1C}">
                <a14:useLocalDpi xmlns:a14="http://schemas.microsoft.com/office/drawing/2010/main" val="0"/>
              </a:ext>
            </a:extLst>
          </a:blip>
          <a:srcRect r="4286" b="4285"/>
          <a:stretch>
            <a:fillRect/>
          </a:stretch>
        </p:blipFill>
        <p:spPr bwMode="auto">
          <a:xfrm>
            <a:off x="2743201" y="3429000"/>
            <a:ext cx="1812925" cy="2719388"/>
          </a:xfrm>
          <a:prstGeom prst="rect">
            <a:avLst/>
          </a:prstGeom>
          <a:noFill/>
          <a:ln w="9525">
            <a:solidFill>
              <a:srgbClr val="FF6600"/>
            </a:solidFill>
            <a:miter lim="800000"/>
            <a:headEnd/>
            <a:tailEnd/>
          </a:ln>
          <a:extLst>
            <a:ext uri="{909E8E84-426E-40dd-AFC4-6F175D3DCCD1}">
              <a14:hiddenFill xmlns:a14="http://schemas.microsoft.com/office/drawing/2010/main">
                <a:solidFill>
                  <a:srgbClr val="FFFFFF"/>
                </a:solidFill>
              </a14:hiddenFill>
            </a:ext>
          </a:extLst>
        </p:spPr>
      </p:pic>
      <p:sp>
        <p:nvSpPr>
          <p:cNvPr id="15365" name="Text Box 7"/>
          <p:cNvSpPr txBox="1">
            <a:spLocks noChangeArrowheads="1"/>
          </p:cNvSpPr>
          <p:nvPr/>
        </p:nvSpPr>
        <p:spPr bwMode="auto">
          <a:xfrm>
            <a:off x="1611086" y="6172200"/>
            <a:ext cx="40349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dirty="0">
                <a:solidFill>
                  <a:srgbClr val="FFFFBD"/>
                </a:solidFill>
                <a:latin typeface="Tahoma" panose="020B0604030504040204" pitchFamily="34" charset="0"/>
                <a:ea typeface="Tahoma" panose="020B0604030504040204" pitchFamily="34" charset="0"/>
                <a:cs typeface="Tahoma" panose="020B0604030504040204" pitchFamily="34" charset="0"/>
              </a:rPr>
              <a:t>Dr. David Livingstone</a:t>
            </a:r>
          </a:p>
        </p:txBody>
      </p:sp>
      <p:sp>
        <p:nvSpPr>
          <p:cNvPr id="15366" name="Text Box 8"/>
          <p:cNvSpPr txBox="1">
            <a:spLocks noChangeArrowheads="1"/>
          </p:cNvSpPr>
          <p:nvPr/>
        </p:nvSpPr>
        <p:spPr bwMode="auto">
          <a:xfrm>
            <a:off x="4953000" y="2317751"/>
            <a:ext cx="2133600" cy="120032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Doctor</a:t>
            </a:r>
            <a:br>
              <a:rPr lang="en-US" altLang="en-US" sz="24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US" alt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Livingstone,</a:t>
            </a:r>
            <a:br>
              <a:rPr lang="en-US" altLang="en-US" sz="24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US" alt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I Presume?</a:t>
            </a:r>
          </a:p>
        </p:txBody>
      </p:sp>
      <p:sp>
        <p:nvSpPr>
          <p:cNvPr id="15367" name="Text Box 9"/>
          <p:cNvSpPr txBox="1">
            <a:spLocks noChangeArrowheads="1"/>
          </p:cNvSpPr>
          <p:nvPr/>
        </p:nvSpPr>
        <p:spPr bwMode="auto">
          <a:xfrm>
            <a:off x="6781800" y="5410201"/>
            <a:ext cx="3810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dirty="0">
                <a:solidFill>
                  <a:srgbClr val="FFFFBD"/>
                </a:solidFill>
                <a:latin typeface="Tahoma" panose="020B0604030504040204" pitchFamily="34" charset="0"/>
                <a:ea typeface="Tahoma" panose="020B0604030504040204" pitchFamily="34" charset="0"/>
                <a:cs typeface="Tahoma" panose="020B0604030504040204" pitchFamily="34" charset="0"/>
              </a:rPr>
              <a:t>Sir Henry Morton Stanley</a:t>
            </a:r>
          </a:p>
        </p:txBody>
      </p:sp>
      <p:pic>
        <p:nvPicPr>
          <p:cNvPr id="15368" name="Picture 10" descr="Stanley-2"/>
          <p:cNvPicPr>
            <a:picLocks noChangeAspect="1" noChangeArrowheads="1"/>
          </p:cNvPicPr>
          <p:nvPr/>
        </p:nvPicPr>
        <p:blipFill>
          <a:blip r:embed="rId4">
            <a:lum bright="-12000" contrast="12000"/>
            <a:extLst>
              <a:ext uri="{28A0092B-C50C-407E-A947-70E740481C1C}">
                <a14:useLocalDpi xmlns:a14="http://schemas.microsoft.com/office/drawing/2010/main" val="0"/>
              </a:ext>
            </a:extLst>
          </a:blip>
          <a:srcRect/>
          <a:stretch>
            <a:fillRect/>
          </a:stretch>
        </p:blipFill>
        <p:spPr bwMode="auto">
          <a:xfrm>
            <a:off x="7391400" y="1447801"/>
            <a:ext cx="2560638" cy="3833813"/>
          </a:xfrm>
          <a:prstGeom prst="rect">
            <a:avLst/>
          </a:prstGeom>
          <a:noFill/>
          <a:ln w="9525">
            <a:solidFill>
              <a:srgbClr val="FF66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954588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997857" y="331739"/>
            <a:ext cx="9593943" cy="76944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400" b="1" u="sng" dirty="0" smtClean="0">
                <a:solidFill>
                  <a:schemeClr val="accent4"/>
                </a:solidFill>
                <a:latin typeface="Tahoma" panose="020B0604030504040204" pitchFamily="34" charset="0"/>
                <a:ea typeface="Tahoma" panose="020B0604030504040204" pitchFamily="34" charset="0"/>
                <a:cs typeface="Tahoma" panose="020B0604030504040204" pitchFamily="34" charset="0"/>
              </a:rPr>
              <a:t>What </a:t>
            </a:r>
            <a:r>
              <a:rPr lang="en-US" altLang="en-US" sz="4400" b="1" u="sng" dirty="0">
                <a:solidFill>
                  <a:schemeClr val="accent4"/>
                </a:solidFill>
                <a:latin typeface="Tahoma" panose="020B0604030504040204" pitchFamily="34" charset="0"/>
                <a:ea typeface="Tahoma" panose="020B0604030504040204" pitchFamily="34" charset="0"/>
                <a:cs typeface="Tahoma" panose="020B0604030504040204" pitchFamily="34" charset="0"/>
              </a:rPr>
              <a:t>is the Source of the Nile?</a:t>
            </a:r>
          </a:p>
        </p:txBody>
      </p:sp>
      <p:sp>
        <p:nvSpPr>
          <p:cNvPr id="16387" name="Text Box 5"/>
          <p:cNvSpPr txBox="1">
            <a:spLocks noChangeArrowheads="1"/>
          </p:cNvSpPr>
          <p:nvPr/>
        </p:nvSpPr>
        <p:spPr bwMode="auto">
          <a:xfrm>
            <a:off x="2133600" y="5562600"/>
            <a:ext cx="3352800" cy="55399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000" dirty="0">
                <a:solidFill>
                  <a:srgbClr val="FFFFBD"/>
                </a:solidFill>
                <a:latin typeface="Tahoma" panose="020B0604030504040204" pitchFamily="34" charset="0"/>
                <a:ea typeface="Tahoma" panose="020B0604030504040204" pitchFamily="34" charset="0"/>
                <a:cs typeface="Tahoma" panose="020B0604030504040204" pitchFamily="34" charset="0"/>
              </a:rPr>
              <a:t>John Speke</a:t>
            </a:r>
          </a:p>
        </p:txBody>
      </p:sp>
      <p:sp>
        <p:nvSpPr>
          <p:cNvPr id="16388" name="Text Box 7"/>
          <p:cNvSpPr txBox="1">
            <a:spLocks noChangeArrowheads="1"/>
          </p:cNvSpPr>
          <p:nvPr/>
        </p:nvSpPr>
        <p:spPr bwMode="auto">
          <a:xfrm>
            <a:off x="6781800" y="5410200"/>
            <a:ext cx="3810000" cy="55399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000">
                <a:solidFill>
                  <a:srgbClr val="FFFFBD"/>
                </a:solidFill>
                <a:latin typeface="Tahoma" panose="020B0604030504040204" pitchFamily="34" charset="0"/>
                <a:ea typeface="Tahoma" panose="020B0604030504040204" pitchFamily="34" charset="0"/>
                <a:cs typeface="Tahoma" panose="020B0604030504040204" pitchFamily="34" charset="0"/>
              </a:rPr>
              <a:t>Sir Richard Burton</a:t>
            </a:r>
          </a:p>
        </p:txBody>
      </p:sp>
      <p:pic>
        <p:nvPicPr>
          <p:cNvPr id="16389" name="Picture 9" descr="Sir Richard Burt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1" y="1524000"/>
            <a:ext cx="2836863" cy="3810000"/>
          </a:xfrm>
          <a:prstGeom prst="rect">
            <a:avLst/>
          </a:prstGeom>
          <a:noFill/>
          <a:ln w="9525">
            <a:solidFill>
              <a:srgbClr val="FF6600"/>
            </a:solidFill>
            <a:miter lim="800000"/>
            <a:headEnd/>
            <a:tailEnd/>
          </a:ln>
          <a:extLst>
            <a:ext uri="{909E8E84-426E-40dd-AFC4-6F175D3DCCD1}">
              <a14:hiddenFill xmlns:a14="http://schemas.microsoft.com/office/drawing/2010/main">
                <a:solidFill>
                  <a:srgbClr val="FFFFFF"/>
                </a:solidFill>
              </a14:hiddenFill>
            </a:ext>
          </a:extLst>
        </p:spPr>
      </p:pic>
      <p:pic>
        <p:nvPicPr>
          <p:cNvPr id="16390" name="Picture 10" descr="John Speke"/>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2514601" y="1447800"/>
            <a:ext cx="2689225" cy="4038600"/>
          </a:xfrm>
          <a:prstGeom prst="rect">
            <a:avLst/>
          </a:prstGeom>
          <a:noFill/>
          <a:ln w="9525">
            <a:solidFill>
              <a:srgbClr val="FF66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993098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3"/>
          <p:cNvSpPr txBox="1">
            <a:spLocks noChangeArrowheads="1"/>
          </p:cNvSpPr>
          <p:nvPr/>
        </p:nvSpPr>
        <p:spPr bwMode="auto">
          <a:xfrm>
            <a:off x="1905000" y="2667001"/>
            <a:ext cx="2667000" cy="124649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Africa 1890</a:t>
            </a:r>
          </a:p>
          <a:p>
            <a:pPr algn="ctr" eaLnBrk="1" hangingPunct="1">
              <a:spcBef>
                <a:spcPct val="50000"/>
              </a:spcBef>
              <a:buFontTx/>
              <a:buNone/>
            </a:pPr>
            <a:r>
              <a:rPr lang="en-US" altLang="en-US"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a:t>
            </a:r>
            <a:r>
              <a:rPr lang="en-US" alt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before</a:t>
            </a:r>
          </a:p>
        </p:txBody>
      </p:sp>
      <p:pic>
        <p:nvPicPr>
          <p:cNvPr id="17411" name="Picture 5" descr="Map-Africa1890"/>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a:stretch>
            <a:fillRect/>
          </a:stretch>
        </p:blipFill>
        <p:spPr bwMode="auto">
          <a:xfrm>
            <a:off x="4724401" y="228600"/>
            <a:ext cx="5000625"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762206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3"/>
          <p:cNvSpPr txBox="1">
            <a:spLocks noChangeArrowheads="1"/>
          </p:cNvSpPr>
          <p:nvPr/>
        </p:nvSpPr>
        <p:spPr bwMode="auto">
          <a:xfrm>
            <a:off x="7848600" y="2362201"/>
            <a:ext cx="2667000" cy="263149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     Africa</a:t>
            </a:r>
          </a:p>
          <a:p>
            <a:pPr algn="ctr" eaLnBrk="1" hangingPunct="1">
              <a:spcBef>
                <a:spcPct val="50000"/>
              </a:spcBef>
              <a:buFontTx/>
              <a:buNone/>
            </a:pPr>
            <a:r>
              <a:rPr lang="en-US" alt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      in</a:t>
            </a:r>
          </a:p>
          <a:p>
            <a:pPr algn="ctr" eaLnBrk="1" hangingPunct="1">
              <a:spcBef>
                <a:spcPct val="50000"/>
              </a:spcBef>
              <a:buFontTx/>
              <a:buNone/>
            </a:pPr>
            <a:r>
              <a:rPr lang="en-US" alt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     1914</a:t>
            </a:r>
          </a:p>
          <a:p>
            <a:pPr algn="ctr" eaLnBrk="1" hangingPunct="1">
              <a:spcBef>
                <a:spcPct val="50000"/>
              </a:spcBef>
              <a:buFontTx/>
              <a:buNone/>
            </a:pPr>
            <a:r>
              <a:rPr lang="en-US" alt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   ….after</a:t>
            </a:r>
          </a:p>
        </p:txBody>
      </p:sp>
      <p:sp>
        <p:nvSpPr>
          <p:cNvPr id="7" name="Title 6"/>
          <p:cNvSpPr>
            <a:spLocks noGrp="1"/>
          </p:cNvSpPr>
          <p:nvPr>
            <p:ph type="title"/>
          </p:nvPr>
        </p:nvSpPr>
        <p:spPr>
          <a:effectLst>
            <a:outerShdw blurRad="50800" dist="38100" dir="2700000" algn="tl" rotWithShape="0">
              <a:prstClr val="black">
                <a:alpha val="40000"/>
              </a:prstClr>
            </a:outerShdw>
          </a:effectLst>
        </p:spPr>
        <p:txBody>
          <a:bodyPr/>
          <a:lstStyle/>
          <a:p>
            <a:r>
              <a:rPr lang="en-US" altLang="en-US" b="1" u="sng" dirty="0" smtClean="0">
                <a:solidFill>
                  <a:schemeClr val="accent4"/>
                </a:solidFill>
                <a:latin typeface="Tahoma" panose="020B0604030504040204" pitchFamily="34" charset="0"/>
                <a:ea typeface="Tahoma" panose="020B0604030504040204" pitchFamily="34" charset="0"/>
                <a:cs typeface="Tahoma" panose="020B0604030504040204" pitchFamily="34" charset="0"/>
              </a:rPr>
              <a:t>Partitioning of Africa</a:t>
            </a:r>
            <a:endParaRPr lang="en-US" u="sng" dirty="0"/>
          </a:p>
        </p:txBody>
      </p:sp>
      <p:pic>
        <p:nvPicPr>
          <p:cNvPr id="11" name="Picture 5" descr="Picture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16278" y="1869168"/>
            <a:ext cx="6662985"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54250" y="6302375"/>
            <a:ext cx="3923295" cy="246221"/>
          </a:xfrm>
          <a:prstGeom prst="rect">
            <a:avLst/>
          </a:prstGeom>
          <a:noFill/>
        </p:spPr>
        <p:txBody>
          <a:bodyPr wrap="none" rtlCol="0">
            <a:spAutoFit/>
          </a:bodyPr>
          <a:lstStyle/>
          <a:p>
            <a:r>
              <a:rPr lang="en-US" sz="1000" dirty="0"/>
              <a:t>http://</a:t>
            </a:r>
            <a:r>
              <a:rPr lang="en-US" sz="1000" dirty="0" err="1"/>
              <a:t>ontrack-media.net</a:t>
            </a:r>
            <a:r>
              <a:rPr lang="en-US" sz="1000" dirty="0"/>
              <a:t>/gateway/</a:t>
            </a:r>
            <a:r>
              <a:rPr lang="en-US" sz="1000" dirty="0" err="1"/>
              <a:t>worldgeography</a:t>
            </a:r>
            <a:r>
              <a:rPr lang="en-US" sz="1000" dirty="0"/>
              <a:t>/g_wgm6l5s1c.html</a:t>
            </a:r>
          </a:p>
        </p:txBody>
      </p:sp>
    </p:spTree>
    <p:extLst>
      <p:ext uri="{BB962C8B-B14F-4D97-AF65-F5344CB8AC3E}">
        <p14:creationId xmlns:p14="http://schemas.microsoft.com/office/powerpoint/2010/main" val="243256712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p>
            <a:r>
              <a:rPr lang="en-US" altLang="en-US" b="1" u="sng" dirty="0" smtClean="0">
                <a:solidFill>
                  <a:schemeClr val="accent4"/>
                </a:solidFill>
                <a:latin typeface="Tahoma" panose="020B0604030504040204" pitchFamily="34" charset="0"/>
                <a:ea typeface="Tahoma" panose="020B0604030504040204" pitchFamily="34" charset="0"/>
                <a:cs typeface="Tahoma" panose="020B0604030504040204" pitchFamily="34" charset="0"/>
              </a:rPr>
              <a:t>Primary Source</a:t>
            </a:r>
            <a:endParaRPr lang="en-US" u="sng"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76682" y="161286"/>
            <a:ext cx="6023429" cy="6564456"/>
          </a:xfrm>
        </p:spPr>
      </p:pic>
      <p:sp>
        <p:nvSpPr>
          <p:cNvPr id="5" name="Text Placeholder 4"/>
          <p:cNvSpPr>
            <a:spLocks noGrp="1"/>
          </p:cNvSpPr>
          <p:nvPr>
            <p:ph type="body" sz="half" idx="2"/>
          </p:nvPr>
        </p:nvSpPr>
        <p:spPr>
          <a:effectLst/>
        </p:spPr>
        <p:txBody>
          <a:bodyPr>
            <a:normAutofit/>
          </a:bodyPr>
          <a:lstStyle/>
          <a:p>
            <a:r>
              <a:rPr lang="en-US" altLang="en-US" b="1" dirty="0" smtClean="0">
                <a:solidFill>
                  <a:schemeClr val="bg1"/>
                </a:solidFill>
                <a:latin typeface="Tahoma" panose="020B0604030504040204" pitchFamily="34" charset="0"/>
                <a:ea typeface="Tahoma" panose="020B0604030504040204" pitchFamily="34" charset="0"/>
                <a:cs typeface="Tahoma" panose="020B0604030504040204" pitchFamily="34" charset="0"/>
              </a:rPr>
              <a:t>[Africa]. </a:t>
            </a:r>
          </a:p>
          <a:p>
            <a:r>
              <a:rPr lang="en-US" b="1" dirty="0" smtClean="0">
                <a:solidFill>
                  <a:schemeClr val="bg1"/>
                </a:solidFill>
                <a:latin typeface="Tahoma" panose="020B0604030504040204" pitchFamily="34" charset="0"/>
                <a:ea typeface="Tahoma" panose="020B0604030504040204" pitchFamily="34" charset="0"/>
                <a:cs typeface="Tahoma" panose="020B0604030504040204" pitchFamily="34" charset="0"/>
              </a:rPr>
              <a:t>Wells Missionary Map Co. </a:t>
            </a:r>
          </a:p>
          <a:p>
            <a:r>
              <a:rPr lang="en-US" b="1" dirty="0" smtClean="0">
                <a:solidFill>
                  <a:schemeClr val="bg1"/>
                </a:solidFill>
                <a:latin typeface="Tahoma" panose="020B0604030504040204" pitchFamily="34" charset="0"/>
                <a:ea typeface="Tahoma" panose="020B0604030504040204" pitchFamily="34" charset="0"/>
                <a:cs typeface="Tahoma" panose="020B0604030504040204" pitchFamily="34" charset="0"/>
              </a:rPr>
              <a:t>CREATED/PUBLISHED [1908?]</a:t>
            </a:r>
          </a:p>
          <a:p>
            <a:r>
              <a:rPr lang="en-US" b="1" dirty="0" smtClean="0">
                <a:solidFill>
                  <a:schemeClr val="bg1"/>
                </a:solidFill>
                <a:latin typeface="Tahoma" panose="020B0604030504040204" pitchFamily="34" charset="0"/>
                <a:ea typeface="Tahoma" panose="020B0604030504040204" pitchFamily="34" charset="0"/>
                <a:cs typeface="Tahoma" panose="020B0604030504040204" pitchFamily="34" charset="0"/>
              </a:rPr>
              <a:t>Notes</a:t>
            </a:r>
          </a:p>
          <a:p>
            <a:r>
              <a:rPr lang="en-US" b="1" dirty="0" smtClean="0">
                <a:solidFill>
                  <a:schemeClr val="bg1"/>
                </a:solidFill>
                <a:latin typeface="Tahoma" panose="020B0604030504040204" pitchFamily="34" charset="0"/>
                <a:ea typeface="Tahoma" panose="020B0604030504040204" pitchFamily="34" charset="0"/>
                <a:cs typeface="Tahoma" panose="020B0604030504040204" pitchFamily="34" charset="0"/>
              </a:rPr>
              <a:t>Shows European colonies and independent countries in Africa ca. 1908. </a:t>
            </a:r>
          </a:p>
          <a:p>
            <a:endParaRPr lang="en-US" b="1" dirty="0"/>
          </a:p>
          <a:p>
            <a:endParaRPr lang="en-US" sz="1200" dirty="0" smtClean="0">
              <a:latin typeface="Tahoma" panose="020B0604030504040204" pitchFamily="34" charset="0"/>
              <a:ea typeface="Tahoma" panose="020B0604030504040204" pitchFamily="34" charset="0"/>
              <a:cs typeface="Tahoma" panose="020B0604030504040204" pitchFamily="34" charset="0"/>
            </a:endParaRPr>
          </a:p>
          <a:p>
            <a:r>
              <a:rPr lang="en-US" sz="1200" dirty="0" smtClean="0">
                <a:latin typeface="Tahoma" panose="020B0604030504040204" pitchFamily="34" charset="0"/>
                <a:ea typeface="Tahoma" panose="020B0604030504040204" pitchFamily="34" charset="0"/>
                <a:cs typeface="Tahoma" panose="020B0604030504040204" pitchFamily="34" charset="0"/>
              </a:rPr>
              <a:t>http</a:t>
            </a:r>
            <a:r>
              <a:rPr lang="en-US" sz="1200" dirty="0">
                <a:latin typeface="Tahoma" panose="020B0604030504040204" pitchFamily="34" charset="0"/>
                <a:ea typeface="Tahoma" panose="020B0604030504040204" pitchFamily="34" charset="0"/>
                <a:cs typeface="Tahoma" panose="020B0604030504040204" pitchFamily="34" charset="0"/>
              </a:rPr>
              <a:t>://lccn.loc.gov/87692246 </a:t>
            </a:r>
            <a:br>
              <a:rPr lang="en-US" sz="1200" dirty="0">
                <a:latin typeface="Tahoma" panose="020B0604030504040204" pitchFamily="34" charset="0"/>
                <a:ea typeface="Tahoma" panose="020B0604030504040204" pitchFamily="34" charset="0"/>
                <a:cs typeface="Tahoma" panose="020B0604030504040204" pitchFamily="34" charset="0"/>
              </a:rPr>
            </a:br>
            <a:r>
              <a:rPr lang="en-US" sz="1200" dirty="0">
                <a:latin typeface="Tahoma" panose="020B0604030504040204" pitchFamily="34" charset="0"/>
                <a:ea typeface="Tahoma" panose="020B0604030504040204" pitchFamily="34" charset="0"/>
                <a:cs typeface="Tahoma" panose="020B0604030504040204" pitchFamily="34" charset="0"/>
              </a:rPr>
              <a:t>Wells Missionary Map Co. [Africa]. [1908?] Scale [ca. 1:11,000,000] (W 15⁰--E 50⁰/N 40⁰--S 35⁰). </a:t>
            </a:r>
            <a:br>
              <a:rPr lang="en-US" sz="1200" dirty="0">
                <a:latin typeface="Tahoma" panose="020B0604030504040204" pitchFamily="34" charset="0"/>
                <a:ea typeface="Tahoma" panose="020B0604030504040204" pitchFamily="34" charset="0"/>
                <a:cs typeface="Tahoma" panose="020B0604030504040204" pitchFamily="34" charset="0"/>
              </a:rPr>
            </a:br>
            <a:r>
              <a:rPr lang="en-US" sz="1200" dirty="0">
                <a:latin typeface="Tahoma" panose="020B0604030504040204" pitchFamily="34" charset="0"/>
                <a:ea typeface="Tahoma" panose="020B0604030504040204" pitchFamily="34" charset="0"/>
                <a:cs typeface="Tahoma" panose="020B0604030504040204" pitchFamily="34" charset="0"/>
              </a:rPr>
              <a:t>     1 map : </a:t>
            </a:r>
            <a:r>
              <a:rPr lang="en-US" sz="1200" dirty="0" err="1">
                <a:latin typeface="Tahoma" panose="020B0604030504040204" pitchFamily="34" charset="0"/>
                <a:ea typeface="Tahoma" panose="020B0604030504040204" pitchFamily="34" charset="0"/>
                <a:cs typeface="Tahoma" panose="020B0604030504040204" pitchFamily="34" charset="0"/>
              </a:rPr>
              <a:t>ms.</a:t>
            </a:r>
            <a:r>
              <a:rPr lang="en-US" sz="1200" dirty="0">
                <a:latin typeface="Tahoma" panose="020B0604030504040204" pitchFamily="34" charset="0"/>
                <a:ea typeface="Tahoma" panose="020B0604030504040204" pitchFamily="34" charset="0"/>
                <a:cs typeface="Tahoma" panose="020B0604030504040204" pitchFamily="34" charset="0"/>
              </a:rPr>
              <a:t>, col., cloth ; 86 x 81 cm. </a:t>
            </a:r>
            <a:br>
              <a:rPr lang="en-US" sz="1200" dirty="0">
                <a:latin typeface="Tahoma" panose="020B0604030504040204" pitchFamily="34" charset="0"/>
                <a:ea typeface="Tahoma" panose="020B0604030504040204" pitchFamily="34" charset="0"/>
                <a:cs typeface="Tahoma" panose="020B0604030504040204" pitchFamily="34" charset="0"/>
              </a:rPr>
            </a:br>
            <a:r>
              <a:rPr lang="en-US" sz="1200" dirty="0">
                <a:latin typeface="Tahoma" panose="020B0604030504040204" pitchFamily="34" charset="0"/>
                <a:ea typeface="Tahoma" panose="020B0604030504040204" pitchFamily="34" charset="0"/>
                <a:cs typeface="Tahoma" panose="020B0604030504040204" pitchFamily="34" charset="0"/>
              </a:rPr>
              <a:t>     G8200 1908 .W4 </a:t>
            </a:r>
            <a:endParaRPr lang="en-US" sz="12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6573926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effectLst>
            <a:outerShdw blurRad="50800" dist="38100" dir="2700000" algn="tl" rotWithShape="0">
              <a:prstClr val="black">
                <a:alpha val="40000"/>
              </a:prstClr>
            </a:outerShdw>
          </a:effectLst>
        </p:spPr>
        <p:txBody>
          <a:bodyPr>
            <a:normAutofit/>
          </a:bodyPr>
          <a:lstStyle/>
          <a:p>
            <a:r>
              <a:rPr lang="en-US" altLang="en-US" b="1" dirty="0" smtClean="0">
                <a:solidFill>
                  <a:schemeClr val="accent4"/>
                </a:solidFill>
                <a:latin typeface="Tahoma" panose="020B0604030504040204" pitchFamily="34" charset="0"/>
                <a:ea typeface="Tahoma" panose="020B0604030504040204" pitchFamily="34" charset="0"/>
                <a:cs typeface="Tahoma" panose="020B0604030504040204" pitchFamily="34" charset="0"/>
              </a:rPr>
              <a:t>European Countries involved in the that partitioning of Africa</a:t>
            </a:r>
            <a:endParaRPr lang="en-US" altLang="en-US" dirty="0" smtClean="0">
              <a:solidFill>
                <a:schemeClr val="accent4"/>
              </a:solidFill>
            </a:endParaRPr>
          </a:p>
        </p:txBody>
      </p:sp>
      <p:sp>
        <p:nvSpPr>
          <p:cNvPr id="3" name="Content Placeholder 2"/>
          <p:cNvSpPr>
            <a:spLocks noGrp="1"/>
          </p:cNvSpPr>
          <p:nvPr>
            <p:ph idx="1"/>
          </p:nvPr>
        </p:nvSpPr>
        <p:spPr>
          <a:effectLst>
            <a:outerShdw blurRad="50800" dist="38100" dir="2700000" algn="tl" rotWithShape="0">
              <a:prstClr val="black">
                <a:alpha val="40000"/>
              </a:prstClr>
            </a:outerShdw>
          </a:effectLst>
        </p:spPr>
        <p:txBody>
          <a:bodyPr>
            <a:normAutofit/>
          </a:bodyPr>
          <a:lstStyle/>
          <a:p>
            <a:pPr marL="1225296" lvl="2" indent="-457200">
              <a:buClr>
                <a:srgbClr val="EA157A"/>
              </a:buClr>
              <a:defRPr/>
            </a:pPr>
            <a:r>
              <a:rPr lang="en-US" altLang="en-US" sz="32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England, France, Germany, Italy, Portugal, Spain, Belgium, and Holland. These were known as the major spheres of influence. </a:t>
            </a:r>
          </a:p>
          <a:p>
            <a:pPr marL="1225296" lvl="2" indent="-457200">
              <a:buClr>
                <a:srgbClr val="EA157A"/>
              </a:buClr>
              <a:defRPr/>
            </a:pPr>
            <a:r>
              <a:rPr lang="en-US" sz="32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Looking at the map: Which countries controlled the most territory?</a:t>
            </a:r>
          </a:p>
          <a:p>
            <a:pPr marL="1225296" lvl="2" indent="-457200">
              <a:buClr>
                <a:srgbClr val="EA157A"/>
              </a:buClr>
              <a:defRPr/>
            </a:pPr>
            <a:r>
              <a:rPr lang="en-US" sz="32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Which countries controlled the least?</a:t>
            </a:r>
            <a:endParaRPr lang="en-US" sz="3200" dirty="0">
              <a:solidFill>
                <a:prstClr val="white"/>
              </a:solidFill>
              <a:latin typeface="Corbel"/>
            </a:endParaRPr>
          </a:p>
        </p:txBody>
      </p:sp>
    </p:spTree>
    <p:extLst>
      <p:ext uri="{BB962C8B-B14F-4D97-AF65-F5344CB8AC3E}">
        <p14:creationId xmlns:p14="http://schemas.microsoft.com/office/powerpoint/2010/main" val="23572189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effectLst>
            <a:outerShdw blurRad="50800" dist="38100" dir="2700000" algn="tl" rotWithShape="0">
              <a:prstClr val="black">
                <a:alpha val="40000"/>
              </a:prstClr>
            </a:outerShdw>
          </a:effectLst>
        </p:spPr>
        <p:txBody>
          <a:bodyPr/>
          <a:lstStyle/>
          <a:p>
            <a:r>
              <a:rPr lang="en-US" altLang="en-US" b="1" u="sng" dirty="0" smtClean="0">
                <a:solidFill>
                  <a:schemeClr val="accent4"/>
                </a:solidFill>
                <a:latin typeface="Tahoma" panose="020B0604030504040204" pitchFamily="34" charset="0"/>
                <a:ea typeface="Tahoma" panose="020B0604030504040204" pitchFamily="34" charset="0"/>
                <a:cs typeface="Tahoma" panose="020B0604030504040204" pitchFamily="34" charset="0"/>
              </a:rPr>
              <a:t>Berlin Conference</a:t>
            </a:r>
          </a:p>
        </p:txBody>
      </p:sp>
      <p:sp>
        <p:nvSpPr>
          <p:cNvPr id="3" name="Content Placeholder 2"/>
          <p:cNvSpPr>
            <a:spLocks noGrp="1"/>
          </p:cNvSpPr>
          <p:nvPr>
            <p:ph idx="1"/>
          </p:nvPr>
        </p:nvSpPr>
        <p:spPr>
          <a:effectLst>
            <a:outerShdw blurRad="50800" dist="38100" dir="2700000" algn="tl" rotWithShape="0">
              <a:prstClr val="black">
                <a:alpha val="40000"/>
              </a:prstClr>
            </a:outerShdw>
          </a:effectLst>
        </p:spPr>
        <p:txBody>
          <a:bodyPr/>
          <a:lstStyle/>
          <a:p>
            <a:pPr marL="411480">
              <a:spcBef>
                <a:spcPts val="700"/>
              </a:spcBef>
              <a:buClr>
                <a:srgbClr val="D6ECFF"/>
              </a:buClr>
              <a:buSzPct val="95000"/>
              <a:buFont typeface="Wingdings"/>
              <a:buChar char=""/>
              <a:defRPr/>
            </a:pPr>
            <a:r>
              <a:rPr lang="en-US" sz="3000" dirty="0">
                <a:solidFill>
                  <a:prstClr val="white"/>
                </a:solidFill>
                <a:latin typeface="Tahoma" panose="020B0604030504040204" pitchFamily="34" charset="0"/>
                <a:ea typeface="Tahoma" panose="020B0604030504040204" pitchFamily="34" charset="0"/>
                <a:cs typeface="Tahoma" panose="020B0604030504040204" pitchFamily="34" charset="0"/>
              </a:rPr>
              <a:t>European nations did not want to fight over land in Africa</a:t>
            </a:r>
          </a:p>
          <a:p>
            <a:pPr marL="411480">
              <a:spcBef>
                <a:spcPts val="700"/>
              </a:spcBef>
              <a:buClr>
                <a:srgbClr val="D6ECFF"/>
              </a:buClr>
              <a:buSzPct val="95000"/>
              <a:buFont typeface="Wingdings"/>
              <a:buChar char=""/>
              <a:defRPr/>
            </a:pPr>
            <a:r>
              <a:rPr lang="en-US" sz="3000" dirty="0">
                <a:solidFill>
                  <a:prstClr val="white"/>
                </a:solidFill>
                <a:latin typeface="Tahoma" panose="020B0604030504040204" pitchFamily="34" charset="0"/>
                <a:ea typeface="Tahoma" panose="020B0604030504040204" pitchFamily="34" charset="0"/>
                <a:cs typeface="Tahoma" panose="020B0604030504040204" pitchFamily="34" charset="0"/>
              </a:rPr>
              <a:t>Met at the Berlin Conference in 1884-85</a:t>
            </a:r>
          </a:p>
          <a:p>
            <a:pPr marL="411480">
              <a:spcBef>
                <a:spcPts val="700"/>
              </a:spcBef>
              <a:buClr>
                <a:srgbClr val="D6ECFF"/>
              </a:buClr>
              <a:buSzPct val="95000"/>
              <a:buFont typeface="Wingdings"/>
              <a:buChar char=""/>
              <a:defRPr/>
            </a:pPr>
            <a:r>
              <a:rPr lang="en-US" sz="3000" dirty="0">
                <a:solidFill>
                  <a:prstClr val="white"/>
                </a:solidFill>
                <a:latin typeface="Tahoma" panose="020B0604030504040204" pitchFamily="34" charset="0"/>
                <a:ea typeface="Tahoma" panose="020B0604030504040204" pitchFamily="34" charset="0"/>
                <a:cs typeface="Tahoma" panose="020B0604030504040204" pitchFamily="34" charset="0"/>
              </a:rPr>
              <a:t>Agreed that any nation could claim any part of Africa by telling the others &amp; by showing control of the </a:t>
            </a:r>
            <a:r>
              <a:rPr lang="en-US" sz="3000" dirty="0" smtClean="0">
                <a:solidFill>
                  <a:prstClr val="white"/>
                </a:solidFill>
                <a:latin typeface="Tahoma" panose="020B0604030504040204" pitchFamily="34" charset="0"/>
                <a:ea typeface="Tahoma" panose="020B0604030504040204" pitchFamily="34" charset="0"/>
                <a:cs typeface="Tahoma" panose="020B0604030504040204" pitchFamily="34" charset="0"/>
              </a:rPr>
              <a:t>area</a:t>
            </a:r>
          </a:p>
          <a:p>
            <a:pPr marL="868680" lvl="1">
              <a:spcBef>
                <a:spcPts val="700"/>
              </a:spcBef>
              <a:buClr>
                <a:srgbClr val="D6ECFF"/>
              </a:buClr>
              <a:buSzPct val="95000"/>
              <a:buFont typeface="Wingdings"/>
              <a:buChar char=""/>
              <a:defRPr/>
            </a:pPr>
            <a:r>
              <a:rPr lang="en-US" sz="2600" dirty="0" smtClean="0">
                <a:solidFill>
                  <a:prstClr val="white"/>
                </a:solidFill>
                <a:latin typeface="Tahoma" panose="020B0604030504040204" pitchFamily="34" charset="0"/>
                <a:ea typeface="Tahoma" panose="020B0604030504040204" pitchFamily="34" charset="0"/>
                <a:cs typeface="Tahoma" panose="020B0604030504040204" pitchFamily="34" charset="0"/>
              </a:rPr>
              <a:t>How does this relate to the “Create Your Own Country” classroom simulation? </a:t>
            </a:r>
          </a:p>
          <a:p>
            <a:pPr marL="640080" lvl="1" indent="0">
              <a:spcBef>
                <a:spcPts val="700"/>
              </a:spcBef>
              <a:buClr>
                <a:srgbClr val="D6ECFF"/>
              </a:buClr>
              <a:buSzPct val="95000"/>
              <a:buNone/>
              <a:defRPr/>
            </a:pPr>
            <a:endParaRPr lang="en-US" sz="2600"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a:defRPr/>
            </a:pP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35185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down)">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1600201" y="80964"/>
            <a:ext cx="1192213" cy="276999"/>
          </a:xfrm>
          <a:prstGeom prst="rect">
            <a:avLst/>
          </a:prstGeom>
          <a:solidFill>
            <a:srgbClr val="000000"/>
          </a:solidFill>
          <a:ln w="25400">
            <a:solidFill>
              <a:srgbClr val="80808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dirty="0">
                <a:solidFill>
                  <a:schemeClr val="bg1"/>
                </a:solidFill>
                <a:latin typeface="Lucida Sans" panose="020B0602030504020204" pitchFamily="34" charset="0"/>
              </a:rPr>
              <a:t>Five minutes.</a:t>
            </a:r>
            <a:endParaRPr lang="en-US" altLang="en-US" sz="1800" dirty="0">
              <a:solidFill>
                <a:schemeClr val="bg1"/>
              </a:solidFill>
            </a:endParaRPr>
          </a:p>
        </p:txBody>
      </p:sp>
      <p:sp>
        <p:nvSpPr>
          <p:cNvPr id="27700" name="Rectangle 1076"/>
          <p:cNvSpPr>
            <a:spLocks noChangeArrowheads="1"/>
          </p:cNvSpPr>
          <p:nvPr/>
        </p:nvSpPr>
        <p:spPr bwMode="auto">
          <a:xfrm>
            <a:off x="1600200" y="1066800"/>
            <a:ext cx="685800" cy="5791200"/>
          </a:xfrm>
          <a:prstGeom prst="rect">
            <a:avLst/>
          </a:prstGeom>
          <a:gradFill rotWithShape="1">
            <a:gsLst>
              <a:gs pos="0">
                <a:schemeClr val="tx1"/>
              </a:gs>
              <a:gs pos="50000">
                <a:schemeClr val="bg2"/>
              </a:gs>
              <a:gs pos="100000">
                <a:schemeClr val="tx1"/>
              </a:gs>
            </a:gsLst>
            <a:lin ang="0" scaled="1"/>
          </a:gradFill>
          <a:ln w="44450">
            <a:solidFill>
              <a:schemeClr val="tx1"/>
            </a:solidFill>
            <a:miter lim="800000"/>
            <a:headEnd/>
            <a:tailEnd/>
          </a:ln>
          <a:effectLst/>
        </p:spPr>
        <p:txBody>
          <a:bodyPr wrap="none" anchor="ctr"/>
          <a:lstStyle/>
          <a:p>
            <a:pPr algn="ctr" eaLnBrk="1" hangingPunct="1">
              <a:defRPr/>
            </a:pPr>
            <a:r>
              <a:rPr lang="en-US" sz="5400">
                <a:solidFill>
                  <a:srgbClr val="FFFF00"/>
                </a:solidFill>
                <a:latin typeface="Arial" charset="0"/>
                <a:cs typeface="Arial" charset="0"/>
              </a:rPr>
              <a:t>5</a:t>
            </a:r>
          </a:p>
          <a:p>
            <a:pPr algn="ctr" eaLnBrk="1" hangingPunct="1">
              <a:defRPr/>
            </a:pPr>
            <a:r>
              <a:rPr lang="en-US" sz="5400">
                <a:solidFill>
                  <a:srgbClr val="FFFF00"/>
                </a:solidFill>
                <a:latin typeface="Arial" charset="0"/>
                <a:cs typeface="Arial" charset="0"/>
              </a:rPr>
              <a:t>4</a:t>
            </a:r>
          </a:p>
          <a:p>
            <a:pPr algn="ctr" eaLnBrk="1" hangingPunct="1">
              <a:defRPr/>
            </a:pPr>
            <a:r>
              <a:rPr lang="en-US" sz="5400">
                <a:solidFill>
                  <a:srgbClr val="FFFF00"/>
                </a:solidFill>
                <a:latin typeface="Arial" charset="0"/>
                <a:cs typeface="Arial" charset="0"/>
              </a:rPr>
              <a:t>3</a:t>
            </a:r>
          </a:p>
          <a:p>
            <a:pPr algn="ctr" eaLnBrk="1" hangingPunct="1">
              <a:defRPr/>
            </a:pPr>
            <a:r>
              <a:rPr lang="en-US" sz="5400">
                <a:solidFill>
                  <a:srgbClr val="FFFF00"/>
                </a:solidFill>
                <a:latin typeface="Arial" charset="0"/>
                <a:cs typeface="Arial" charset="0"/>
              </a:rPr>
              <a:t>2</a:t>
            </a:r>
          </a:p>
          <a:p>
            <a:pPr algn="ctr" eaLnBrk="1" hangingPunct="1">
              <a:defRPr/>
            </a:pPr>
            <a:r>
              <a:rPr lang="en-US" sz="5400">
                <a:solidFill>
                  <a:srgbClr val="FFFF00"/>
                </a:solidFill>
                <a:latin typeface="Arial" charset="0"/>
                <a:cs typeface="Arial" charset="0"/>
              </a:rPr>
              <a:t>1</a:t>
            </a:r>
          </a:p>
          <a:p>
            <a:pPr algn="ctr" eaLnBrk="1" hangingPunct="1">
              <a:defRPr/>
            </a:pPr>
            <a:r>
              <a:rPr lang="en-US" sz="5400">
                <a:solidFill>
                  <a:srgbClr val="FFFF00"/>
                </a:solidFill>
                <a:latin typeface="Arial" charset="0"/>
                <a:cs typeface="Arial" charset="0"/>
              </a:rPr>
              <a:t>0</a:t>
            </a:r>
          </a:p>
          <a:p>
            <a:pPr algn="ctr" eaLnBrk="1" hangingPunct="1">
              <a:defRPr/>
            </a:pPr>
            <a:endParaRPr lang="en-US">
              <a:solidFill>
                <a:srgbClr val="FFFF00"/>
              </a:solidFill>
              <a:latin typeface="Arial" charset="0"/>
              <a:cs typeface="Arial" charset="0"/>
            </a:endParaRPr>
          </a:p>
          <a:p>
            <a:pPr algn="ctr" eaLnBrk="1" hangingPunct="1">
              <a:defRPr/>
            </a:pPr>
            <a:endParaRPr lang="en-US">
              <a:solidFill>
                <a:srgbClr val="FFFF00"/>
              </a:solidFill>
              <a:latin typeface="Arial" charset="0"/>
              <a:cs typeface="Arial" charset="0"/>
            </a:endParaRPr>
          </a:p>
          <a:p>
            <a:pPr algn="ctr" eaLnBrk="1" hangingPunct="1">
              <a:defRPr/>
            </a:pPr>
            <a:endParaRPr lang="en-US">
              <a:solidFill>
                <a:srgbClr val="FFFF00"/>
              </a:solidFill>
              <a:latin typeface="Arial" charset="0"/>
              <a:cs typeface="Arial" charset="0"/>
            </a:endParaRPr>
          </a:p>
          <a:p>
            <a:pPr algn="ctr" eaLnBrk="1" hangingPunct="1">
              <a:defRPr/>
            </a:pPr>
            <a:endParaRPr lang="en-US">
              <a:solidFill>
                <a:srgbClr val="FFFF00"/>
              </a:solidFill>
              <a:latin typeface="Arial" charset="0"/>
              <a:cs typeface="Arial" charset="0"/>
            </a:endParaRPr>
          </a:p>
        </p:txBody>
      </p:sp>
      <p:sp>
        <p:nvSpPr>
          <p:cNvPr id="27701" name="Rectangle 1077"/>
          <p:cNvSpPr>
            <a:spLocks noChangeArrowheads="1"/>
          </p:cNvSpPr>
          <p:nvPr/>
        </p:nvSpPr>
        <p:spPr bwMode="auto">
          <a:xfrm>
            <a:off x="1600200" y="1676400"/>
            <a:ext cx="685800" cy="5029200"/>
          </a:xfrm>
          <a:prstGeom prst="rect">
            <a:avLst/>
          </a:prstGeom>
          <a:solidFill>
            <a:srgbClr val="3366FF">
              <a:alpha val="6392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7702" name="Rectangle 1078"/>
          <p:cNvSpPr>
            <a:spLocks noChangeArrowheads="1"/>
          </p:cNvSpPr>
          <p:nvPr/>
        </p:nvSpPr>
        <p:spPr bwMode="auto">
          <a:xfrm rot="5400000">
            <a:off x="1485900" y="5981700"/>
            <a:ext cx="914400" cy="838200"/>
          </a:xfrm>
          <a:prstGeom prst="rect">
            <a:avLst/>
          </a:prstGeom>
          <a:gradFill rotWithShape="1">
            <a:gsLst>
              <a:gs pos="0">
                <a:schemeClr val="bg2"/>
              </a:gs>
              <a:gs pos="50000">
                <a:schemeClr val="bg1"/>
              </a:gs>
              <a:gs pos="100000">
                <a:schemeClr val="bg2"/>
              </a:gs>
            </a:gsLst>
            <a:lin ang="5400000" scaled="1"/>
          </a:gradFill>
          <a:ln w="28575">
            <a:noFill/>
            <a:miter lim="800000"/>
            <a:headEnd/>
            <a:tailEnd/>
          </a:ln>
          <a:effectLst/>
        </p:spPr>
        <p:txBody>
          <a:bodyPr wrap="none" anchor="ctr"/>
          <a:lstStyle/>
          <a:p>
            <a:pPr eaLnBrk="1" hangingPunct="1">
              <a:defRPr/>
            </a:pPr>
            <a:endParaRPr lang="en-US">
              <a:latin typeface="Arial"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6789" y="2612571"/>
            <a:ext cx="2833635" cy="4093029"/>
          </a:xfrm>
          <a:prstGeom prst="rect">
            <a:avLst/>
          </a:prstGeom>
        </p:spPr>
      </p:pic>
      <p:sp>
        <p:nvSpPr>
          <p:cNvPr id="6" name="Title 5"/>
          <p:cNvSpPr>
            <a:spLocks noGrp="1"/>
          </p:cNvSpPr>
          <p:nvPr>
            <p:ph type="title"/>
          </p:nvPr>
        </p:nvSpPr>
        <p:spPr>
          <a:effectLst>
            <a:outerShdw blurRad="50800" dist="38100" dir="2700000" algn="tl" rotWithShape="0">
              <a:prstClr val="black">
                <a:alpha val="40000"/>
              </a:prstClr>
            </a:outerShdw>
          </a:effectLst>
        </p:spPr>
        <p:txBody>
          <a:bodyPr/>
          <a:lstStyle/>
          <a:p>
            <a:pPr algn="r"/>
            <a:r>
              <a:rPr lang="en-US" altLang="en-US" b="1" u="sng" dirty="0">
                <a:solidFill>
                  <a:srgbClr val="FFC000"/>
                </a:solidFill>
                <a:latin typeface="Tahoma" panose="020B0604030504040204" pitchFamily="34" charset="0"/>
                <a:ea typeface="Tahoma" panose="020B0604030504040204" pitchFamily="34" charset="0"/>
                <a:cs typeface="Tahoma" panose="020B0604030504040204" pitchFamily="34" charset="0"/>
              </a:rPr>
              <a:t>Bell Work- Day 1</a:t>
            </a:r>
            <a:br>
              <a:rPr lang="en-US" altLang="en-US" b="1" u="sng" dirty="0">
                <a:solidFill>
                  <a:srgbClr val="FFC000"/>
                </a:solidFill>
                <a:latin typeface="Tahoma" panose="020B0604030504040204" pitchFamily="34" charset="0"/>
                <a:ea typeface="Tahoma" panose="020B0604030504040204" pitchFamily="34" charset="0"/>
                <a:cs typeface="Tahoma" panose="020B0604030504040204" pitchFamily="34" charset="0"/>
              </a:rPr>
            </a:br>
            <a:endParaRPr lang="en-US" dirty="0"/>
          </a:p>
        </p:txBody>
      </p:sp>
      <p:sp>
        <p:nvSpPr>
          <p:cNvPr id="11" name="Content Placeholder 10"/>
          <p:cNvSpPr>
            <a:spLocks noGrp="1"/>
          </p:cNvSpPr>
          <p:nvPr>
            <p:ph idx="1"/>
          </p:nvPr>
        </p:nvSpPr>
        <p:spPr>
          <a:xfrm>
            <a:off x="2792414" y="1825625"/>
            <a:ext cx="8561386" cy="4351338"/>
          </a:xfrm>
          <a:effectLst>
            <a:outerShdw blurRad="50800" dist="38100" dir="2700000" algn="tl" rotWithShape="0">
              <a:prstClr val="black">
                <a:alpha val="40000"/>
              </a:prstClr>
            </a:outerShdw>
          </a:effectLst>
        </p:spPr>
        <p:txBody>
          <a:bodyPr>
            <a:normAutofit/>
          </a:bodyPr>
          <a:lstStyle/>
          <a:p>
            <a:pPr marL="0" indent="0">
              <a:spcBef>
                <a:spcPct val="0"/>
              </a:spcBef>
              <a:buNone/>
            </a:pPr>
            <a:r>
              <a:rPr lang="en-US" altLang="en-US" sz="3000" dirty="0" smtClean="0">
                <a:solidFill>
                  <a:schemeClr val="bg1"/>
                </a:solidFill>
                <a:latin typeface="Tahoma" panose="020B0604030504040204" pitchFamily="34" charset="0"/>
                <a:ea typeface="Tahoma" panose="020B0604030504040204" pitchFamily="34" charset="0"/>
                <a:cs typeface="Tahoma" panose="020B0604030504040204" pitchFamily="34" charset="0"/>
              </a:rPr>
              <a:t>Can </a:t>
            </a:r>
            <a:r>
              <a:rPr lang="en-US" altLang="en-US" sz="3000" dirty="0">
                <a:solidFill>
                  <a:schemeClr val="bg1"/>
                </a:solidFill>
                <a:latin typeface="Tahoma" panose="020B0604030504040204" pitchFamily="34" charset="0"/>
                <a:ea typeface="Tahoma" panose="020B0604030504040204" pitchFamily="34" charset="0"/>
                <a:cs typeface="Tahoma" panose="020B0604030504040204" pitchFamily="34" charset="0"/>
              </a:rPr>
              <a:t>you think of a situation </a:t>
            </a:r>
            <a:r>
              <a:rPr lang="en-US" altLang="en-US" sz="3000" dirty="0" smtClean="0">
                <a:solidFill>
                  <a:schemeClr val="bg1"/>
                </a:solidFill>
                <a:latin typeface="Tahoma" panose="020B0604030504040204" pitchFamily="34" charset="0"/>
                <a:ea typeface="Tahoma" panose="020B0604030504040204" pitchFamily="34" charset="0"/>
                <a:cs typeface="Tahoma" panose="020B0604030504040204" pitchFamily="34" charset="0"/>
              </a:rPr>
              <a:t>when </a:t>
            </a:r>
            <a:r>
              <a:rPr lang="en-US" altLang="en-US" sz="3000" dirty="0">
                <a:solidFill>
                  <a:schemeClr val="bg1"/>
                </a:solidFill>
                <a:latin typeface="Tahoma" panose="020B0604030504040204" pitchFamily="34" charset="0"/>
                <a:ea typeface="Tahoma" panose="020B0604030504040204" pitchFamily="34" charset="0"/>
                <a:cs typeface="Tahoma" panose="020B0604030504040204" pitchFamily="34" charset="0"/>
              </a:rPr>
              <a:t>it is ok to take what doesn’t belong to you? (5 sentences)</a:t>
            </a:r>
          </a:p>
          <a:p>
            <a:pPr>
              <a:spcBef>
                <a:spcPct val="0"/>
              </a:spcBef>
              <a:buNone/>
            </a:pPr>
            <a:endParaRPr lang="en-US" altLang="en-US" sz="3000" u="sng"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en-US" sz="3000" dirty="0"/>
          </a:p>
          <a:p>
            <a:endParaRPr lang="en-US" sz="3000" dirty="0"/>
          </a:p>
        </p:txBody>
      </p:sp>
    </p:spTree>
    <p:extLst>
      <p:ext uri="{BB962C8B-B14F-4D97-AF65-F5344CB8AC3E}">
        <p14:creationId xmlns:p14="http://schemas.microsoft.com/office/powerpoint/2010/main" val="1004247322"/>
      </p:ext>
    </p:extLst>
  </p:cSld>
  <p:clrMapOvr>
    <a:masterClrMapping/>
  </p:clrMapOvr>
  <p:transition xmlns:p14="http://schemas.microsoft.com/office/powerpoint/2010/main" advClick="0" advTm="30100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path" presetSubtype="0" fill="hold" grpId="0" nodeType="withEffect">
                                  <p:stCondLst>
                                    <p:cond delay="0"/>
                                  </p:stCondLst>
                                  <p:childTnLst>
                                    <p:animMotion origin="layout" path="M -3.33333E-6 2.9771E-6 L -3.33333E-6 0.62179 " pathEditMode="relative" rAng="0" ptsTypes="AA">
                                      <p:cBhvr>
                                        <p:cTn id="6" dur="300000" fill="hold"/>
                                        <p:tgtEl>
                                          <p:spTgt spid="27701"/>
                                        </p:tgtEl>
                                        <p:attrNameLst>
                                          <p:attrName>ppt_x</p:attrName>
                                          <p:attrName>ppt_y</p:attrName>
                                        </p:attrNameLst>
                                      </p:cBhvr>
                                      <p:rCtr x="0" y="3109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0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effectLst>
            <a:outerShdw blurRad="50800" dist="38100" dir="2700000" algn="tl" rotWithShape="0">
              <a:prstClr val="black">
                <a:alpha val="40000"/>
              </a:prstClr>
            </a:outerShdw>
          </a:effectLst>
        </p:spPr>
        <p:txBody>
          <a:bodyPr/>
          <a:lstStyle/>
          <a:p>
            <a:r>
              <a:rPr lang="en-US" altLang="en-US" b="1" u="sng" dirty="0" smtClean="0">
                <a:solidFill>
                  <a:schemeClr val="accent4"/>
                </a:solidFill>
                <a:latin typeface="Tahoma" panose="020B0604030504040204" pitchFamily="34" charset="0"/>
                <a:ea typeface="Tahoma" panose="020B0604030504040204" pitchFamily="34" charset="0"/>
                <a:cs typeface="Tahoma" panose="020B0604030504040204" pitchFamily="34" charset="0"/>
              </a:rPr>
              <a:t>Berlin Conference</a:t>
            </a:r>
          </a:p>
        </p:txBody>
      </p:sp>
      <p:sp>
        <p:nvSpPr>
          <p:cNvPr id="3" name="Content Placeholder 2"/>
          <p:cNvSpPr>
            <a:spLocks noGrp="1"/>
          </p:cNvSpPr>
          <p:nvPr>
            <p:ph idx="1"/>
          </p:nvPr>
        </p:nvSpPr>
        <p:spPr>
          <a:effectLst>
            <a:outerShdw blurRad="50800" dist="38100" dir="2700000" algn="tl" rotWithShape="0">
              <a:prstClr val="black">
                <a:alpha val="40000"/>
              </a:prstClr>
            </a:outerShdw>
          </a:effectLst>
        </p:spPr>
        <p:txBody>
          <a:bodyPr>
            <a:normAutofit/>
          </a:bodyPr>
          <a:lstStyle/>
          <a:p>
            <a:pPr marL="411480">
              <a:spcBef>
                <a:spcPts val="700"/>
              </a:spcBef>
              <a:buClr>
                <a:srgbClr val="D6ECFF"/>
              </a:buClr>
              <a:buSzPct val="95000"/>
              <a:buFont typeface="Wingdings"/>
              <a:buChar char=""/>
              <a:defRPr/>
            </a:pPr>
            <a:r>
              <a:rPr lang="en-US" sz="3000" dirty="0">
                <a:solidFill>
                  <a:schemeClr val="bg1"/>
                </a:solidFill>
                <a:latin typeface="Tahoma" panose="020B0604030504040204" pitchFamily="34" charset="0"/>
                <a:ea typeface="Tahoma" panose="020B0604030504040204" pitchFamily="34" charset="0"/>
                <a:cs typeface="Tahoma" panose="020B0604030504040204" pitchFamily="34" charset="0"/>
              </a:rPr>
              <a:t>Europeans quickly grabbed </a:t>
            </a:r>
            <a:r>
              <a:rPr lang="en-US" sz="3000" dirty="0" smtClean="0">
                <a:solidFill>
                  <a:schemeClr val="bg1"/>
                </a:solidFill>
                <a:latin typeface="Tahoma" panose="020B0604030504040204" pitchFamily="34" charset="0"/>
                <a:ea typeface="Tahoma" panose="020B0604030504040204" pitchFamily="34" charset="0"/>
                <a:cs typeface="Tahoma" panose="020B0604030504040204" pitchFamily="34" charset="0"/>
              </a:rPr>
              <a:t>land.</a:t>
            </a:r>
            <a:endParaRPr lang="en-US" sz="30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411480">
              <a:spcBef>
                <a:spcPts val="700"/>
              </a:spcBef>
              <a:buClr>
                <a:srgbClr val="D6ECFF"/>
              </a:buClr>
              <a:buSzPct val="95000"/>
              <a:buFont typeface="Wingdings"/>
              <a:buChar char=""/>
              <a:defRPr/>
            </a:pPr>
            <a:r>
              <a:rPr lang="en-US" sz="3000" dirty="0">
                <a:solidFill>
                  <a:schemeClr val="bg1"/>
                </a:solidFill>
                <a:latin typeface="Tahoma" panose="020B0604030504040204" pitchFamily="34" charset="0"/>
                <a:ea typeface="Tahoma" panose="020B0604030504040204" pitchFamily="34" charset="0"/>
                <a:cs typeface="Tahoma" panose="020B0604030504040204" pitchFamily="34" charset="0"/>
              </a:rPr>
              <a:t>By 1914, only Liberia and Ethiopia were free from European </a:t>
            </a:r>
            <a:r>
              <a:rPr lang="en-US" sz="3000" dirty="0" smtClean="0">
                <a:solidFill>
                  <a:schemeClr val="bg1"/>
                </a:solidFill>
                <a:latin typeface="Tahoma" panose="020B0604030504040204" pitchFamily="34" charset="0"/>
                <a:ea typeface="Tahoma" panose="020B0604030504040204" pitchFamily="34" charset="0"/>
                <a:cs typeface="Tahoma" panose="020B0604030504040204" pitchFamily="34" charset="0"/>
              </a:rPr>
              <a:t>control.</a:t>
            </a:r>
            <a:endParaRPr lang="en-US" sz="30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868680" lvl="1">
              <a:spcBef>
                <a:spcPts val="700"/>
              </a:spcBef>
              <a:buClr>
                <a:srgbClr val="D6ECFF"/>
              </a:buClr>
              <a:buSzPct val="95000"/>
              <a:buFont typeface="Wingdings"/>
              <a:buChar char=""/>
              <a:defRPr/>
            </a:pPr>
            <a:r>
              <a:rPr lang="en-US" sz="2600" dirty="0" err="1">
                <a:solidFill>
                  <a:schemeClr val="bg1"/>
                </a:solidFill>
                <a:latin typeface="Tahoma" panose="020B0604030504040204" pitchFamily="34" charset="0"/>
                <a:ea typeface="Tahoma" panose="020B0604030504040204" pitchFamily="34" charset="0"/>
                <a:cs typeface="Tahoma" panose="020B0604030504040204" pitchFamily="34" charset="0"/>
              </a:rPr>
              <a:t>Menelik</a:t>
            </a:r>
            <a:r>
              <a:rPr lang="en-US" sz="2600" dirty="0">
                <a:solidFill>
                  <a:schemeClr val="bg1"/>
                </a:solidFill>
                <a:latin typeface="Tahoma" panose="020B0604030504040204" pitchFamily="34" charset="0"/>
                <a:ea typeface="Tahoma" panose="020B0604030504040204" pitchFamily="34" charset="0"/>
                <a:cs typeface="Tahoma" panose="020B0604030504040204" pitchFamily="34" charset="0"/>
              </a:rPr>
              <a:t> II – the emperor of Ethiopia, only African ruler to hold off </a:t>
            </a:r>
            <a:r>
              <a:rPr lang="en-US" sz="2600" dirty="0" smtClean="0">
                <a:solidFill>
                  <a:schemeClr val="bg1"/>
                </a:solidFill>
                <a:latin typeface="Tahoma" panose="020B0604030504040204" pitchFamily="34" charset="0"/>
                <a:ea typeface="Tahoma" panose="020B0604030504040204" pitchFamily="34" charset="0"/>
                <a:cs typeface="Tahoma" panose="020B0604030504040204" pitchFamily="34" charset="0"/>
              </a:rPr>
              <a:t>Europeans</a:t>
            </a:r>
            <a:endParaRPr lang="en-US" sz="26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defRPr/>
            </a:pPr>
            <a:endParaRPr lang="en-US" sz="30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defRPr/>
            </a:pPr>
            <a:endParaRPr lang="en-US" sz="3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857761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5" descr="berlinconference"/>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a:stretch>
            <a:fillRect/>
          </a:stretch>
        </p:blipFill>
        <p:spPr bwMode="auto">
          <a:xfrm>
            <a:off x="1441450" y="1778001"/>
            <a:ext cx="5791200" cy="2517775"/>
          </a:xfrm>
          <a:prstGeom prst="rect">
            <a:avLst/>
          </a:prstGeom>
          <a:noFill/>
          <a:ln w="9525">
            <a:solidFill>
              <a:srgbClr val="FF9933"/>
            </a:solidFill>
            <a:miter lim="800000"/>
            <a:headEnd/>
            <a:tailEnd/>
          </a:ln>
          <a:extLst>
            <a:ext uri="{909E8E84-426E-40dd-AFC4-6F175D3DCCD1}">
              <a14:hiddenFill xmlns:a14="http://schemas.microsoft.com/office/drawing/2010/main">
                <a:solidFill>
                  <a:srgbClr val="FFFFFF"/>
                </a:solidFill>
              </a14:hiddenFill>
            </a:ext>
          </a:extLst>
        </p:spPr>
      </p:pic>
      <p:pic>
        <p:nvPicPr>
          <p:cNvPr id="31750" name="Picture 6" descr="cartoon--imperial-witches-after 1884 Berlin Conference"/>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6686550" y="3063875"/>
            <a:ext cx="4140200" cy="3155950"/>
          </a:xfrm>
          <a:prstGeom prst="rect">
            <a:avLst/>
          </a:prstGeom>
          <a:noFill/>
          <a:ln w="9525">
            <a:solidFill>
              <a:srgbClr val="FF9933"/>
            </a:solidFill>
            <a:miter lim="800000"/>
            <a:headEnd/>
            <a:tailEnd/>
          </a:ln>
          <a:extLst>
            <a:ext uri="{909E8E84-426E-40dd-AFC4-6F175D3DCCD1}">
              <a14:hiddenFill xmlns:a14="http://schemas.microsoft.com/office/drawing/2010/main">
                <a:solidFill>
                  <a:srgbClr val="FFFFFF"/>
                </a:solidFill>
              </a14:hiddenFill>
            </a:ext>
          </a:extLst>
        </p:spPr>
      </p:pic>
      <p:sp>
        <p:nvSpPr>
          <p:cNvPr id="31751" name="Text Box 7"/>
          <p:cNvSpPr txBox="1">
            <a:spLocks noChangeArrowheads="1"/>
          </p:cNvSpPr>
          <p:nvPr/>
        </p:nvSpPr>
        <p:spPr bwMode="auto">
          <a:xfrm>
            <a:off x="1782989" y="5619750"/>
            <a:ext cx="4532086" cy="55399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en-US" altLang="en-US" sz="3000" dirty="0">
                <a:solidFill>
                  <a:srgbClr val="FFFFBD"/>
                </a:solidFill>
                <a:latin typeface="Tahoma" panose="020B0604030504040204" pitchFamily="34" charset="0"/>
                <a:ea typeface="Tahoma" panose="020B0604030504040204" pitchFamily="34" charset="0"/>
                <a:cs typeface="Tahoma" panose="020B0604030504040204" pitchFamily="34" charset="0"/>
              </a:rPr>
              <a:t>Another point of view? </a:t>
            </a:r>
            <a:r>
              <a:rPr lang="en-US" altLang="en-US" sz="3000" dirty="0">
                <a:solidFill>
                  <a:srgbClr val="FFFFBD"/>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endParaRPr lang="en-US" altLang="en-US" sz="3000" dirty="0">
              <a:solidFill>
                <a:srgbClr val="FFFFBD"/>
              </a:solidFill>
              <a:latin typeface="Tahoma" panose="020B0604030504040204" pitchFamily="34" charset="0"/>
              <a:ea typeface="Tahoma" panose="020B0604030504040204" pitchFamily="34" charset="0"/>
              <a:cs typeface="Tahoma" panose="020B0604030504040204" pitchFamily="34" charset="0"/>
            </a:endParaRPr>
          </a:p>
        </p:txBody>
      </p:sp>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p>
            <a:r>
              <a:rPr lang="en-US" altLang="en-US" b="1" u="sng" dirty="0">
                <a:solidFill>
                  <a:schemeClr val="accent4"/>
                </a:solidFill>
                <a:latin typeface="Tahoma" panose="020B0604030504040204" pitchFamily="34" charset="0"/>
                <a:ea typeface="Tahoma" panose="020B0604030504040204" pitchFamily="34" charset="0"/>
                <a:cs typeface="Tahoma" panose="020B0604030504040204" pitchFamily="34" charset="0"/>
              </a:rPr>
              <a:t>Berlin Conference of 1884-1885</a:t>
            </a:r>
            <a:br>
              <a:rPr lang="en-US" altLang="en-US" b="1" u="sng" dirty="0">
                <a:solidFill>
                  <a:schemeClr val="accent4"/>
                </a:solidFill>
                <a:latin typeface="Tahoma" panose="020B0604030504040204" pitchFamily="34" charset="0"/>
                <a:ea typeface="Tahoma" panose="020B0604030504040204" pitchFamily="34" charset="0"/>
                <a:cs typeface="Tahoma" panose="020B0604030504040204" pitchFamily="34" charset="0"/>
              </a:rPr>
            </a:br>
            <a:endParaRPr lang="en-US" dirty="0"/>
          </a:p>
        </p:txBody>
      </p:sp>
    </p:spTree>
    <p:extLst>
      <p:ext uri="{BB962C8B-B14F-4D97-AF65-F5344CB8AC3E}">
        <p14:creationId xmlns:p14="http://schemas.microsoft.com/office/powerpoint/2010/main" val="2480012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1750"/>
                                        </p:tgtEl>
                                        <p:attrNameLst>
                                          <p:attrName>style.visibility</p:attrName>
                                        </p:attrNameLst>
                                      </p:cBhvr>
                                      <p:to>
                                        <p:strVal val="visible"/>
                                      </p:to>
                                    </p:set>
                                    <p:animEffect transition="in" filter="wipe(left)">
                                      <p:cBhvr>
                                        <p:cTn id="7" dur="2000"/>
                                        <p:tgtEl>
                                          <p:spTgt spid="3175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1751"/>
                                        </p:tgtEl>
                                        <p:attrNameLst>
                                          <p:attrName>style.visibility</p:attrName>
                                        </p:attrNameLst>
                                      </p:cBhvr>
                                      <p:to>
                                        <p:strVal val="visible"/>
                                      </p:to>
                                    </p:set>
                                    <p:animEffect transition="in" filter="wipe(left)">
                                      <p:cBhvr>
                                        <p:cTn id="10" dur="2000"/>
                                        <p:tgtEl>
                                          <p:spTgt spid="317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effectLst>
            <a:outerShdw blurRad="50800" dist="38100" dir="2700000" algn="tl" rotWithShape="0">
              <a:prstClr val="black">
                <a:alpha val="40000"/>
              </a:prstClr>
            </a:outerShdw>
          </a:effectLst>
        </p:spPr>
        <p:txBody>
          <a:bodyPr/>
          <a:lstStyle/>
          <a:p>
            <a:r>
              <a:rPr lang="en-US" altLang="en-US" b="1" u="sng" dirty="0" smtClean="0">
                <a:solidFill>
                  <a:schemeClr val="accent4"/>
                </a:solidFill>
                <a:latin typeface="Tahoma" panose="020B0604030504040204" pitchFamily="34" charset="0"/>
                <a:ea typeface="Tahoma" panose="020B0604030504040204" pitchFamily="34" charset="0"/>
                <a:cs typeface="Tahoma" panose="020B0604030504040204" pitchFamily="34" charset="0"/>
              </a:rPr>
              <a:t>Paternalism</a:t>
            </a:r>
          </a:p>
        </p:txBody>
      </p:sp>
      <p:sp>
        <p:nvSpPr>
          <p:cNvPr id="3" name="Content Placeholder 2"/>
          <p:cNvSpPr>
            <a:spLocks noGrp="1"/>
          </p:cNvSpPr>
          <p:nvPr>
            <p:ph idx="1"/>
          </p:nvPr>
        </p:nvSpPr>
        <p:spPr>
          <a:effectLst>
            <a:outerShdw blurRad="50800" dist="38100" dir="2700000" algn="tl" rotWithShape="0">
              <a:prstClr val="black">
                <a:alpha val="40000"/>
              </a:prstClr>
            </a:outerShdw>
          </a:effectLst>
        </p:spPr>
        <p:txBody>
          <a:bodyPr>
            <a:normAutofit/>
          </a:bodyPr>
          <a:lstStyle/>
          <a:p>
            <a:pPr marL="411480">
              <a:spcBef>
                <a:spcPts val="700"/>
              </a:spcBef>
              <a:buClr>
                <a:srgbClr val="D6ECFF"/>
              </a:buClr>
              <a:buSzPct val="95000"/>
              <a:buFont typeface="Wingdings"/>
              <a:buChar char=""/>
              <a:defRPr/>
            </a:pPr>
            <a:r>
              <a:rPr lang="en-US" sz="3000" dirty="0">
                <a:solidFill>
                  <a:prstClr val="white"/>
                </a:solidFill>
                <a:latin typeface="Tahoma" panose="020B0604030504040204" pitchFamily="34" charset="0"/>
                <a:ea typeface="Tahoma" panose="020B0604030504040204" pitchFamily="34" charset="0"/>
                <a:cs typeface="Tahoma" panose="020B0604030504040204" pitchFamily="34" charset="0"/>
              </a:rPr>
              <a:t>Imperialist nations also developed two basic methods to manage their </a:t>
            </a:r>
            <a:r>
              <a:rPr lang="en-US" sz="3000" dirty="0" smtClean="0">
                <a:solidFill>
                  <a:prstClr val="white"/>
                </a:solidFill>
                <a:latin typeface="Tahoma" panose="020B0604030504040204" pitchFamily="34" charset="0"/>
                <a:ea typeface="Tahoma" panose="020B0604030504040204" pitchFamily="34" charset="0"/>
                <a:cs typeface="Tahoma" panose="020B0604030504040204" pitchFamily="34" charset="0"/>
              </a:rPr>
              <a:t>colonies.</a:t>
            </a:r>
            <a:endParaRPr lang="en-US" sz="3000"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411480">
              <a:spcBef>
                <a:spcPts val="700"/>
              </a:spcBef>
              <a:buClr>
                <a:srgbClr val="D6ECFF"/>
              </a:buClr>
              <a:buSzPct val="95000"/>
              <a:buFont typeface="Wingdings"/>
              <a:buChar char=""/>
              <a:defRPr/>
            </a:pPr>
            <a:endParaRPr lang="en-US" sz="3000"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182880" indent="0">
              <a:spcBef>
                <a:spcPts val="700"/>
              </a:spcBef>
              <a:buClr>
                <a:srgbClr val="D6ECFF"/>
              </a:buClr>
              <a:buSzPct val="95000"/>
              <a:buNone/>
              <a:defRPr/>
            </a:pPr>
            <a:r>
              <a:rPr lang="en-US" sz="3000" dirty="0" smtClean="0">
                <a:solidFill>
                  <a:prstClr val="white"/>
                </a:solidFill>
                <a:latin typeface="Tahoma" panose="020B0604030504040204" pitchFamily="34" charset="0"/>
                <a:ea typeface="Tahoma" panose="020B0604030504040204" pitchFamily="34" charset="0"/>
                <a:cs typeface="Tahoma" panose="020B0604030504040204" pitchFamily="34" charset="0"/>
              </a:rPr>
              <a:t>1. France </a:t>
            </a:r>
            <a:r>
              <a:rPr lang="en-US" sz="3000" dirty="0">
                <a:solidFill>
                  <a:prstClr val="white"/>
                </a:solidFill>
                <a:latin typeface="Tahoma" panose="020B0604030504040204" pitchFamily="34" charset="0"/>
                <a:ea typeface="Tahoma" panose="020B0604030504040204" pitchFamily="34" charset="0"/>
                <a:cs typeface="Tahoma" panose="020B0604030504040204" pitchFamily="34" charset="0"/>
              </a:rPr>
              <a:t>and other European nations used </a:t>
            </a:r>
            <a:r>
              <a:rPr lang="en-US" sz="3000" i="1" dirty="0">
                <a:solidFill>
                  <a:prstClr val="white"/>
                </a:solidFill>
                <a:latin typeface="Tahoma" panose="020B0604030504040204" pitchFamily="34" charset="0"/>
                <a:ea typeface="Tahoma" panose="020B0604030504040204" pitchFamily="34" charset="0"/>
                <a:cs typeface="Tahoma" panose="020B0604030504040204" pitchFamily="34" charset="0"/>
              </a:rPr>
              <a:t>direct </a:t>
            </a:r>
            <a:r>
              <a:rPr lang="en-US" sz="3000" i="1" dirty="0" smtClean="0">
                <a:solidFill>
                  <a:prstClr val="white"/>
                </a:solidFill>
                <a:latin typeface="Tahoma" panose="020B0604030504040204" pitchFamily="34" charset="0"/>
                <a:ea typeface="Tahoma" panose="020B0604030504040204" pitchFamily="34" charset="0"/>
                <a:cs typeface="Tahoma" panose="020B0604030504040204" pitchFamily="34" charset="0"/>
              </a:rPr>
              <a:t>control.</a:t>
            </a:r>
            <a:r>
              <a:rPr lang="en-US" sz="3000"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3000" dirty="0" smtClean="0">
                <a:solidFill>
                  <a:prstClr val="white"/>
                </a:solidFill>
                <a:latin typeface="Tahoma" panose="020B0604030504040204" pitchFamily="34" charset="0"/>
                <a:ea typeface="Tahoma" panose="020B0604030504040204" pitchFamily="34" charset="0"/>
                <a:cs typeface="Tahoma" panose="020B0604030504040204" pitchFamily="34" charset="0"/>
              </a:rPr>
              <a:t>They </a:t>
            </a:r>
            <a:r>
              <a:rPr lang="en-US" sz="3000" dirty="0">
                <a:solidFill>
                  <a:prstClr val="white"/>
                </a:solidFill>
                <a:latin typeface="Tahoma" panose="020B0604030504040204" pitchFamily="34" charset="0"/>
                <a:ea typeface="Tahoma" panose="020B0604030504040204" pitchFamily="34" charset="0"/>
                <a:cs typeface="Tahoma" panose="020B0604030504040204" pitchFamily="34" charset="0"/>
              </a:rPr>
              <a:t>felt native peoples could not handle the tough job of running a country – instead the imperialist power governed – this policy was called </a:t>
            </a:r>
            <a:r>
              <a:rPr lang="en-US" sz="3000" i="1" dirty="0">
                <a:solidFill>
                  <a:srgbClr val="FF0000"/>
                </a:solidFill>
                <a:latin typeface="Tahoma" panose="020B0604030504040204" pitchFamily="34" charset="0"/>
                <a:ea typeface="Tahoma" panose="020B0604030504040204" pitchFamily="34" charset="0"/>
                <a:cs typeface="Tahoma" panose="020B0604030504040204" pitchFamily="34" charset="0"/>
              </a:rPr>
              <a:t>paternalism</a:t>
            </a:r>
            <a:endParaRPr lang="en-US" sz="30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defRPr/>
            </a:pPr>
            <a:endParaRPr lang="en-US" sz="3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899123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effectLst>
            <a:outerShdw blurRad="50800" dist="38100" dir="2700000" algn="tl" rotWithShape="0">
              <a:prstClr val="black">
                <a:alpha val="40000"/>
              </a:prstClr>
            </a:outerShdw>
          </a:effectLst>
        </p:spPr>
        <p:txBody>
          <a:bodyPr/>
          <a:lstStyle/>
          <a:p>
            <a:r>
              <a:rPr lang="en-US" altLang="en-US" b="1" u="sng" dirty="0" smtClean="0">
                <a:solidFill>
                  <a:schemeClr val="accent4"/>
                </a:solidFill>
                <a:latin typeface="Tahoma" panose="020B0604030504040204" pitchFamily="34" charset="0"/>
                <a:ea typeface="Tahoma" panose="020B0604030504040204" pitchFamily="34" charset="0"/>
                <a:cs typeface="Tahoma" panose="020B0604030504040204" pitchFamily="34" charset="0"/>
              </a:rPr>
              <a:t>Assimilation</a:t>
            </a:r>
          </a:p>
        </p:txBody>
      </p:sp>
      <p:sp>
        <p:nvSpPr>
          <p:cNvPr id="3" name="Content Placeholder 2"/>
          <p:cNvSpPr>
            <a:spLocks noGrp="1"/>
          </p:cNvSpPr>
          <p:nvPr>
            <p:ph idx="1"/>
          </p:nvPr>
        </p:nvSpPr>
        <p:spPr>
          <a:xfrm>
            <a:off x="904875" y="1600201"/>
            <a:ext cx="9382125" cy="4525963"/>
          </a:xfrm>
          <a:effectLst>
            <a:outerShdw blurRad="50800" dist="38100" dir="2700000" algn="tl" rotWithShape="0">
              <a:prstClr val="black">
                <a:alpha val="40000"/>
              </a:prstClr>
            </a:outerShdw>
          </a:effectLst>
        </p:spPr>
        <p:txBody>
          <a:bodyPr/>
          <a:lstStyle/>
          <a:p>
            <a:pPr marL="0" indent="0">
              <a:buNone/>
              <a:defRPr/>
            </a:pPr>
            <a:r>
              <a:rPr lang="en-US" sz="3000" dirty="0" smtClean="0">
                <a:solidFill>
                  <a:prstClr val="white"/>
                </a:solidFill>
                <a:latin typeface="Tahoma" panose="020B0604030504040204" pitchFamily="34" charset="0"/>
                <a:ea typeface="Tahoma" panose="020B0604030504040204" pitchFamily="34" charset="0"/>
                <a:cs typeface="Tahoma" panose="020B0604030504040204" pitchFamily="34" charset="0"/>
              </a:rPr>
              <a:t>2. The </a:t>
            </a:r>
            <a:r>
              <a:rPr lang="en-US" sz="3000" dirty="0">
                <a:solidFill>
                  <a:prstClr val="white"/>
                </a:solidFill>
                <a:latin typeface="Tahoma" panose="020B0604030504040204" pitchFamily="34" charset="0"/>
                <a:ea typeface="Tahoma" panose="020B0604030504040204" pitchFamily="34" charset="0"/>
                <a:cs typeface="Tahoma" panose="020B0604030504040204" pitchFamily="34" charset="0"/>
              </a:rPr>
              <a:t>French also had a policy of </a:t>
            </a:r>
            <a:r>
              <a:rPr lang="en-US" sz="3000" i="1" dirty="0">
                <a:solidFill>
                  <a:srgbClr val="FF0000"/>
                </a:solidFill>
                <a:latin typeface="Tahoma" panose="020B0604030504040204" pitchFamily="34" charset="0"/>
                <a:ea typeface="Tahoma" panose="020B0604030504040204" pitchFamily="34" charset="0"/>
                <a:cs typeface="Tahoma" panose="020B0604030504040204" pitchFamily="34" charset="0"/>
              </a:rPr>
              <a:t>assimilation</a:t>
            </a:r>
            <a:r>
              <a:rPr lang="en-US" sz="3000" dirty="0">
                <a:solidFill>
                  <a:prstClr val="white"/>
                </a:solidFill>
                <a:latin typeface="Tahoma" panose="020B0604030504040204" pitchFamily="34" charset="0"/>
                <a:ea typeface="Tahoma" panose="020B0604030504040204" pitchFamily="34" charset="0"/>
                <a:cs typeface="Tahoma" panose="020B0604030504040204" pitchFamily="34" charset="0"/>
              </a:rPr>
              <a:t> where all colonial institutions were patterned after French institutions – the French hoped that the native peoples would learn French ways</a:t>
            </a:r>
          </a:p>
          <a:p>
            <a:pPr>
              <a:defRPr/>
            </a:pPr>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24580" name="Picture 2" descr="C:\Users\Admin\AppData\Local\Microsoft\Windows\Temporary Internet Files\Content.IE5\ZGMU2F3Z\MM900178248[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4038601"/>
            <a:ext cx="2438400"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573838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700657" cy="1325563"/>
          </a:xfrm>
        </p:spPr>
        <p:txBody>
          <a:bodyPr>
            <a:normAutofit/>
          </a:bodyPr>
          <a:lstStyle/>
          <a:p>
            <a:pPr>
              <a:defRPr/>
            </a:pPr>
            <a:r>
              <a:rPr lang="en-US" b="1" spc="-100" dirty="0">
                <a:solidFill>
                  <a:schemeClr val="accent4"/>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Forces Driving </a:t>
            </a:r>
            <a:r>
              <a:rPr lang="en-US" b="1" spc="-100" dirty="0" smtClean="0">
                <a:solidFill>
                  <a:schemeClr val="accent4"/>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Imperialism after 1880</a:t>
            </a:r>
            <a:r>
              <a:rPr lang="en-US" b="1" spc="-100" dirty="0">
                <a:solidFill>
                  <a:schemeClr val="accent4"/>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endParaRPr lang="en-US" b="1" dirty="0">
              <a:solidFill>
                <a:schemeClr val="accent4"/>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effectLst>
            <a:outerShdw blurRad="50800" dist="38100" dir="2700000" algn="tl" rotWithShape="0">
              <a:prstClr val="black">
                <a:alpha val="40000"/>
              </a:prstClr>
            </a:outerShdw>
          </a:effectLst>
        </p:spPr>
        <p:txBody>
          <a:bodyPr>
            <a:normAutofit/>
          </a:bodyPr>
          <a:lstStyle/>
          <a:p>
            <a:pPr marL="514350" indent="-514350">
              <a:spcBef>
                <a:spcPts val="700"/>
              </a:spcBef>
              <a:buClr>
                <a:srgbClr val="D6ECFF"/>
              </a:buClr>
              <a:buSzPct val="95000"/>
              <a:buFont typeface="+mj-lt"/>
              <a:buAutoNum type="arabicPeriod"/>
              <a:defRPr/>
            </a:pPr>
            <a:r>
              <a:rPr lang="en-US" sz="3000" b="1" u="sng" dirty="0" smtClean="0">
                <a:solidFill>
                  <a:srgbClr val="FF0000"/>
                </a:solidFill>
                <a:latin typeface="Tahoma" panose="020B0604030504040204" pitchFamily="34" charset="0"/>
                <a:ea typeface="Tahoma" panose="020B0604030504040204" pitchFamily="34" charset="0"/>
                <a:cs typeface="Tahoma" panose="020B0604030504040204" pitchFamily="34" charset="0"/>
              </a:rPr>
              <a:t>Economic</a:t>
            </a:r>
            <a:r>
              <a:rPr lang="en-US" sz="3000" dirty="0" smtClean="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3000" dirty="0">
                <a:solidFill>
                  <a:prstClr val="white"/>
                </a:solidFill>
                <a:latin typeface="Tahoma" panose="020B0604030504040204" pitchFamily="34" charset="0"/>
                <a:ea typeface="Tahoma" panose="020B0604030504040204" pitchFamily="34" charset="0"/>
                <a:cs typeface="Tahoma" panose="020B0604030504040204" pitchFamily="34" charset="0"/>
              </a:rPr>
              <a:t>– Money!</a:t>
            </a:r>
          </a:p>
          <a:p>
            <a:pPr marL="609600" indent="-609600">
              <a:spcBef>
                <a:spcPts val="700"/>
              </a:spcBef>
              <a:buClr>
                <a:srgbClr val="D6ECFF"/>
              </a:buClr>
              <a:buSzPct val="95000"/>
              <a:buFont typeface="Wingdings"/>
              <a:buChar char=""/>
              <a:defRPr/>
            </a:pPr>
            <a:r>
              <a:rPr lang="en-US" sz="3000" dirty="0">
                <a:solidFill>
                  <a:prstClr val="white"/>
                </a:solidFill>
                <a:latin typeface="Tahoma" panose="020B0604030504040204" pitchFamily="34" charset="0"/>
                <a:ea typeface="Tahoma" panose="020B0604030504040204" pitchFamily="34" charset="0"/>
                <a:cs typeface="Tahoma" panose="020B0604030504040204" pitchFamily="34" charset="0"/>
              </a:rPr>
              <a:t>Europeans wanted colonies to provide raw materials </a:t>
            </a:r>
          </a:p>
          <a:p>
            <a:pPr marL="609600" indent="-609600">
              <a:spcBef>
                <a:spcPts val="700"/>
              </a:spcBef>
              <a:buClr>
                <a:srgbClr val="D6ECFF"/>
              </a:buClr>
              <a:buSzPct val="95000"/>
              <a:buFont typeface="Wingdings"/>
              <a:buChar char=""/>
              <a:defRPr/>
            </a:pPr>
            <a:r>
              <a:rPr lang="en-US" sz="3000" dirty="0">
                <a:solidFill>
                  <a:prstClr val="white"/>
                </a:solidFill>
                <a:latin typeface="Tahoma" panose="020B0604030504040204" pitchFamily="34" charset="0"/>
                <a:ea typeface="Tahoma" panose="020B0604030504040204" pitchFamily="34" charset="0"/>
                <a:cs typeface="Tahoma" panose="020B0604030504040204" pitchFamily="34" charset="0"/>
              </a:rPr>
              <a:t>New markets to sell their goods</a:t>
            </a:r>
          </a:p>
          <a:p>
            <a:pPr>
              <a:defRPr/>
            </a:pPr>
            <a:endParaRPr lang="en-US" sz="3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01988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effectLst>
            <a:outerShdw blurRad="50800" dist="38100" dir="2700000" algn="tl" rotWithShape="0">
              <a:prstClr val="black">
                <a:alpha val="40000"/>
              </a:prstClr>
            </a:outerShdw>
          </a:effectLst>
        </p:spPr>
        <p:txBody>
          <a:bodyPr/>
          <a:lstStyle/>
          <a:p>
            <a:r>
              <a:rPr lang="en-US" altLang="en-US" b="1" u="sng" dirty="0" smtClean="0">
                <a:solidFill>
                  <a:schemeClr val="accent4"/>
                </a:solidFill>
                <a:latin typeface="Tahoma" panose="020B0604030504040204" pitchFamily="34" charset="0"/>
                <a:ea typeface="Tahoma" panose="020B0604030504040204" pitchFamily="34" charset="0"/>
                <a:cs typeface="Tahoma" panose="020B0604030504040204" pitchFamily="34" charset="0"/>
              </a:rPr>
              <a:t>Driving Forces</a:t>
            </a:r>
          </a:p>
        </p:txBody>
      </p:sp>
      <p:sp>
        <p:nvSpPr>
          <p:cNvPr id="3" name="Content Placeholder 2"/>
          <p:cNvSpPr>
            <a:spLocks noGrp="1"/>
          </p:cNvSpPr>
          <p:nvPr>
            <p:ph idx="1"/>
          </p:nvPr>
        </p:nvSpPr>
        <p:spPr>
          <a:effectLst>
            <a:outerShdw blurRad="50800" dist="38100" dir="2700000" algn="tl" rotWithShape="0">
              <a:prstClr val="black">
                <a:alpha val="40000"/>
              </a:prstClr>
            </a:outerShdw>
          </a:effectLst>
        </p:spPr>
        <p:txBody>
          <a:bodyPr>
            <a:noAutofit/>
          </a:bodyPr>
          <a:lstStyle/>
          <a:p>
            <a:pPr marL="609600" indent="-609600">
              <a:spcBef>
                <a:spcPts val="700"/>
              </a:spcBef>
              <a:buClr>
                <a:srgbClr val="D6ECFF"/>
              </a:buClr>
              <a:buSzPct val="95000"/>
              <a:buFont typeface="Wingdings" pitchFamily="2" charset="2"/>
              <a:buAutoNum type="arabicPeriod" startAt="2"/>
              <a:defRPr/>
            </a:pPr>
            <a:r>
              <a:rPr lang="en-US" sz="3000" b="1" u="sng" dirty="0">
                <a:solidFill>
                  <a:srgbClr val="FF0000"/>
                </a:solidFill>
                <a:latin typeface="Tahoma" panose="020B0604030504040204" pitchFamily="34" charset="0"/>
                <a:ea typeface="Tahoma" panose="020B0604030504040204" pitchFamily="34" charset="0"/>
                <a:cs typeface="Tahoma" panose="020B0604030504040204" pitchFamily="34" charset="0"/>
              </a:rPr>
              <a:t>National pride </a:t>
            </a:r>
            <a:r>
              <a:rPr lang="en-US" sz="3000" dirty="0">
                <a:solidFill>
                  <a:prstClr val="white"/>
                </a:solidFill>
                <a:latin typeface="Tahoma" panose="020B0604030504040204" pitchFamily="34" charset="0"/>
                <a:ea typeface="Tahoma" panose="020B0604030504040204" pitchFamily="34" charset="0"/>
                <a:cs typeface="Tahoma" panose="020B0604030504040204" pitchFamily="34" charset="0"/>
              </a:rPr>
              <a:t>(</a:t>
            </a:r>
            <a:r>
              <a:rPr lang="en-US" sz="3000" dirty="0" smtClean="0">
                <a:solidFill>
                  <a:prstClr val="white"/>
                </a:solidFill>
                <a:latin typeface="Tahoma" panose="020B0604030504040204" pitchFamily="34" charset="0"/>
                <a:ea typeface="Tahoma" panose="020B0604030504040204" pitchFamily="34" charset="0"/>
                <a:cs typeface="Tahoma" panose="020B0604030504040204" pitchFamily="34" charset="0"/>
              </a:rPr>
              <a:t>nationalism) gain </a:t>
            </a:r>
            <a:r>
              <a:rPr lang="en-US" sz="3000" dirty="0">
                <a:solidFill>
                  <a:prstClr val="white"/>
                </a:solidFill>
                <a:latin typeface="Tahoma" panose="020B0604030504040204" pitchFamily="34" charset="0"/>
                <a:ea typeface="Tahoma" panose="020B0604030504040204" pitchFamily="34" charset="0"/>
                <a:cs typeface="Tahoma" panose="020B0604030504040204" pitchFamily="34" charset="0"/>
              </a:rPr>
              <a:t>colonies to show national </a:t>
            </a:r>
            <a:r>
              <a:rPr lang="en-US" sz="3000" dirty="0" smtClean="0">
                <a:solidFill>
                  <a:prstClr val="white"/>
                </a:solidFill>
                <a:latin typeface="Tahoma" panose="020B0604030504040204" pitchFamily="34" charset="0"/>
                <a:ea typeface="Tahoma" panose="020B0604030504040204" pitchFamily="34" charset="0"/>
                <a:cs typeface="Tahoma" panose="020B0604030504040204" pitchFamily="34" charset="0"/>
              </a:rPr>
              <a:t>strength</a:t>
            </a:r>
          </a:p>
          <a:p>
            <a:pPr marL="609600" indent="-609600">
              <a:spcBef>
                <a:spcPts val="700"/>
              </a:spcBef>
              <a:buClr>
                <a:srgbClr val="D6ECFF"/>
              </a:buClr>
              <a:buSzPct val="95000"/>
              <a:buFont typeface="Wingdings" pitchFamily="2" charset="2"/>
              <a:buAutoNum type="arabicPeriod" startAt="2"/>
              <a:defRPr/>
            </a:pPr>
            <a:endParaRPr lang="en-US" sz="3000" dirty="0" smtClean="0">
              <a:solidFill>
                <a:prstClr val="white"/>
              </a:solidFill>
              <a:latin typeface="Tahoma" panose="020B0604030504040204" pitchFamily="34" charset="0"/>
              <a:ea typeface="Tahoma" panose="020B0604030504040204" pitchFamily="34" charset="0"/>
              <a:cs typeface="Tahoma" panose="020B0604030504040204" pitchFamily="34" charset="0"/>
            </a:endParaRPr>
          </a:p>
          <a:p>
            <a:pPr marL="609600" indent="-609600">
              <a:spcBef>
                <a:spcPts val="700"/>
              </a:spcBef>
              <a:buClr>
                <a:srgbClr val="D6ECFF"/>
              </a:buClr>
              <a:buSzPct val="95000"/>
              <a:buFont typeface="Wingdings" pitchFamily="2" charset="2"/>
              <a:buAutoNum type="arabicPeriod" startAt="2"/>
              <a:defRPr/>
            </a:pPr>
            <a:r>
              <a:rPr lang="en-US" sz="3000" b="1" u="sng" dirty="0" smtClean="0">
                <a:solidFill>
                  <a:srgbClr val="FF0000"/>
                </a:solidFill>
                <a:latin typeface="Tahoma" panose="020B0604030504040204" pitchFamily="34" charset="0"/>
                <a:ea typeface="Tahoma" panose="020B0604030504040204" pitchFamily="34" charset="0"/>
                <a:cs typeface="Tahoma" panose="020B0604030504040204" pitchFamily="34" charset="0"/>
              </a:rPr>
              <a:t>Christian </a:t>
            </a:r>
            <a:r>
              <a:rPr lang="en-US" sz="3000" b="1" u="sng" dirty="0">
                <a:solidFill>
                  <a:srgbClr val="FF0000"/>
                </a:solidFill>
                <a:latin typeface="Tahoma" panose="020B0604030504040204" pitchFamily="34" charset="0"/>
                <a:ea typeface="Tahoma" panose="020B0604030504040204" pitchFamily="34" charset="0"/>
                <a:cs typeface="Tahoma" panose="020B0604030504040204" pitchFamily="34" charset="0"/>
              </a:rPr>
              <a:t>missionaries </a:t>
            </a:r>
            <a:endParaRPr lang="en-US" sz="3000" b="1" u="sng"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a:p>
            <a:pPr lvl="1">
              <a:spcBef>
                <a:spcPts val="700"/>
              </a:spcBef>
              <a:buClr>
                <a:srgbClr val="D6ECFF"/>
              </a:buClr>
              <a:buSzPct val="95000"/>
              <a:buFont typeface="Wingdings" charset="2"/>
              <a:buChar char="§"/>
              <a:defRPr/>
            </a:pPr>
            <a:r>
              <a:rPr lang="en-US" sz="2800" dirty="0" smtClean="0">
                <a:solidFill>
                  <a:prstClr val="white"/>
                </a:solidFill>
                <a:latin typeface="Tahoma" panose="020B0604030504040204" pitchFamily="34" charset="0"/>
                <a:ea typeface="Tahoma" panose="020B0604030504040204" pitchFamily="34" charset="0"/>
                <a:cs typeface="Tahoma" panose="020B0604030504040204" pitchFamily="34" charset="0"/>
              </a:rPr>
              <a:t>desire </a:t>
            </a:r>
            <a:r>
              <a:rPr lang="en-US" sz="2800" dirty="0">
                <a:solidFill>
                  <a:prstClr val="white"/>
                </a:solidFill>
                <a:latin typeface="Tahoma" panose="020B0604030504040204" pitchFamily="34" charset="0"/>
                <a:ea typeface="Tahoma" panose="020B0604030504040204" pitchFamily="34" charset="0"/>
                <a:cs typeface="Tahoma" panose="020B0604030504040204" pitchFamily="34" charset="0"/>
              </a:rPr>
              <a:t>to convert </a:t>
            </a:r>
            <a:r>
              <a:rPr lang="en-US" sz="2800" dirty="0" smtClean="0">
                <a:solidFill>
                  <a:prstClr val="white"/>
                </a:solidFill>
                <a:latin typeface="Tahoma" panose="020B0604030504040204" pitchFamily="34" charset="0"/>
                <a:ea typeface="Tahoma" panose="020B0604030504040204" pitchFamily="34" charset="0"/>
                <a:cs typeface="Tahoma" panose="020B0604030504040204" pitchFamily="34" charset="0"/>
              </a:rPr>
              <a:t>people</a:t>
            </a:r>
          </a:p>
          <a:p>
            <a:pPr lvl="1">
              <a:spcBef>
                <a:spcPts val="700"/>
              </a:spcBef>
              <a:buClr>
                <a:srgbClr val="D6ECFF"/>
              </a:buClr>
              <a:buSzPct val="95000"/>
              <a:buFont typeface="Wingdings" charset="2"/>
              <a:buChar char="§"/>
              <a:defRPr/>
            </a:pPr>
            <a:r>
              <a:rPr lang="en-US" sz="2800" dirty="0" smtClean="0">
                <a:solidFill>
                  <a:prstClr val="white"/>
                </a:solidFill>
                <a:latin typeface="Tahoma" panose="020B0604030504040204" pitchFamily="34" charset="0"/>
                <a:ea typeface="Tahoma" panose="020B0604030504040204" pitchFamily="34" charset="0"/>
                <a:cs typeface="Tahoma" panose="020B0604030504040204" pitchFamily="34" charset="0"/>
              </a:rPr>
              <a:t>they </a:t>
            </a:r>
            <a:r>
              <a:rPr lang="en-US" sz="2800" dirty="0">
                <a:solidFill>
                  <a:prstClr val="white"/>
                </a:solidFill>
                <a:latin typeface="Tahoma" panose="020B0604030504040204" pitchFamily="34" charset="0"/>
                <a:ea typeface="Tahoma" panose="020B0604030504040204" pitchFamily="34" charset="0"/>
                <a:cs typeface="Tahoma" panose="020B0604030504040204" pitchFamily="34" charset="0"/>
              </a:rPr>
              <a:t>thought that European trade would end the slave trade</a:t>
            </a:r>
          </a:p>
          <a:p>
            <a:pPr>
              <a:defRPr/>
            </a:pPr>
            <a:endParaRPr lang="en-US" sz="3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900316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down)">
                                      <p:cBhvr>
                                        <p:cTn id="15" dur="500"/>
                                        <p:tgtEl>
                                          <p:spTgt spid="3">
                                            <p:txEl>
                                              <p:pRg st="3" end="3"/>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down)">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normAutofit/>
          </a:bodyPr>
          <a:lstStyle/>
          <a:p>
            <a:r>
              <a:rPr lang="en-US" altLang="en-US" b="1" u="sng" dirty="0" smtClean="0">
                <a:solidFill>
                  <a:schemeClr val="accent4"/>
                </a:solidFill>
                <a:latin typeface="Tahoma" panose="020B0604030504040204" pitchFamily="34" charset="0"/>
                <a:ea typeface="Tahoma" panose="020B0604030504040204" pitchFamily="34" charset="0"/>
                <a:cs typeface="Tahoma" panose="020B0604030504040204" pitchFamily="34" charset="0"/>
              </a:rPr>
              <a:t>Driving Forces</a:t>
            </a:r>
          </a:p>
        </p:txBody>
      </p:sp>
      <p:sp>
        <p:nvSpPr>
          <p:cNvPr id="3" name="Content Placeholder 2"/>
          <p:cNvSpPr>
            <a:spLocks noGrp="1"/>
          </p:cNvSpPr>
          <p:nvPr>
            <p:ph idx="1"/>
          </p:nvPr>
        </p:nvSpPr>
        <p:spPr>
          <a:effectLst>
            <a:outerShdw blurRad="50800" dist="38100" dir="2700000" algn="tl" rotWithShape="0">
              <a:prstClr val="black">
                <a:alpha val="40000"/>
              </a:prstClr>
            </a:outerShdw>
          </a:effectLst>
        </p:spPr>
        <p:txBody>
          <a:bodyPr>
            <a:normAutofit/>
          </a:bodyPr>
          <a:lstStyle/>
          <a:p>
            <a:pPr marL="697230" indent="-514350">
              <a:spcBef>
                <a:spcPts val="700"/>
              </a:spcBef>
              <a:buClr>
                <a:srgbClr val="D6ECFF"/>
              </a:buClr>
              <a:buSzPct val="95000"/>
              <a:buFont typeface="+mj-lt"/>
              <a:buAutoNum type="arabicPeriod" startAt="4"/>
              <a:defRPr/>
            </a:pPr>
            <a:r>
              <a:rPr lang="en-US" sz="3000" b="1" u="sng" dirty="0" smtClean="0">
                <a:solidFill>
                  <a:srgbClr val="FF0000"/>
                </a:solidFill>
                <a:latin typeface="Tahoma" panose="020B0604030504040204" pitchFamily="34" charset="0"/>
                <a:ea typeface="Tahoma" panose="020B0604030504040204" pitchFamily="34" charset="0"/>
                <a:cs typeface="Tahoma" panose="020B0604030504040204" pitchFamily="34" charset="0"/>
              </a:rPr>
              <a:t>Racism </a:t>
            </a:r>
            <a:r>
              <a:rPr lang="en-US" sz="3000" kern="1200" dirty="0" smtClean="0">
                <a:solidFill>
                  <a:prstClr val="white"/>
                </a:solidFill>
                <a:latin typeface="Tahoma" panose="020B0604030504040204" pitchFamily="34" charset="0"/>
                <a:ea typeface="Tahoma" panose="020B0604030504040204" pitchFamily="34" charset="0"/>
                <a:cs typeface="Tahoma" panose="020B0604030504040204" pitchFamily="34" charset="0"/>
              </a:rPr>
              <a:t>the belief that one race is superior than another</a:t>
            </a:r>
          </a:p>
          <a:p>
            <a:pPr marL="697230" indent="-514350">
              <a:spcBef>
                <a:spcPts val="700"/>
              </a:spcBef>
              <a:buClr>
                <a:srgbClr val="D6ECFF"/>
              </a:buClr>
              <a:buSzPct val="95000"/>
              <a:buFont typeface="+mj-lt"/>
              <a:buAutoNum type="arabicPeriod" startAt="4"/>
              <a:defRPr/>
            </a:pPr>
            <a:endParaRPr lang="en-US" sz="3000" kern="1200" dirty="0" smtClean="0">
              <a:solidFill>
                <a:prstClr val="white"/>
              </a:solidFill>
              <a:latin typeface="Tahoma" panose="020B0604030504040204" pitchFamily="34" charset="0"/>
              <a:ea typeface="Tahoma" panose="020B0604030504040204" pitchFamily="34" charset="0"/>
              <a:cs typeface="Tahoma" panose="020B0604030504040204" pitchFamily="34" charset="0"/>
            </a:endParaRPr>
          </a:p>
          <a:p>
            <a:pPr marL="697230" indent="-514350">
              <a:spcBef>
                <a:spcPts val="700"/>
              </a:spcBef>
              <a:buClr>
                <a:srgbClr val="D6ECFF"/>
              </a:buClr>
              <a:buSzPct val="95000"/>
              <a:buFont typeface="Wingdings" charset="2"/>
              <a:buChar char="§"/>
              <a:defRPr/>
            </a:pPr>
            <a:r>
              <a:rPr lang="en-US" sz="3000" u="sng" kern="1200" dirty="0" smtClean="0">
                <a:solidFill>
                  <a:prstClr val="white"/>
                </a:solidFill>
                <a:latin typeface="Tahoma" panose="020B0604030504040204" pitchFamily="34" charset="0"/>
                <a:ea typeface="Tahoma" panose="020B0604030504040204" pitchFamily="34" charset="0"/>
                <a:cs typeface="Tahoma" panose="020B0604030504040204" pitchFamily="34" charset="0"/>
              </a:rPr>
              <a:t>Social Darwinism</a:t>
            </a:r>
            <a:r>
              <a:rPr lang="en-US" sz="3000" kern="1200" dirty="0" smtClean="0">
                <a:solidFill>
                  <a:prstClr val="white"/>
                </a:solidFill>
                <a:latin typeface="Tahoma" panose="020B0604030504040204" pitchFamily="34" charset="0"/>
                <a:ea typeface="Tahoma" panose="020B0604030504040204" pitchFamily="34" charset="0"/>
                <a:cs typeface="Tahoma" panose="020B0604030504040204" pitchFamily="34" charset="0"/>
              </a:rPr>
              <a:t> – use of Charles Darwin’s ideas about evolution “survival of the fittest” which meant the strongest species (Europeans) would survive </a:t>
            </a:r>
          </a:p>
          <a:p>
            <a:pPr marL="640080" indent="-457200">
              <a:spcBef>
                <a:spcPts val="700"/>
              </a:spcBef>
              <a:buClr>
                <a:srgbClr val="D6ECFF"/>
              </a:buClr>
              <a:buSzPct val="95000"/>
              <a:buFont typeface="Wingdings" charset="2"/>
              <a:buChar char="§"/>
              <a:defRPr/>
            </a:pPr>
            <a:r>
              <a:rPr lang="en-US" sz="3000" kern="1200" dirty="0" smtClean="0">
                <a:solidFill>
                  <a:prstClr val="white"/>
                </a:solidFill>
                <a:latin typeface="Tahoma" panose="020B0604030504040204" pitchFamily="34" charset="0"/>
                <a:ea typeface="Tahoma" panose="020B0604030504040204" pitchFamily="34" charset="0"/>
                <a:cs typeface="Tahoma" panose="020B0604030504040204" pitchFamily="34" charset="0"/>
              </a:rPr>
              <a:t>Europeans believed that non-Europeans were weak</a:t>
            </a:r>
          </a:p>
          <a:p>
            <a:pPr marL="640080" indent="-457200">
              <a:spcBef>
                <a:spcPts val="700"/>
              </a:spcBef>
              <a:buClr>
                <a:srgbClr val="D6ECFF"/>
              </a:buClr>
              <a:buSzPct val="95000"/>
              <a:buFont typeface="Wingdings" charset="2"/>
              <a:buChar char="§"/>
              <a:defRPr/>
            </a:pPr>
            <a:r>
              <a:rPr lang="en-US" sz="3000" dirty="0" smtClean="0">
                <a:solidFill>
                  <a:prstClr val="white"/>
                </a:solidFill>
                <a:latin typeface="Tahoma" panose="020B0604030504040204" pitchFamily="34" charset="0"/>
                <a:ea typeface="Tahoma" panose="020B0604030504040204" pitchFamily="34" charset="0"/>
                <a:cs typeface="Tahoma" panose="020B0604030504040204" pitchFamily="34" charset="0"/>
              </a:rPr>
              <a:t>Europeans equated their </a:t>
            </a:r>
            <a:r>
              <a:rPr lang="en-US" sz="3000" kern="1200" dirty="0" smtClean="0">
                <a:solidFill>
                  <a:prstClr val="white"/>
                </a:solidFill>
                <a:latin typeface="Tahoma" panose="020B0604030504040204" pitchFamily="34" charset="0"/>
                <a:ea typeface="Tahoma" panose="020B0604030504040204" pitchFamily="34" charset="0"/>
                <a:cs typeface="Tahoma" panose="020B0604030504040204" pitchFamily="34" charset="0"/>
              </a:rPr>
              <a:t>wealth, success &amp; progress </a:t>
            </a:r>
            <a:r>
              <a:rPr lang="en-US" sz="3000"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3000" dirty="0" smtClean="0">
                <a:solidFill>
                  <a:prstClr val="white"/>
                </a:solidFill>
                <a:latin typeface="Tahoma" panose="020B0604030504040204" pitchFamily="34" charset="0"/>
                <a:ea typeface="Tahoma" panose="020B0604030504040204" pitchFamily="34" charset="0"/>
                <a:cs typeface="Tahoma" panose="020B0604030504040204" pitchFamily="34" charset="0"/>
              </a:rPr>
              <a:t>with </a:t>
            </a:r>
            <a:r>
              <a:rPr lang="en-US" sz="3000" kern="1200" dirty="0" smtClean="0">
                <a:solidFill>
                  <a:prstClr val="white"/>
                </a:solidFill>
                <a:latin typeface="Tahoma" panose="020B0604030504040204" pitchFamily="34" charset="0"/>
                <a:ea typeface="Tahoma" panose="020B0604030504040204" pitchFamily="34" charset="0"/>
                <a:cs typeface="Tahoma" panose="020B0604030504040204" pitchFamily="34" charset="0"/>
              </a:rPr>
              <a:t>superiority	</a:t>
            </a:r>
          </a:p>
          <a:p>
            <a:pPr>
              <a:defRPr/>
            </a:pPr>
            <a:endParaRPr lang="en-US" sz="3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905057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1905000" y="304800"/>
            <a:ext cx="8382000" cy="76944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400" b="1" u="sng" dirty="0">
                <a:solidFill>
                  <a:schemeClr val="accent4"/>
                </a:solidFill>
                <a:latin typeface="Tahoma" panose="020B0604030504040204" pitchFamily="34" charset="0"/>
                <a:ea typeface="Tahoma" panose="020B0604030504040204" pitchFamily="34" charset="0"/>
                <a:cs typeface="Tahoma" panose="020B0604030504040204" pitchFamily="34" charset="0"/>
              </a:rPr>
              <a:t>The “White Man’s Burden”</a:t>
            </a:r>
          </a:p>
        </p:txBody>
      </p:sp>
      <p:sp>
        <p:nvSpPr>
          <p:cNvPr id="28675" name="Text Box 4"/>
          <p:cNvSpPr txBox="1">
            <a:spLocks noChangeArrowheads="1"/>
          </p:cNvSpPr>
          <p:nvPr/>
        </p:nvSpPr>
        <p:spPr bwMode="auto">
          <a:xfrm>
            <a:off x="4343400" y="5867400"/>
            <a:ext cx="3352800" cy="55399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000" b="1" dirty="0">
                <a:solidFill>
                  <a:srgbClr val="FFFFBD"/>
                </a:solidFill>
                <a:latin typeface="Tahoma" panose="020B0604030504040204" pitchFamily="34" charset="0"/>
                <a:ea typeface="Tahoma" panose="020B0604030504040204" pitchFamily="34" charset="0"/>
                <a:cs typeface="Tahoma" panose="020B0604030504040204" pitchFamily="34" charset="0"/>
              </a:rPr>
              <a:t>Rudyard Kipling</a:t>
            </a:r>
          </a:p>
        </p:txBody>
      </p:sp>
      <p:pic>
        <p:nvPicPr>
          <p:cNvPr id="28676" name="Picture 7" descr="Kipling-1926"/>
          <p:cNvPicPr>
            <a:picLocks noChangeAspect="1" noChangeArrowheads="1"/>
          </p:cNvPicPr>
          <p:nvPr/>
        </p:nvPicPr>
        <p:blipFill>
          <a:blip r:embed="rId2">
            <a:extLst>
              <a:ext uri="{28A0092B-C50C-407E-A947-70E740481C1C}">
                <a14:useLocalDpi xmlns:a14="http://schemas.microsoft.com/office/drawing/2010/main" val="0"/>
              </a:ext>
            </a:extLst>
          </a:blip>
          <a:srcRect t="2031"/>
          <a:stretch>
            <a:fillRect/>
          </a:stretch>
        </p:blipFill>
        <p:spPr bwMode="auto">
          <a:xfrm>
            <a:off x="4572000" y="1447800"/>
            <a:ext cx="2884488" cy="4267200"/>
          </a:xfrm>
          <a:prstGeom prst="rect">
            <a:avLst/>
          </a:prstGeom>
          <a:noFill/>
          <a:ln w="9525">
            <a:solidFill>
              <a:srgbClr val="FF66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522183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WordArt 2"/>
          <p:cNvSpPr>
            <a:spLocks noChangeArrowheads="1" noChangeShapeType="1" noTextEdit="1"/>
          </p:cNvSpPr>
          <p:nvPr/>
        </p:nvSpPr>
        <p:spPr bwMode="auto">
          <a:xfrm>
            <a:off x="1905000" y="1143000"/>
            <a:ext cx="8382000" cy="4724400"/>
          </a:xfrm>
          <a:prstGeom prst="rect">
            <a:avLst/>
          </a:prstGeom>
        </p:spPr>
        <p:txBody>
          <a:bodyPr wrap="none" fromWordArt="1">
            <a:prstTxWarp prst="textFadeUp">
              <a:avLst>
                <a:gd name="adj" fmla="val 9991"/>
              </a:avLst>
            </a:prstTxWarp>
          </a:bodyPr>
          <a:lstStyle/>
          <a:p>
            <a:pPr algn="ctr"/>
            <a:r>
              <a:rPr lang="en-US" sz="3600" kern="10" dirty="0">
                <a:ln w="12700">
                  <a:solidFill>
                    <a:schemeClr val="tx1"/>
                  </a:solidFill>
                  <a:round/>
                  <a:headEnd/>
                  <a:tailEnd/>
                </a:ln>
                <a:solidFill>
                  <a:srgbClr val="FF6600"/>
                </a:solidFill>
                <a:effectLst>
                  <a:outerShdw dist="89803" dir="2700000" algn="ctr" rotWithShape="0">
                    <a:srgbClr val="FFFF00">
                      <a:alpha val="70000"/>
                    </a:srgbClr>
                  </a:outerShdw>
                </a:effectLst>
                <a:latin typeface="Tahoma" panose="020B0604030504040204" pitchFamily="34" charset="0"/>
                <a:ea typeface="Tahoma" panose="020B0604030504040204" pitchFamily="34" charset="0"/>
                <a:cs typeface="Tahoma" panose="020B0604030504040204" pitchFamily="34" charset="0"/>
              </a:rPr>
              <a:t>The Belgian Congo:</a:t>
            </a:r>
          </a:p>
          <a:p>
            <a:pPr algn="ctr"/>
            <a:r>
              <a:rPr lang="en-US" sz="3600" kern="10" dirty="0">
                <a:ln w="12700">
                  <a:solidFill>
                    <a:schemeClr val="tx1"/>
                  </a:solidFill>
                  <a:round/>
                  <a:headEnd/>
                  <a:tailEnd/>
                </a:ln>
                <a:solidFill>
                  <a:srgbClr val="FF6600"/>
                </a:solidFill>
                <a:effectLst>
                  <a:outerShdw dist="89803" dir="2700000" algn="ctr" rotWithShape="0">
                    <a:srgbClr val="FFFF00">
                      <a:alpha val="70000"/>
                    </a:srgbClr>
                  </a:outerShdw>
                </a:effectLst>
                <a:latin typeface="Tahoma" panose="020B0604030504040204" pitchFamily="34" charset="0"/>
                <a:ea typeface="Tahoma" panose="020B0604030504040204" pitchFamily="34" charset="0"/>
                <a:cs typeface="Tahoma" panose="020B0604030504040204" pitchFamily="34" charset="0"/>
              </a:rPr>
              <a:t>"King Leopold's</a:t>
            </a:r>
          </a:p>
          <a:p>
            <a:pPr algn="ctr"/>
            <a:r>
              <a:rPr lang="en-US" sz="3600" kern="10" dirty="0">
                <a:ln w="12700">
                  <a:solidFill>
                    <a:schemeClr val="tx1"/>
                  </a:solidFill>
                  <a:round/>
                  <a:headEnd/>
                  <a:tailEnd/>
                </a:ln>
                <a:solidFill>
                  <a:srgbClr val="FF6600"/>
                </a:solidFill>
                <a:effectLst>
                  <a:outerShdw dist="89803" dir="2700000" algn="ctr" rotWithShape="0">
                    <a:srgbClr val="FFFF00">
                      <a:alpha val="70000"/>
                    </a:srgbClr>
                  </a:outerShdw>
                </a:effectLst>
                <a:latin typeface="Tahoma" panose="020B0604030504040204" pitchFamily="34" charset="0"/>
                <a:ea typeface="Tahoma" panose="020B0604030504040204" pitchFamily="34" charset="0"/>
                <a:cs typeface="Tahoma" panose="020B0604030504040204" pitchFamily="34" charset="0"/>
              </a:rPr>
              <a:t>Ghost"</a:t>
            </a:r>
          </a:p>
        </p:txBody>
      </p:sp>
    </p:spTree>
    <p:extLst>
      <p:ext uri="{BB962C8B-B14F-4D97-AF65-F5344CB8AC3E}">
        <p14:creationId xmlns:p14="http://schemas.microsoft.com/office/powerpoint/2010/main" val="3910631449"/>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2286000" y="533400"/>
            <a:ext cx="7696200" cy="212365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400" b="1" u="sng" dirty="0">
                <a:solidFill>
                  <a:schemeClr val="accent4"/>
                </a:solidFill>
                <a:latin typeface="Tahoma" panose="020B0604030504040204" pitchFamily="34" charset="0"/>
                <a:ea typeface="Tahoma" panose="020B0604030504040204" pitchFamily="34" charset="0"/>
                <a:cs typeface="Tahoma" panose="020B0604030504040204" pitchFamily="34" charset="0"/>
              </a:rPr>
              <a:t>The Congo Free State </a:t>
            </a:r>
            <a:br>
              <a:rPr lang="en-US" altLang="en-US" sz="4400" b="1" u="sng" dirty="0">
                <a:solidFill>
                  <a:schemeClr val="accent4"/>
                </a:solidFill>
                <a:latin typeface="Tahoma" panose="020B0604030504040204" pitchFamily="34" charset="0"/>
                <a:ea typeface="Tahoma" panose="020B0604030504040204" pitchFamily="34" charset="0"/>
                <a:cs typeface="Tahoma" panose="020B0604030504040204" pitchFamily="34" charset="0"/>
              </a:rPr>
            </a:br>
            <a:r>
              <a:rPr lang="en-US" altLang="en-US" sz="4400" b="1" u="sng" dirty="0">
                <a:solidFill>
                  <a:schemeClr val="accent4"/>
                </a:solidFill>
                <a:latin typeface="Tahoma" panose="020B0604030504040204" pitchFamily="34" charset="0"/>
                <a:ea typeface="Tahoma" panose="020B0604030504040204" pitchFamily="34" charset="0"/>
                <a:cs typeface="Tahoma" panose="020B0604030504040204" pitchFamily="34" charset="0"/>
              </a:rPr>
              <a:t>or</a:t>
            </a:r>
            <a:br>
              <a:rPr lang="en-US" altLang="en-US" sz="4400" b="1" u="sng" dirty="0">
                <a:solidFill>
                  <a:schemeClr val="accent4"/>
                </a:solidFill>
                <a:latin typeface="Tahoma" panose="020B0604030504040204" pitchFamily="34" charset="0"/>
                <a:ea typeface="Tahoma" panose="020B0604030504040204" pitchFamily="34" charset="0"/>
                <a:cs typeface="Tahoma" panose="020B0604030504040204" pitchFamily="34" charset="0"/>
              </a:rPr>
            </a:br>
            <a:r>
              <a:rPr lang="en-US" altLang="en-US" sz="4400" b="1" u="sng" dirty="0">
                <a:solidFill>
                  <a:schemeClr val="accent4"/>
                </a:solidFill>
                <a:latin typeface="Tahoma" panose="020B0604030504040204" pitchFamily="34" charset="0"/>
                <a:ea typeface="Tahoma" panose="020B0604030504040204" pitchFamily="34" charset="0"/>
                <a:cs typeface="Tahoma" panose="020B0604030504040204" pitchFamily="34" charset="0"/>
              </a:rPr>
              <a:t>The Belgian Congo</a:t>
            </a:r>
          </a:p>
        </p:txBody>
      </p:sp>
      <p:pic>
        <p:nvPicPr>
          <p:cNvPr id="31747" name="Picture 5" descr="maps-Belgian Con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870200"/>
            <a:ext cx="8205788" cy="2768600"/>
          </a:xfrm>
          <a:prstGeom prst="rect">
            <a:avLst/>
          </a:prstGeom>
          <a:noFill/>
          <a:ln w="9525">
            <a:solidFill>
              <a:srgbClr val="FF9933"/>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277479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p>
            <a:r>
              <a:rPr lang="en-US" b="1" u="sng" dirty="0" smtClean="0">
                <a:solidFill>
                  <a:srgbClr val="FFC000"/>
                </a:solidFill>
                <a:latin typeface="Tahoma" panose="020B0604030504040204" pitchFamily="34" charset="0"/>
                <a:ea typeface="Tahoma" panose="020B0604030504040204" pitchFamily="34" charset="0"/>
                <a:cs typeface="Tahoma" panose="020B0604030504040204" pitchFamily="34" charset="0"/>
              </a:rPr>
              <a:t>What is Imperialism?</a:t>
            </a:r>
            <a:endParaRPr lang="en-US" u="sng" dirty="0">
              <a:solidFill>
                <a:srgbClr val="FFC000"/>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838200" y="1480457"/>
            <a:ext cx="5257800" cy="4696506"/>
          </a:xfrm>
          <a:effectLst/>
        </p:spPr>
        <p:txBody>
          <a:bodyPr>
            <a:normAutofit fontScale="62500" lnSpcReduction="20000"/>
          </a:bodyPr>
          <a:lstStyle/>
          <a:p>
            <a:pPr marL="0" indent="0">
              <a:buNone/>
            </a:pPr>
            <a:r>
              <a:rPr lang="en-US" altLang="en-US" sz="4300" dirty="0">
                <a:solidFill>
                  <a:schemeClr val="bg1"/>
                </a:solidFill>
                <a:latin typeface="Tahoma" panose="020B0604030504040204" pitchFamily="34" charset="0"/>
                <a:ea typeface="Tahoma" panose="020B0604030504040204" pitchFamily="34" charset="0"/>
                <a:cs typeface="Tahoma" panose="020B0604030504040204" pitchFamily="34" charset="0"/>
              </a:rPr>
              <a:t>In your own words</a:t>
            </a:r>
            <a:r>
              <a:rPr lang="en-US" altLang="en-US" sz="4300" dirty="0" smtClean="0">
                <a:solidFill>
                  <a:schemeClr val="bg1"/>
                </a:solidFill>
                <a:latin typeface="Tahoma" panose="020B0604030504040204" pitchFamily="34" charset="0"/>
                <a:ea typeface="Tahoma" panose="020B0604030504040204" pitchFamily="34" charset="0"/>
                <a:cs typeface="Tahoma" panose="020B0604030504040204" pitchFamily="34" charset="0"/>
              </a:rPr>
              <a:t>, define Imperialism</a:t>
            </a:r>
            <a:r>
              <a:rPr lang="en-US" altLang="en-US" sz="4300" dirty="0">
                <a:solidFill>
                  <a:schemeClr val="bg1"/>
                </a:solidFill>
                <a:latin typeface="Tahoma" panose="020B0604030504040204" pitchFamily="34" charset="0"/>
                <a:ea typeface="Tahoma" panose="020B0604030504040204" pitchFamily="34" charset="0"/>
                <a:cs typeface="Tahoma" panose="020B0604030504040204" pitchFamily="34" charset="0"/>
              </a:rPr>
              <a:t>. </a:t>
            </a:r>
            <a:endParaRPr lang="en-US" sz="4300" dirty="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en-US" sz="4300" dirty="0">
                <a:solidFill>
                  <a:schemeClr val="accent4"/>
                </a:solidFill>
                <a:latin typeface="Tahoma" panose="020B0604030504040204" pitchFamily="34" charset="0"/>
                <a:ea typeface="Tahoma" panose="020B0604030504040204" pitchFamily="34" charset="0"/>
                <a:cs typeface="Tahoma" panose="020B0604030504040204" pitchFamily="34" charset="0"/>
              </a:rPr>
              <a:t>a policy or practice by which a country increases its power by gaining control over other areas of the world</a:t>
            </a:r>
          </a:p>
          <a:p>
            <a:r>
              <a:rPr lang="en-US" sz="4300" dirty="0" smtClean="0">
                <a:solidFill>
                  <a:schemeClr val="accent4"/>
                </a:solidFill>
                <a:latin typeface="Tahoma" panose="020B0604030504040204" pitchFamily="34" charset="0"/>
                <a:ea typeface="Tahoma" panose="020B0604030504040204" pitchFamily="34" charset="0"/>
                <a:cs typeface="Tahoma" panose="020B0604030504040204" pitchFamily="34" charset="0"/>
              </a:rPr>
              <a:t>the </a:t>
            </a:r>
            <a:r>
              <a:rPr lang="en-US" sz="4300" dirty="0">
                <a:solidFill>
                  <a:schemeClr val="accent4"/>
                </a:solidFill>
                <a:latin typeface="Tahoma" panose="020B0604030504040204" pitchFamily="34" charset="0"/>
                <a:ea typeface="Tahoma" panose="020B0604030504040204" pitchFamily="34" charset="0"/>
                <a:cs typeface="Tahoma" panose="020B0604030504040204" pitchFamily="34" charset="0"/>
              </a:rPr>
              <a:t>effect that a powerful country or group of countries has in changing or influencing the way people live in </a:t>
            </a:r>
            <a:r>
              <a:rPr lang="en-US" sz="4300" dirty="0" smtClean="0">
                <a:solidFill>
                  <a:schemeClr val="accent4"/>
                </a:solidFill>
                <a:latin typeface="Tahoma" panose="020B0604030504040204" pitchFamily="34" charset="0"/>
                <a:ea typeface="Tahoma" panose="020B0604030504040204" pitchFamily="34" charset="0"/>
                <a:cs typeface="Tahoma" panose="020B0604030504040204" pitchFamily="34" charset="0"/>
              </a:rPr>
              <a:t>other </a:t>
            </a:r>
            <a:r>
              <a:rPr lang="en-US" sz="4300" dirty="0">
                <a:solidFill>
                  <a:schemeClr val="accent4"/>
                </a:solidFill>
                <a:latin typeface="Tahoma" panose="020B0604030504040204" pitchFamily="34" charset="0"/>
                <a:ea typeface="Tahoma" panose="020B0604030504040204" pitchFamily="34" charset="0"/>
                <a:cs typeface="Tahoma" panose="020B0604030504040204" pitchFamily="34" charset="0"/>
              </a:rPr>
              <a:t>poorer </a:t>
            </a:r>
            <a:r>
              <a:rPr lang="en-US" sz="4300" dirty="0" smtClean="0">
                <a:solidFill>
                  <a:schemeClr val="accent4"/>
                </a:solidFill>
                <a:latin typeface="Tahoma" panose="020B0604030504040204" pitchFamily="34" charset="0"/>
                <a:ea typeface="Tahoma" panose="020B0604030504040204" pitchFamily="34" charset="0"/>
                <a:cs typeface="Tahoma" panose="020B0604030504040204" pitchFamily="34" charset="0"/>
              </a:rPr>
              <a:t>countries</a:t>
            </a:r>
          </a:p>
          <a:p>
            <a:endParaRPr lang="en-US" dirty="0" smtClean="0">
              <a:solidFill>
                <a:schemeClr val="accent1"/>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1900" dirty="0" smtClean="0">
                <a:latin typeface="Tahoma" panose="020B0604030504040204" pitchFamily="34" charset="0"/>
                <a:ea typeface="Tahoma" panose="020B0604030504040204" pitchFamily="34" charset="0"/>
                <a:cs typeface="Tahoma" panose="020B0604030504040204" pitchFamily="34" charset="0"/>
              </a:rPr>
              <a:t>"</a:t>
            </a:r>
            <a:r>
              <a:rPr lang="en-US" sz="1900" dirty="0">
                <a:latin typeface="Tahoma" panose="020B0604030504040204" pitchFamily="34" charset="0"/>
                <a:ea typeface="Tahoma" panose="020B0604030504040204" pitchFamily="34" charset="0"/>
                <a:cs typeface="Tahoma" panose="020B0604030504040204" pitchFamily="34" charset="0"/>
              </a:rPr>
              <a:t>Imperialism." </a:t>
            </a:r>
            <a:r>
              <a:rPr lang="en-US" sz="1900" i="1" dirty="0">
                <a:latin typeface="Tahoma" panose="020B0604030504040204" pitchFamily="34" charset="0"/>
                <a:ea typeface="Tahoma" panose="020B0604030504040204" pitchFamily="34" charset="0"/>
                <a:cs typeface="Tahoma" panose="020B0604030504040204" pitchFamily="34" charset="0"/>
              </a:rPr>
              <a:t>Merriam-Webster.com</a:t>
            </a:r>
            <a:r>
              <a:rPr lang="en-US" sz="1900" dirty="0">
                <a:latin typeface="Tahoma" panose="020B0604030504040204" pitchFamily="34" charset="0"/>
                <a:ea typeface="Tahoma" panose="020B0604030504040204" pitchFamily="34" charset="0"/>
                <a:cs typeface="Tahoma" panose="020B0604030504040204" pitchFamily="34" charset="0"/>
              </a:rPr>
              <a:t>. Merriam-Webster, </a:t>
            </a:r>
            <a:r>
              <a:rPr lang="en-US" sz="1900" dirty="0" err="1">
                <a:latin typeface="Tahoma" panose="020B0604030504040204" pitchFamily="34" charset="0"/>
                <a:ea typeface="Tahoma" panose="020B0604030504040204" pitchFamily="34" charset="0"/>
                <a:cs typeface="Tahoma" panose="020B0604030504040204" pitchFamily="34" charset="0"/>
              </a:rPr>
              <a:t>n.d.</a:t>
            </a:r>
            <a:r>
              <a:rPr lang="en-US" sz="1900" dirty="0">
                <a:latin typeface="Tahoma" panose="020B0604030504040204" pitchFamily="34" charset="0"/>
                <a:ea typeface="Tahoma" panose="020B0604030504040204" pitchFamily="34" charset="0"/>
                <a:cs typeface="Tahoma" panose="020B0604030504040204" pitchFamily="34" charset="0"/>
              </a:rPr>
              <a:t> Web. 6 July 2015. &lt;http://www.merriam-webster.com/dictionary/imperialism&gt;.</a:t>
            </a:r>
          </a:p>
          <a:p>
            <a:pPr marL="0" indent="0">
              <a:buNone/>
            </a:pPr>
            <a:endParaRPr lang="en-US"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73" y="1690688"/>
            <a:ext cx="3024827" cy="3338512"/>
          </a:xfrm>
          <a:prstGeom prst="rect">
            <a:avLst/>
          </a:prstGeom>
        </p:spPr>
      </p:pic>
    </p:spTree>
    <p:extLst>
      <p:ext uri="{BB962C8B-B14F-4D97-AF65-F5344CB8AC3E}">
        <p14:creationId xmlns:p14="http://schemas.microsoft.com/office/powerpoint/2010/main" val="36886138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2286000" y="381001"/>
            <a:ext cx="7696200" cy="144655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400" b="1" u="sng" dirty="0">
                <a:solidFill>
                  <a:schemeClr val="accent4"/>
                </a:solidFill>
                <a:latin typeface="Tahoma" panose="020B0604030504040204" pitchFamily="34" charset="0"/>
                <a:ea typeface="Tahoma" panose="020B0604030504040204" pitchFamily="34" charset="0"/>
                <a:cs typeface="Tahoma" panose="020B0604030504040204" pitchFamily="34" charset="0"/>
              </a:rPr>
              <a:t>King Leopold II:</a:t>
            </a:r>
            <a:br>
              <a:rPr lang="en-US" altLang="en-US" sz="4400" b="1" u="sng" dirty="0">
                <a:solidFill>
                  <a:schemeClr val="accent4"/>
                </a:solidFill>
                <a:latin typeface="Tahoma" panose="020B0604030504040204" pitchFamily="34" charset="0"/>
                <a:ea typeface="Tahoma" panose="020B0604030504040204" pitchFamily="34" charset="0"/>
                <a:cs typeface="Tahoma" panose="020B0604030504040204" pitchFamily="34" charset="0"/>
              </a:rPr>
            </a:br>
            <a:r>
              <a:rPr lang="en-US" altLang="en-US" sz="4400" b="1" u="sng" dirty="0">
                <a:solidFill>
                  <a:schemeClr val="accent4"/>
                </a:solidFill>
                <a:latin typeface="Tahoma" panose="020B0604030504040204" pitchFamily="34" charset="0"/>
                <a:ea typeface="Tahoma" panose="020B0604030504040204" pitchFamily="34" charset="0"/>
                <a:cs typeface="Tahoma" panose="020B0604030504040204" pitchFamily="34" charset="0"/>
              </a:rPr>
              <a:t>(r. 1865 – 1909)</a:t>
            </a:r>
          </a:p>
        </p:txBody>
      </p:sp>
      <p:pic>
        <p:nvPicPr>
          <p:cNvPr id="32771" name="Picture 4" descr="Congo money - King Leopold"/>
          <p:cNvPicPr>
            <a:picLocks noChangeAspect="1" noChangeArrowheads="1"/>
          </p:cNvPicPr>
          <p:nvPr/>
        </p:nvPicPr>
        <p:blipFill>
          <a:blip r:embed="rId2">
            <a:lum bright="-6000" contrast="12000"/>
            <a:extLst>
              <a:ext uri="{28A0092B-C50C-407E-A947-70E740481C1C}">
                <a14:useLocalDpi xmlns:a14="http://schemas.microsoft.com/office/drawing/2010/main" val="0"/>
              </a:ext>
            </a:extLst>
          </a:blip>
          <a:srcRect l="3334" t="5814" r="3334" b="5814"/>
          <a:stretch>
            <a:fillRect/>
          </a:stretch>
        </p:blipFill>
        <p:spPr bwMode="auto">
          <a:xfrm>
            <a:off x="2362200" y="1958976"/>
            <a:ext cx="7620000" cy="4137025"/>
          </a:xfrm>
          <a:prstGeom prst="rect">
            <a:avLst/>
          </a:prstGeom>
          <a:noFill/>
          <a:ln w="9525">
            <a:solidFill>
              <a:srgbClr val="FF9933"/>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6352190"/>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2286000" y="381000"/>
            <a:ext cx="7696200" cy="76944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400" b="1" u="sng" dirty="0">
                <a:solidFill>
                  <a:srgbClr val="FFC000"/>
                </a:solidFill>
                <a:latin typeface="Tahoma" panose="020B0604030504040204" pitchFamily="34" charset="0"/>
                <a:ea typeface="Tahoma" panose="020B0604030504040204" pitchFamily="34" charset="0"/>
                <a:cs typeface="Tahoma" panose="020B0604030504040204" pitchFamily="34" charset="0"/>
              </a:rPr>
              <a:t>Harvesting Rubber</a:t>
            </a:r>
          </a:p>
        </p:txBody>
      </p:sp>
      <p:pic>
        <p:nvPicPr>
          <p:cNvPr id="33795" name="Picture 4" descr="Africans harvesting rubber in the Congo"/>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a:stretch>
            <a:fillRect/>
          </a:stretch>
        </p:blipFill>
        <p:spPr bwMode="auto">
          <a:xfrm>
            <a:off x="4872038" y="1371600"/>
            <a:ext cx="2443162" cy="4953000"/>
          </a:xfrm>
          <a:prstGeom prst="rect">
            <a:avLst/>
          </a:prstGeom>
          <a:noFill/>
          <a:ln w="9525">
            <a:solidFill>
              <a:srgbClr val="FF9933"/>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3949430"/>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2286000" y="381000"/>
            <a:ext cx="7696200" cy="76944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400" b="1" u="sng" dirty="0">
                <a:solidFill>
                  <a:srgbClr val="FFC000"/>
                </a:solidFill>
                <a:latin typeface="Tahoma" panose="020B0604030504040204" pitchFamily="34" charset="0"/>
                <a:ea typeface="Tahoma" panose="020B0604030504040204" pitchFamily="34" charset="0"/>
                <a:cs typeface="Tahoma" panose="020B0604030504040204" pitchFamily="34" charset="0"/>
              </a:rPr>
              <a:t>Punishing “Lazy” Workers</a:t>
            </a:r>
          </a:p>
        </p:txBody>
      </p:sp>
      <p:pic>
        <p:nvPicPr>
          <p:cNvPr id="34819" name="Picture 4" descr="whipping"/>
          <p:cNvPicPr>
            <a:picLocks noChangeAspect="1" noChangeArrowheads="1"/>
          </p:cNvPicPr>
          <p:nvPr/>
        </p:nvPicPr>
        <p:blipFill>
          <a:blip r:embed="rId2">
            <a:lum bright="-6000" contrast="12000"/>
            <a:extLst>
              <a:ext uri="{28A0092B-C50C-407E-A947-70E740481C1C}">
                <a14:useLocalDpi xmlns:a14="http://schemas.microsoft.com/office/drawing/2010/main" val="0"/>
              </a:ext>
            </a:extLst>
          </a:blip>
          <a:srcRect/>
          <a:stretch>
            <a:fillRect/>
          </a:stretch>
        </p:blipFill>
        <p:spPr bwMode="auto">
          <a:xfrm>
            <a:off x="3276600" y="1447800"/>
            <a:ext cx="5867400" cy="4889500"/>
          </a:xfrm>
          <a:prstGeom prst="rect">
            <a:avLst/>
          </a:prstGeom>
          <a:noFill/>
          <a:ln w="9525">
            <a:solidFill>
              <a:srgbClr val="FF9933"/>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4103009"/>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101600" y="304800"/>
            <a:ext cx="11988800" cy="76944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400" b="1" u="sng" dirty="0">
                <a:solidFill>
                  <a:srgbClr val="FFC000"/>
                </a:solidFill>
                <a:latin typeface="Tahoma" panose="020B0604030504040204" pitchFamily="34" charset="0"/>
                <a:ea typeface="Tahoma" panose="020B0604030504040204" pitchFamily="34" charset="0"/>
                <a:cs typeface="Tahoma" panose="020B0604030504040204" pitchFamily="34" charset="0"/>
              </a:rPr>
              <a:t>5-8 Million Victims!  (</a:t>
            </a:r>
            <a:r>
              <a:rPr lang="en-US" altLang="en-US" sz="2800" b="1" u="sng" dirty="0">
                <a:solidFill>
                  <a:srgbClr val="FFC000"/>
                </a:solidFill>
                <a:latin typeface="Tahoma" panose="020B0604030504040204" pitchFamily="34" charset="0"/>
                <a:ea typeface="Tahoma" panose="020B0604030504040204" pitchFamily="34" charset="0"/>
                <a:cs typeface="Tahoma" panose="020B0604030504040204" pitchFamily="34" charset="0"/>
              </a:rPr>
              <a:t>50% of </a:t>
            </a:r>
            <a:r>
              <a:rPr lang="en-US" altLang="en-US" sz="2800" b="1" u="sng" dirty="0" smtClean="0">
                <a:solidFill>
                  <a:srgbClr val="FFC000"/>
                </a:solidFill>
                <a:latin typeface="Tahoma" panose="020B0604030504040204" pitchFamily="34" charset="0"/>
                <a:ea typeface="Tahoma" panose="020B0604030504040204" pitchFamily="34" charset="0"/>
                <a:cs typeface="Tahoma" panose="020B0604030504040204" pitchFamily="34" charset="0"/>
              </a:rPr>
              <a:t>Population</a:t>
            </a:r>
            <a:r>
              <a:rPr lang="en-US" altLang="en-US" sz="4400" b="1" u="sng" dirty="0" smtClean="0">
                <a:solidFill>
                  <a:srgbClr val="FFC000"/>
                </a:solidFill>
                <a:latin typeface="Tahoma" panose="020B0604030504040204" pitchFamily="34" charset="0"/>
                <a:ea typeface="Tahoma" panose="020B0604030504040204" pitchFamily="34" charset="0"/>
                <a:cs typeface="Tahoma" panose="020B0604030504040204" pitchFamily="34" charset="0"/>
              </a:rPr>
              <a:t>)</a:t>
            </a:r>
            <a:endParaRPr lang="en-US" altLang="en-US" sz="4400" b="1" u="sng" dirty="0">
              <a:solidFill>
                <a:srgbClr val="FFC000"/>
              </a:solidFill>
              <a:latin typeface="Tahoma" panose="020B0604030504040204" pitchFamily="34" charset="0"/>
              <a:ea typeface="Tahoma" panose="020B0604030504040204" pitchFamily="34" charset="0"/>
              <a:cs typeface="Tahoma" panose="020B0604030504040204" pitchFamily="34" charset="0"/>
            </a:endParaRPr>
          </a:p>
        </p:txBody>
      </p:sp>
      <p:pic>
        <p:nvPicPr>
          <p:cNvPr id="35843" name="Picture 4" descr="Congo-Kids with no arms or legs"/>
          <p:cNvPicPr>
            <a:picLocks noChangeAspect="1" noChangeArrowheads="1"/>
          </p:cNvPicPr>
          <p:nvPr/>
        </p:nvPicPr>
        <p:blipFill>
          <a:blip r:embed="rId2">
            <a:lum bright="-12000" contrast="6000"/>
            <a:extLst>
              <a:ext uri="{28A0092B-C50C-407E-A947-70E740481C1C}">
                <a14:useLocalDpi xmlns:a14="http://schemas.microsoft.com/office/drawing/2010/main" val="0"/>
              </a:ext>
            </a:extLst>
          </a:blip>
          <a:srcRect/>
          <a:stretch>
            <a:fillRect/>
          </a:stretch>
        </p:blipFill>
        <p:spPr bwMode="auto">
          <a:xfrm>
            <a:off x="1922464" y="1143000"/>
            <a:ext cx="3640137" cy="5410200"/>
          </a:xfrm>
          <a:prstGeom prst="rect">
            <a:avLst/>
          </a:prstGeom>
          <a:noFill/>
          <a:ln w="9525">
            <a:solidFill>
              <a:srgbClr val="FF9933"/>
            </a:solidFill>
            <a:miter lim="800000"/>
            <a:headEnd/>
            <a:tailEnd/>
          </a:ln>
          <a:extLst>
            <a:ext uri="{909E8E84-426E-40dd-AFC4-6F175D3DCCD1}">
              <a14:hiddenFill xmlns:a14="http://schemas.microsoft.com/office/drawing/2010/main">
                <a:solidFill>
                  <a:srgbClr val="FFFFFF"/>
                </a:solidFill>
              </a14:hiddenFill>
            </a:ext>
          </a:extLst>
        </p:spPr>
      </p:pic>
      <p:sp>
        <p:nvSpPr>
          <p:cNvPr id="18437" name="Rectangle 5"/>
          <p:cNvSpPr>
            <a:spLocks noChangeArrowheads="1"/>
          </p:cNvSpPr>
          <p:nvPr/>
        </p:nvSpPr>
        <p:spPr bwMode="auto">
          <a:xfrm>
            <a:off x="5715000" y="1347659"/>
            <a:ext cx="4800600" cy="501675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dirty="0">
                <a:solidFill>
                  <a:srgbClr val="FFFFBD"/>
                </a:solidFill>
                <a:latin typeface="Tahoma" panose="020B0604030504040204" pitchFamily="34" charset="0"/>
                <a:ea typeface="Tahoma" panose="020B0604030504040204" pitchFamily="34" charset="0"/>
                <a:cs typeface="Tahoma" panose="020B0604030504040204" pitchFamily="34" charset="0"/>
              </a:rPr>
              <a:t>It is blood-curdling to see them (the soldiers) returning with the hands of the slain, and to find the hands of young children amongst the bigger ones evidencing their bravery...The rubber from this district has cost hundreds of lives, and the scenes I have witnessed, while unable to help the oppressed, have been almost enough to make me wish I were dead... This rubber traffic is steeped in blood, and if the natives were to rise and sweep every white person on the Upper Congo into eternity, there would still be left a fearful balance to their credit.        -- Belgian Official </a:t>
            </a:r>
          </a:p>
          <a:p>
            <a:pPr>
              <a:spcBef>
                <a:spcPct val="0"/>
              </a:spcBef>
              <a:buFontTx/>
              <a:buNone/>
            </a:pPr>
            <a:endParaRPr lang="en-US" altLang="en-US" sz="2000" dirty="0">
              <a:solidFill>
                <a:srgbClr val="FFFFBD"/>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742076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iterate type="wd">
                                    <p:tmPct val="10000"/>
                                  </p:iterate>
                                  <p:childTnLst>
                                    <p:set>
                                      <p:cBhvr>
                                        <p:cTn id="6" dur="1" fill="hold">
                                          <p:stCondLst>
                                            <p:cond delay="0"/>
                                          </p:stCondLst>
                                        </p:cTn>
                                        <p:tgtEl>
                                          <p:spTgt spid="18437"/>
                                        </p:tgtEl>
                                        <p:attrNameLst>
                                          <p:attrName>style.visibility</p:attrName>
                                        </p:attrNameLst>
                                      </p:cBhvr>
                                      <p:to>
                                        <p:strVal val="visible"/>
                                      </p:to>
                                    </p:set>
                                    <p:animEffect transition="in" filter="wipe(up)">
                                      <p:cBhvr>
                                        <p:cTn id="7" dur="3000"/>
                                        <p:tgtEl>
                                          <p:spTgt spid="18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246743" y="228600"/>
            <a:ext cx="11669486" cy="76944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400" b="1" u="sng" dirty="0">
                <a:solidFill>
                  <a:schemeClr val="accent4"/>
                </a:solidFill>
                <a:latin typeface="Tahoma" panose="020B0604030504040204" pitchFamily="34" charset="0"/>
                <a:ea typeface="Tahoma" panose="020B0604030504040204" pitchFamily="34" charset="0"/>
                <a:cs typeface="Tahoma" panose="020B0604030504040204" pitchFamily="34" charset="0"/>
              </a:rPr>
              <a:t>Belgium’s Stranglehold on the Congo</a:t>
            </a:r>
          </a:p>
        </p:txBody>
      </p:sp>
      <p:pic>
        <p:nvPicPr>
          <p:cNvPr id="36867" name="Picture 5"/>
          <p:cNvPicPr>
            <a:picLocks noChangeAspect="1" noChangeArrowheads="1"/>
          </p:cNvPicPr>
          <p:nvPr/>
        </p:nvPicPr>
        <p:blipFill>
          <a:blip r:embed="rId2">
            <a:lum bright="-12000" contrast="24000"/>
            <a:extLst>
              <a:ext uri="{28A0092B-C50C-407E-A947-70E740481C1C}">
                <a14:useLocalDpi xmlns:a14="http://schemas.microsoft.com/office/drawing/2010/main" val="0"/>
              </a:ext>
            </a:extLst>
          </a:blip>
          <a:srcRect l="5490" t="4109" r="4842" b="4109"/>
          <a:stretch>
            <a:fillRect/>
          </a:stretch>
        </p:blipFill>
        <p:spPr bwMode="auto">
          <a:xfrm>
            <a:off x="4495800" y="1143000"/>
            <a:ext cx="3733800" cy="5105400"/>
          </a:xfrm>
          <a:prstGeom prst="rect">
            <a:avLst/>
          </a:prstGeom>
          <a:noFill/>
          <a:ln w="9525" algn="ctr">
            <a:solidFill>
              <a:srgbClr val="FF9933"/>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5553977"/>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1981200" y="273050"/>
            <a:ext cx="8382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600" b="1">
                <a:solidFill>
                  <a:srgbClr val="FF9933"/>
                </a:solidFill>
                <a:latin typeface="Comic Sans MS" panose="030F0702030302020204" pitchFamily="66" charset="0"/>
              </a:rPr>
              <a:t>Leopold’s Conscience??</a:t>
            </a:r>
          </a:p>
        </p:txBody>
      </p:sp>
      <p:pic>
        <p:nvPicPr>
          <p:cNvPr id="37891" name="Picture 4" descr="cartoon-Leopold grabbing gold"/>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a:stretch>
            <a:fillRect/>
          </a:stretch>
        </p:blipFill>
        <p:spPr bwMode="auto">
          <a:xfrm>
            <a:off x="4495800" y="1219200"/>
            <a:ext cx="3240088"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357319"/>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203201" y="273051"/>
            <a:ext cx="11756570" cy="76944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400" b="1" dirty="0">
                <a:solidFill>
                  <a:srgbClr val="FFC000"/>
                </a:solidFill>
                <a:latin typeface="Tahoma" panose="020B0604030504040204" pitchFamily="34" charset="0"/>
                <a:ea typeface="Tahoma" panose="020B0604030504040204" pitchFamily="34" charset="0"/>
                <a:cs typeface="Tahoma" panose="020B0604030504040204" pitchFamily="34" charset="0"/>
              </a:rPr>
              <a:t>Leopold Defends Himself in Paris, 1903</a:t>
            </a:r>
          </a:p>
        </p:txBody>
      </p:sp>
      <p:pic>
        <p:nvPicPr>
          <p:cNvPr id="38917" name="Picture 6" descr="0337Braa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1219200"/>
            <a:ext cx="3924300" cy="5181600"/>
          </a:xfrm>
          <a:prstGeom prst="rect">
            <a:avLst/>
          </a:prstGeom>
          <a:noFill/>
          <a:ln w="9525">
            <a:solidFill>
              <a:srgbClr val="FF9933"/>
            </a:solidFill>
            <a:miter lim="800000"/>
            <a:headEnd/>
            <a:tailEnd/>
          </a:ln>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pPr lvl="0"/>
            <a:r>
              <a:rPr lang="en-US" u="sng" dirty="0">
                <a:solidFill>
                  <a:srgbClr val="FFFFBD"/>
                </a:solidFill>
                <a:latin typeface="Tahoma" panose="020B0604030504040204" pitchFamily="34" charset="0"/>
                <a:ea typeface="Tahoma" panose="020B0604030504040204" pitchFamily="34" charset="0"/>
                <a:cs typeface="Tahoma" panose="020B0604030504040204" pitchFamily="34" charset="0"/>
              </a:rPr>
              <a:t>King Leopold (to </a:t>
            </a:r>
            <a:r>
              <a:rPr lang="en-US" u="sng" dirty="0" err="1">
                <a:solidFill>
                  <a:srgbClr val="FFFFBD"/>
                </a:solidFill>
                <a:latin typeface="Tahoma" panose="020B0604030504040204" pitchFamily="34" charset="0"/>
                <a:ea typeface="Tahoma" panose="020B0604030504040204" pitchFamily="34" charset="0"/>
                <a:cs typeface="Tahoma" panose="020B0604030504040204" pitchFamily="34" charset="0"/>
              </a:rPr>
              <a:t>Loubert</a:t>
            </a:r>
            <a:r>
              <a:rPr lang="en-US" u="sng" dirty="0">
                <a:solidFill>
                  <a:srgbClr val="FFFFBD"/>
                </a:solidFill>
                <a:latin typeface="Tahoma" panose="020B0604030504040204" pitchFamily="34" charset="0"/>
                <a:ea typeface="Tahoma" panose="020B0604030504040204" pitchFamily="34" charset="0"/>
                <a:cs typeface="Tahoma" panose="020B0604030504040204" pitchFamily="34" charset="0"/>
              </a:rPr>
              <a:t>)</a:t>
            </a:r>
            <a:r>
              <a:rPr lang="en-US" dirty="0">
                <a:solidFill>
                  <a:srgbClr val="FFFFBD"/>
                </a:solidFill>
                <a:latin typeface="Tahoma" panose="020B0604030504040204" pitchFamily="34" charset="0"/>
                <a:ea typeface="Tahoma" panose="020B0604030504040204" pitchFamily="34" charset="0"/>
                <a:cs typeface="Tahoma" panose="020B0604030504040204" pitchFamily="34" charset="0"/>
              </a:rPr>
              <a:t> :   </a:t>
            </a:r>
            <a:br>
              <a:rPr lang="en-US" dirty="0">
                <a:solidFill>
                  <a:srgbClr val="FFFFBD"/>
                </a:solidFill>
                <a:latin typeface="Tahoma" panose="020B0604030504040204" pitchFamily="34" charset="0"/>
                <a:ea typeface="Tahoma" panose="020B0604030504040204" pitchFamily="34" charset="0"/>
                <a:cs typeface="Tahoma" panose="020B0604030504040204" pitchFamily="34" charset="0"/>
              </a:rPr>
            </a:br>
            <a:r>
              <a:rPr lang="en-US" dirty="0">
                <a:solidFill>
                  <a:srgbClr val="FFFFBD"/>
                </a:solidFill>
                <a:latin typeface="Tahoma" panose="020B0604030504040204" pitchFamily="34" charset="0"/>
                <a:ea typeface="Tahoma" panose="020B0604030504040204" pitchFamily="34" charset="0"/>
                <a:cs typeface="Tahoma" panose="020B0604030504040204" pitchFamily="34" charset="0"/>
              </a:rPr>
              <a:t>     How about that!  John</a:t>
            </a:r>
            <a:br>
              <a:rPr lang="en-US" dirty="0">
                <a:solidFill>
                  <a:srgbClr val="FFFFBD"/>
                </a:solidFill>
                <a:latin typeface="Tahoma" panose="020B0604030504040204" pitchFamily="34" charset="0"/>
                <a:ea typeface="Tahoma" panose="020B0604030504040204" pitchFamily="34" charset="0"/>
                <a:cs typeface="Tahoma" panose="020B0604030504040204" pitchFamily="34" charset="0"/>
              </a:rPr>
            </a:br>
            <a:r>
              <a:rPr lang="en-US" dirty="0">
                <a:solidFill>
                  <a:srgbClr val="FFFFBD"/>
                </a:solidFill>
                <a:latin typeface="Tahoma" panose="020B0604030504040204" pitchFamily="34" charset="0"/>
                <a:ea typeface="Tahoma" panose="020B0604030504040204" pitchFamily="34" charset="0"/>
                <a:cs typeface="Tahoma" panose="020B0604030504040204" pitchFamily="34" charset="0"/>
              </a:rPr>
              <a:t>     Bull claims that I</a:t>
            </a:r>
            <a:br>
              <a:rPr lang="en-US" dirty="0">
                <a:solidFill>
                  <a:srgbClr val="FFFFBD"/>
                </a:solidFill>
                <a:latin typeface="Tahoma" panose="020B0604030504040204" pitchFamily="34" charset="0"/>
                <a:ea typeface="Tahoma" panose="020B0604030504040204" pitchFamily="34" charset="0"/>
                <a:cs typeface="Tahoma" panose="020B0604030504040204" pitchFamily="34" charset="0"/>
              </a:rPr>
            </a:br>
            <a:r>
              <a:rPr lang="en-US" dirty="0">
                <a:solidFill>
                  <a:srgbClr val="FFFFBD"/>
                </a:solidFill>
                <a:latin typeface="Tahoma" panose="020B0604030504040204" pitchFamily="34" charset="0"/>
                <a:ea typeface="Tahoma" panose="020B0604030504040204" pitchFamily="34" charset="0"/>
                <a:cs typeface="Tahoma" panose="020B0604030504040204" pitchFamily="34" charset="0"/>
              </a:rPr>
              <a:t>     tortured, robbed and</a:t>
            </a:r>
            <a:br>
              <a:rPr lang="en-US" dirty="0">
                <a:solidFill>
                  <a:srgbClr val="FFFFBD"/>
                </a:solidFill>
                <a:latin typeface="Tahoma" panose="020B0604030504040204" pitchFamily="34" charset="0"/>
                <a:ea typeface="Tahoma" panose="020B0604030504040204" pitchFamily="34" charset="0"/>
                <a:cs typeface="Tahoma" panose="020B0604030504040204" pitchFamily="34" charset="0"/>
              </a:rPr>
            </a:br>
            <a:r>
              <a:rPr lang="en-US" dirty="0">
                <a:solidFill>
                  <a:srgbClr val="FFFFBD"/>
                </a:solidFill>
                <a:latin typeface="Tahoma" panose="020B0604030504040204" pitchFamily="34" charset="0"/>
                <a:ea typeface="Tahoma" panose="020B0604030504040204" pitchFamily="34" charset="0"/>
                <a:cs typeface="Tahoma" panose="020B0604030504040204" pitchFamily="34" charset="0"/>
              </a:rPr>
              <a:t>     murdered more than he</a:t>
            </a:r>
            <a:br>
              <a:rPr lang="en-US" dirty="0">
                <a:solidFill>
                  <a:srgbClr val="FFFFBD"/>
                </a:solidFill>
                <a:latin typeface="Tahoma" panose="020B0604030504040204" pitchFamily="34" charset="0"/>
                <a:ea typeface="Tahoma" panose="020B0604030504040204" pitchFamily="34" charset="0"/>
                <a:cs typeface="Tahoma" panose="020B0604030504040204" pitchFamily="34" charset="0"/>
              </a:rPr>
            </a:br>
            <a:r>
              <a:rPr lang="en-US" dirty="0">
                <a:solidFill>
                  <a:srgbClr val="FFFFBD"/>
                </a:solidFill>
                <a:latin typeface="Tahoma" panose="020B0604030504040204" pitchFamily="34" charset="0"/>
                <a:ea typeface="Tahoma" panose="020B0604030504040204" pitchFamily="34" charset="0"/>
                <a:cs typeface="Tahoma" panose="020B0604030504040204" pitchFamily="34" charset="0"/>
              </a:rPr>
              <a:t>     did. . .</a:t>
            </a:r>
            <a:br>
              <a:rPr lang="en-US" dirty="0">
                <a:solidFill>
                  <a:srgbClr val="FFFFBD"/>
                </a:solidFill>
                <a:latin typeface="Tahoma" panose="020B0604030504040204" pitchFamily="34" charset="0"/>
                <a:ea typeface="Tahoma" panose="020B0604030504040204" pitchFamily="34" charset="0"/>
                <a:cs typeface="Tahoma" panose="020B0604030504040204" pitchFamily="34" charset="0"/>
              </a:rPr>
            </a:br>
            <a:r>
              <a:rPr lang="en-US" u="sng" dirty="0" err="1">
                <a:solidFill>
                  <a:srgbClr val="FFFFBD"/>
                </a:solidFill>
                <a:latin typeface="Tahoma" panose="020B0604030504040204" pitchFamily="34" charset="0"/>
                <a:ea typeface="Tahoma" panose="020B0604030504040204" pitchFamily="34" charset="0"/>
                <a:cs typeface="Tahoma" panose="020B0604030504040204" pitchFamily="34" charset="0"/>
              </a:rPr>
              <a:t>Loubert</a:t>
            </a:r>
            <a:r>
              <a:rPr lang="en-US" dirty="0">
                <a:solidFill>
                  <a:srgbClr val="FFFFBD"/>
                </a:solidFill>
                <a:latin typeface="Tahoma" panose="020B0604030504040204" pitchFamily="34" charset="0"/>
                <a:ea typeface="Tahoma" panose="020B0604030504040204" pitchFamily="34" charset="0"/>
                <a:cs typeface="Tahoma" panose="020B0604030504040204" pitchFamily="34" charset="0"/>
              </a:rPr>
              <a:t> : No, your Majesty, </a:t>
            </a:r>
            <a:br>
              <a:rPr lang="en-US" dirty="0">
                <a:solidFill>
                  <a:srgbClr val="FFFFBD"/>
                </a:solidFill>
                <a:latin typeface="Tahoma" panose="020B0604030504040204" pitchFamily="34" charset="0"/>
                <a:ea typeface="Tahoma" panose="020B0604030504040204" pitchFamily="34" charset="0"/>
                <a:cs typeface="Tahoma" panose="020B0604030504040204" pitchFamily="34" charset="0"/>
              </a:rPr>
            </a:br>
            <a:r>
              <a:rPr lang="en-US" dirty="0">
                <a:solidFill>
                  <a:srgbClr val="FFFFBD"/>
                </a:solidFill>
                <a:latin typeface="Tahoma" panose="020B0604030504040204" pitchFamily="34" charset="0"/>
                <a:ea typeface="Tahoma" panose="020B0604030504040204" pitchFamily="34" charset="0"/>
                <a:cs typeface="Tahoma" panose="020B0604030504040204" pitchFamily="34" charset="0"/>
              </a:rPr>
              <a:t>     that's impossible . </a:t>
            </a:r>
          </a:p>
          <a:p>
            <a:endParaRPr lang="en-US" dirty="0"/>
          </a:p>
        </p:txBody>
      </p:sp>
    </p:spTree>
    <p:extLst>
      <p:ext uri="{BB962C8B-B14F-4D97-AF65-F5344CB8AC3E}">
        <p14:creationId xmlns:p14="http://schemas.microsoft.com/office/powerpoint/2010/main" val="244702824"/>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algn="ctr"/>
            <a:r>
              <a:rPr lang="en-US" altLang="en-US" b="1" u="sng" dirty="0" smtClean="0">
                <a:solidFill>
                  <a:srgbClr val="FFC000"/>
                </a:solidFill>
                <a:latin typeface="Tahoma" panose="020B0604030504040204" pitchFamily="34" charset="0"/>
                <a:ea typeface="Tahoma" panose="020B0604030504040204" pitchFamily="34" charset="0"/>
                <a:cs typeface="Tahoma" panose="020B0604030504040204" pitchFamily="34" charset="0"/>
              </a:rPr>
              <a:t>The Effects Of European </a:t>
            </a:r>
            <a:br>
              <a:rPr lang="en-US" altLang="en-US" b="1" u="sng" dirty="0" smtClean="0">
                <a:solidFill>
                  <a:srgbClr val="FFC000"/>
                </a:solidFill>
                <a:latin typeface="Tahoma" panose="020B0604030504040204" pitchFamily="34" charset="0"/>
                <a:ea typeface="Tahoma" panose="020B0604030504040204" pitchFamily="34" charset="0"/>
                <a:cs typeface="Tahoma" panose="020B0604030504040204" pitchFamily="34" charset="0"/>
              </a:rPr>
            </a:br>
            <a:r>
              <a:rPr lang="en-US" altLang="en-US" b="1" u="sng" dirty="0" smtClean="0">
                <a:solidFill>
                  <a:srgbClr val="FFC000"/>
                </a:solidFill>
                <a:latin typeface="Tahoma" panose="020B0604030504040204" pitchFamily="34" charset="0"/>
                <a:ea typeface="Tahoma" panose="020B0604030504040204" pitchFamily="34" charset="0"/>
                <a:cs typeface="Tahoma" panose="020B0604030504040204" pitchFamily="34" charset="0"/>
              </a:rPr>
              <a:t>Colonialism On Their Colonies</a:t>
            </a:r>
          </a:p>
        </p:txBody>
      </p:sp>
      <p:sp>
        <p:nvSpPr>
          <p:cNvPr id="39939" name="Content Placeholder 2"/>
          <p:cNvSpPr>
            <a:spLocks noGrp="1"/>
          </p:cNvSpPr>
          <p:nvPr>
            <p:ph idx="1"/>
          </p:nvPr>
        </p:nvSpPr>
        <p:spPr>
          <a:effectLst>
            <a:outerShdw blurRad="50800" dist="38100" dir="2700000" algn="tl" rotWithShape="0">
              <a:prstClr val="black">
                <a:alpha val="40000"/>
              </a:prstClr>
            </a:outerShdw>
          </a:effectLst>
        </p:spPr>
        <p:txBody>
          <a:bodyPr>
            <a:normAutofit/>
          </a:bodyPr>
          <a:lstStyle/>
          <a:p>
            <a:pPr marL="514350" indent="-514350">
              <a:buAutoNum type="arabicPeriod"/>
            </a:pPr>
            <a:r>
              <a:rPr lang="en-US" altLang="en-US" sz="3000" dirty="0" smtClean="0">
                <a:solidFill>
                  <a:schemeClr val="bg1"/>
                </a:solidFill>
                <a:latin typeface="Tahoma" panose="020B0604030504040204" pitchFamily="34" charset="0"/>
                <a:ea typeface="Tahoma" panose="020B0604030504040204" pitchFamily="34" charset="0"/>
                <a:cs typeface="Tahoma" panose="020B0604030504040204" pitchFamily="34" charset="0"/>
              </a:rPr>
              <a:t>Artificially drawn boundaries</a:t>
            </a:r>
          </a:p>
          <a:p>
            <a:pPr marL="514350" indent="-514350">
              <a:buAutoNum type="arabicPeriod"/>
            </a:pPr>
            <a:r>
              <a:rPr lang="en-US" altLang="en-US" sz="3000" dirty="0" smtClean="0">
                <a:solidFill>
                  <a:schemeClr val="bg1"/>
                </a:solidFill>
                <a:latin typeface="Tahoma" panose="020B0604030504040204" pitchFamily="34" charset="0"/>
                <a:ea typeface="Tahoma" panose="020B0604030504040204" pitchFamily="34" charset="0"/>
                <a:cs typeface="Tahoma" panose="020B0604030504040204" pitchFamily="34" charset="0"/>
              </a:rPr>
              <a:t>One-crop economies</a:t>
            </a:r>
          </a:p>
          <a:p>
            <a:pPr marL="514350" indent="-514350">
              <a:buAutoNum type="arabicPeriod"/>
            </a:pPr>
            <a:r>
              <a:rPr lang="en-US" altLang="en-US" sz="3000" dirty="0" smtClean="0">
                <a:solidFill>
                  <a:schemeClr val="bg1"/>
                </a:solidFill>
                <a:latin typeface="Tahoma" panose="020B0604030504040204" pitchFamily="34" charset="0"/>
                <a:ea typeface="Tahoma" panose="020B0604030504040204" pitchFamily="34" charset="0"/>
                <a:cs typeface="Tahoma" panose="020B0604030504040204" pitchFamily="34" charset="0"/>
              </a:rPr>
              <a:t>Creation of economic dependence</a:t>
            </a:r>
          </a:p>
          <a:p>
            <a:pPr marL="514350" indent="-514350">
              <a:buAutoNum type="arabicPeriod"/>
            </a:pPr>
            <a:r>
              <a:rPr lang="en-US" altLang="en-US" sz="3000" dirty="0" smtClean="0">
                <a:solidFill>
                  <a:schemeClr val="bg1"/>
                </a:solidFill>
                <a:latin typeface="Tahoma" panose="020B0604030504040204" pitchFamily="34" charset="0"/>
                <a:ea typeface="Tahoma" panose="020B0604030504040204" pitchFamily="34" charset="0"/>
                <a:cs typeface="Tahoma" panose="020B0604030504040204" pitchFamily="34" charset="0"/>
              </a:rPr>
              <a:t>Population relocation</a:t>
            </a:r>
          </a:p>
          <a:p>
            <a:pPr marL="514350" indent="-514350">
              <a:buAutoNum type="arabicPeriod"/>
            </a:pPr>
            <a:r>
              <a:rPr lang="en-US" altLang="en-US" sz="3000" dirty="0" smtClean="0">
                <a:solidFill>
                  <a:schemeClr val="bg1"/>
                </a:solidFill>
                <a:latin typeface="Tahoma" panose="020B0604030504040204" pitchFamily="34" charset="0"/>
                <a:ea typeface="Tahoma" panose="020B0604030504040204" pitchFamily="34" charset="0"/>
                <a:cs typeface="Tahoma" panose="020B0604030504040204" pitchFamily="34" charset="0"/>
              </a:rPr>
              <a:t>Cultural suppression</a:t>
            </a:r>
            <a:endParaRPr lang="en-US" altLang="en-US" sz="3000" dirty="0" smtClean="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571742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wipe(down)">
                                      <p:cBhvr>
                                        <p:cTn id="7" dur="500"/>
                                        <p:tgtEl>
                                          <p:spTgt spid="399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9939">
                                            <p:txEl>
                                              <p:pRg st="1" end="1"/>
                                            </p:txEl>
                                          </p:spTgt>
                                        </p:tgtEl>
                                        <p:attrNameLst>
                                          <p:attrName>style.visibility</p:attrName>
                                        </p:attrNameLst>
                                      </p:cBhvr>
                                      <p:to>
                                        <p:strVal val="visible"/>
                                      </p:to>
                                    </p:set>
                                    <p:animEffect transition="in" filter="wipe(down)">
                                      <p:cBhvr>
                                        <p:cTn id="12" dur="500"/>
                                        <p:tgtEl>
                                          <p:spTgt spid="399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9939">
                                            <p:txEl>
                                              <p:pRg st="2" end="2"/>
                                            </p:txEl>
                                          </p:spTgt>
                                        </p:tgtEl>
                                        <p:attrNameLst>
                                          <p:attrName>style.visibility</p:attrName>
                                        </p:attrNameLst>
                                      </p:cBhvr>
                                      <p:to>
                                        <p:strVal val="visible"/>
                                      </p:to>
                                    </p:set>
                                    <p:animEffect transition="in" filter="wipe(down)">
                                      <p:cBhvr>
                                        <p:cTn id="17" dur="500"/>
                                        <p:tgtEl>
                                          <p:spTgt spid="399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9939">
                                            <p:txEl>
                                              <p:pRg st="3" end="3"/>
                                            </p:txEl>
                                          </p:spTgt>
                                        </p:tgtEl>
                                        <p:attrNameLst>
                                          <p:attrName>style.visibility</p:attrName>
                                        </p:attrNameLst>
                                      </p:cBhvr>
                                      <p:to>
                                        <p:strVal val="visible"/>
                                      </p:to>
                                    </p:set>
                                    <p:animEffect transition="in" filter="wipe(down)">
                                      <p:cBhvr>
                                        <p:cTn id="22" dur="500"/>
                                        <p:tgtEl>
                                          <p:spTgt spid="399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9939">
                                            <p:txEl>
                                              <p:pRg st="4" end="4"/>
                                            </p:txEl>
                                          </p:spTgt>
                                        </p:tgtEl>
                                        <p:attrNameLst>
                                          <p:attrName>style.visibility</p:attrName>
                                        </p:attrNameLst>
                                      </p:cBhvr>
                                      <p:to>
                                        <p:strVal val="visible"/>
                                      </p:to>
                                    </p:set>
                                    <p:animEffect transition="in" filter="wipe(down)">
                                      <p:cBhvr>
                                        <p:cTn id="27" dur="500"/>
                                        <p:tgtEl>
                                          <p:spTgt spid="399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WordArt 2"/>
          <p:cNvSpPr>
            <a:spLocks noChangeArrowheads="1" noChangeShapeType="1" noTextEdit="1"/>
          </p:cNvSpPr>
          <p:nvPr/>
        </p:nvSpPr>
        <p:spPr bwMode="auto">
          <a:xfrm>
            <a:off x="2743200" y="1219200"/>
            <a:ext cx="6858000" cy="4343400"/>
          </a:xfrm>
          <a:prstGeom prst="rect">
            <a:avLst/>
          </a:prstGeom>
        </p:spPr>
        <p:txBody>
          <a:bodyPr wrap="none" fromWordArt="1">
            <a:prstTxWarp prst="textFadeUp">
              <a:avLst>
                <a:gd name="adj" fmla="val 9991"/>
              </a:avLst>
            </a:prstTxWarp>
          </a:bodyPr>
          <a:lstStyle/>
          <a:p>
            <a:pPr algn="ctr"/>
            <a:r>
              <a:rPr lang="en-US" sz="3600" kern="10">
                <a:ln w="12700">
                  <a:solidFill>
                    <a:schemeClr val="tx1"/>
                  </a:solidFill>
                  <a:round/>
                  <a:headEnd/>
                  <a:tailEnd/>
                </a:ln>
                <a:solidFill>
                  <a:srgbClr val="FF6600"/>
                </a:solidFill>
                <a:effectLst>
                  <a:outerShdw dist="89803" dir="2700000" algn="ctr" rotWithShape="0">
                    <a:srgbClr val="FFFF00">
                      <a:alpha val="70000"/>
                    </a:srgbClr>
                  </a:outerShdw>
                </a:effectLst>
                <a:latin typeface="Arcanum"/>
              </a:rPr>
              <a:t>The Struggle</a:t>
            </a:r>
          </a:p>
          <a:p>
            <a:pPr algn="ctr"/>
            <a:r>
              <a:rPr lang="en-US" sz="3600" kern="10">
                <a:ln w="12700">
                  <a:solidFill>
                    <a:schemeClr val="tx1"/>
                  </a:solidFill>
                  <a:round/>
                  <a:headEnd/>
                  <a:tailEnd/>
                </a:ln>
                <a:solidFill>
                  <a:srgbClr val="FF6600"/>
                </a:solidFill>
                <a:effectLst>
                  <a:outerShdw dist="89803" dir="2700000" algn="ctr" rotWithShape="0">
                    <a:srgbClr val="FFFF00">
                      <a:alpha val="70000"/>
                    </a:srgbClr>
                  </a:outerShdw>
                </a:effectLst>
                <a:latin typeface="Arcanum"/>
              </a:rPr>
              <a:t>For</a:t>
            </a:r>
          </a:p>
          <a:p>
            <a:pPr algn="ctr"/>
            <a:r>
              <a:rPr lang="en-US" sz="3600" kern="10">
                <a:ln w="12700">
                  <a:solidFill>
                    <a:schemeClr val="tx1"/>
                  </a:solidFill>
                  <a:round/>
                  <a:headEnd/>
                  <a:tailEnd/>
                </a:ln>
                <a:solidFill>
                  <a:srgbClr val="FF6600"/>
                </a:solidFill>
                <a:effectLst>
                  <a:outerShdw dist="89803" dir="2700000" algn="ctr" rotWithShape="0">
                    <a:srgbClr val="FFFF00">
                      <a:alpha val="70000"/>
                    </a:srgbClr>
                  </a:outerShdw>
                </a:effectLst>
                <a:latin typeface="Arcanum"/>
              </a:rPr>
              <a:t>South Africa</a:t>
            </a:r>
          </a:p>
        </p:txBody>
      </p:sp>
    </p:spTree>
    <p:extLst>
      <p:ext uri="{BB962C8B-B14F-4D97-AF65-F5344CB8AC3E}">
        <p14:creationId xmlns:p14="http://schemas.microsoft.com/office/powerpoint/2010/main" val="3371368685"/>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2"/>
          <p:cNvSpPr>
            <a:spLocks noGrp="1"/>
          </p:cNvSpPr>
          <p:nvPr>
            <p:ph type="title"/>
          </p:nvPr>
        </p:nvSpPr>
        <p:spPr/>
        <p:txBody>
          <a:bodyPr>
            <a:normAutofit/>
          </a:bodyPr>
          <a:lstStyle/>
          <a:p>
            <a:r>
              <a:rPr lang="en-US" altLang="en-US" b="1" u="sng" dirty="0" smtClean="0">
                <a:solidFill>
                  <a:srgbClr val="FFC000"/>
                </a:solidFill>
                <a:latin typeface="Tahoma" panose="020B0604030504040204" pitchFamily="34" charset="0"/>
                <a:ea typeface="Tahoma" panose="020B0604030504040204" pitchFamily="34" charset="0"/>
                <a:cs typeface="Tahoma" panose="020B0604030504040204" pitchFamily="34" charset="0"/>
              </a:rPr>
              <a:t>Response to Imperialism</a:t>
            </a:r>
          </a:p>
        </p:txBody>
      </p:sp>
      <p:sp>
        <p:nvSpPr>
          <p:cNvPr id="4" name="Content Placeholder 3"/>
          <p:cNvSpPr>
            <a:spLocks noGrp="1"/>
          </p:cNvSpPr>
          <p:nvPr>
            <p:ph idx="1"/>
          </p:nvPr>
        </p:nvSpPr>
        <p:spPr>
          <a:effectLst>
            <a:outerShdw blurRad="50800" dist="38100" dir="2700000" algn="tl" rotWithShape="0">
              <a:prstClr val="black">
                <a:alpha val="40000"/>
              </a:prstClr>
            </a:outerShdw>
          </a:effectLst>
        </p:spPr>
        <p:txBody>
          <a:bodyPr>
            <a:normAutofit/>
          </a:bodyPr>
          <a:lstStyle/>
          <a:p>
            <a:pPr marL="0" indent="0">
              <a:buNone/>
              <a:defRPr/>
            </a:pPr>
            <a:r>
              <a:rPr lang="en-US" sz="3000" dirty="0" smtClean="0">
                <a:solidFill>
                  <a:schemeClr val="bg1"/>
                </a:solidFill>
                <a:latin typeface="Tahoma" panose="020B0604030504040204" pitchFamily="34" charset="0"/>
                <a:ea typeface="Tahoma" panose="020B0604030504040204" pitchFamily="34" charset="0"/>
                <a:cs typeface="Tahoma" panose="020B0604030504040204" pitchFamily="34" charset="0"/>
              </a:rPr>
              <a:t>Zulu Wars</a:t>
            </a:r>
          </a:p>
          <a:p>
            <a:pPr marL="0" indent="0">
              <a:buNone/>
              <a:defRPr/>
            </a:pPr>
            <a:endParaRPr lang="en-US" sz="30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0" indent="0">
              <a:buNone/>
              <a:defRPr/>
            </a:pPr>
            <a:r>
              <a:rPr lang="en-US" sz="3000" dirty="0" smtClean="0">
                <a:solidFill>
                  <a:schemeClr val="bg1"/>
                </a:solidFill>
                <a:latin typeface="Tahoma" panose="020B0604030504040204" pitchFamily="34" charset="0"/>
                <a:ea typeface="Tahoma" panose="020B0604030504040204" pitchFamily="34" charset="0"/>
                <a:cs typeface="Tahoma" panose="020B0604030504040204" pitchFamily="34" charset="0"/>
              </a:rPr>
              <a:t>During the 1820s-1830s, the Zulu people aggressively attacked and defeated tribes in southern Africa. Their success was due to Zulu chief, </a:t>
            </a:r>
            <a:r>
              <a:rPr lang="en-US" sz="3000"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Shaka</a:t>
            </a:r>
            <a:r>
              <a:rPr lang="en-US" sz="3000" dirty="0" smtClean="0">
                <a:solidFill>
                  <a:schemeClr val="bg1"/>
                </a:solidFill>
                <a:latin typeface="Tahoma" panose="020B0604030504040204" pitchFamily="34" charset="0"/>
                <a:ea typeface="Tahoma" panose="020B0604030504040204" pitchFamily="34" charset="0"/>
                <a:cs typeface="Tahoma" panose="020B0604030504040204" pitchFamily="34" charset="0"/>
              </a:rPr>
              <a:t> Zulus,</a:t>
            </a:r>
            <a:r>
              <a:rPr lang="en-US" sz="30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000" dirty="0" smtClean="0">
                <a:solidFill>
                  <a:schemeClr val="bg1"/>
                </a:solidFill>
                <a:latin typeface="Tahoma" panose="020B0604030504040204" pitchFamily="34" charset="0"/>
                <a:ea typeface="Tahoma" panose="020B0604030504040204" pitchFamily="34" charset="0"/>
                <a:cs typeface="Tahoma" panose="020B0604030504040204" pitchFamily="34" charset="0"/>
              </a:rPr>
              <a:t>military brilliance. The British eventually defeated the Zulus and made Zululand</a:t>
            </a:r>
            <a:r>
              <a:rPr lang="en-US" sz="3000"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en-US" sz="3000" dirty="0" smtClean="0">
                <a:solidFill>
                  <a:schemeClr val="bg1"/>
                </a:solidFill>
                <a:latin typeface="Tahoma" panose="020B0604030504040204" pitchFamily="34" charset="0"/>
                <a:ea typeface="Tahoma" panose="020B0604030504040204" pitchFamily="34" charset="0"/>
                <a:cs typeface="Tahoma" panose="020B0604030504040204" pitchFamily="34" charset="0"/>
              </a:rPr>
              <a:t> a colony in 1887. </a:t>
            </a:r>
          </a:p>
        </p:txBody>
      </p:sp>
    </p:spTree>
    <p:extLst>
      <p:ext uri="{BB962C8B-B14F-4D97-AF65-F5344CB8AC3E}">
        <p14:creationId xmlns:p14="http://schemas.microsoft.com/office/powerpoint/2010/main" val="271328590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1600201" y="80964"/>
            <a:ext cx="1192213" cy="276999"/>
          </a:xfrm>
          <a:prstGeom prst="rect">
            <a:avLst/>
          </a:prstGeom>
          <a:solidFill>
            <a:srgbClr val="000000"/>
          </a:solidFill>
          <a:ln w="25400">
            <a:solidFill>
              <a:srgbClr val="80808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dirty="0">
                <a:solidFill>
                  <a:schemeClr val="bg1"/>
                </a:solidFill>
                <a:latin typeface="Lucida Sans" panose="020B0602030504020204" pitchFamily="34" charset="0"/>
              </a:rPr>
              <a:t>Five minutes.</a:t>
            </a:r>
            <a:endParaRPr lang="en-US" altLang="en-US" sz="1800" dirty="0">
              <a:solidFill>
                <a:schemeClr val="bg1"/>
              </a:solidFill>
            </a:endParaRPr>
          </a:p>
        </p:txBody>
      </p:sp>
      <p:sp>
        <p:nvSpPr>
          <p:cNvPr id="4100" name="Text Box 19"/>
          <p:cNvSpPr txBox="1">
            <a:spLocks noChangeArrowheads="1"/>
          </p:cNvSpPr>
          <p:nvPr/>
        </p:nvSpPr>
        <p:spPr bwMode="auto">
          <a:xfrm>
            <a:off x="2792413" y="1066800"/>
            <a:ext cx="6329353" cy="553997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buNone/>
            </a:pPr>
            <a:r>
              <a:rPr lang="en-US" sz="3000" b="1" u="sng" dirty="0" smtClean="0">
                <a:solidFill>
                  <a:srgbClr val="FFC000"/>
                </a:solidFill>
                <a:latin typeface="Tahoma" panose="020B0604030504040204" pitchFamily="34" charset="0"/>
                <a:ea typeface="Tahoma" panose="020B0604030504040204" pitchFamily="34" charset="0"/>
                <a:cs typeface="Tahoma" panose="020B0604030504040204" pitchFamily="34" charset="0"/>
              </a:rPr>
              <a:t>Making Predictions: </a:t>
            </a:r>
          </a:p>
          <a:p>
            <a:pPr marL="0" indent="0">
              <a:buNone/>
            </a:pPr>
            <a:r>
              <a:rPr lang="en-US" sz="3000" b="1" u="sng" dirty="0" smtClean="0">
                <a:solidFill>
                  <a:srgbClr val="FFC000"/>
                </a:solidFill>
                <a:latin typeface="Tahoma" panose="020B0604030504040204" pitchFamily="34" charset="0"/>
                <a:ea typeface="Tahoma" panose="020B0604030504040204" pitchFamily="34" charset="0"/>
                <a:cs typeface="Tahoma" panose="020B0604030504040204" pitchFamily="34" charset="0"/>
              </a:rPr>
              <a:t>Think, Pair, Share</a:t>
            </a:r>
            <a:endParaRPr lang="en-US" sz="3000" u="sng" dirty="0">
              <a:solidFill>
                <a:srgbClr val="FFC000"/>
              </a:solidFill>
              <a:latin typeface="Tahoma" panose="020B0604030504040204" pitchFamily="34" charset="0"/>
              <a:ea typeface="Tahoma" panose="020B0604030504040204" pitchFamily="34" charset="0"/>
              <a:cs typeface="Tahoma" panose="020B0604030504040204" pitchFamily="34" charset="0"/>
            </a:endParaRPr>
          </a:p>
          <a:p>
            <a:r>
              <a:rPr lang="en-US" sz="3000" dirty="0">
                <a:solidFill>
                  <a:schemeClr val="bg1"/>
                </a:solidFill>
                <a:latin typeface="Tahoma" panose="020B0604030504040204" pitchFamily="34" charset="0"/>
                <a:ea typeface="Tahoma" panose="020B0604030504040204" pitchFamily="34" charset="0"/>
                <a:cs typeface="Tahoma" panose="020B0604030504040204" pitchFamily="34" charset="0"/>
              </a:rPr>
              <a:t>Why do you think there was such demand for African land? </a:t>
            </a:r>
          </a:p>
          <a:p>
            <a:r>
              <a:rPr lang="en-US" sz="3000" dirty="0">
                <a:solidFill>
                  <a:schemeClr val="bg1"/>
                </a:solidFill>
                <a:latin typeface="Tahoma" panose="020B0604030504040204" pitchFamily="34" charset="0"/>
                <a:ea typeface="Tahoma" panose="020B0604030504040204" pitchFamily="34" charset="0"/>
                <a:cs typeface="Tahoma" panose="020B0604030504040204" pitchFamily="34" charset="0"/>
              </a:rPr>
              <a:t>Which </a:t>
            </a:r>
            <a:r>
              <a:rPr lang="en-US" sz="3000" dirty="0" smtClean="0">
                <a:solidFill>
                  <a:schemeClr val="bg1"/>
                </a:solidFill>
                <a:latin typeface="Tahoma" panose="020B0604030504040204" pitchFamily="34" charset="0"/>
                <a:ea typeface="Tahoma" panose="020B0604030504040204" pitchFamily="34" charset="0"/>
                <a:cs typeface="Tahoma" panose="020B0604030504040204" pitchFamily="34" charset="0"/>
              </a:rPr>
              <a:t>regions in Africa do you think that Europeans most desired? Why?</a:t>
            </a:r>
            <a:endParaRPr lang="en-US" sz="3000" dirty="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en-US" sz="3000" dirty="0">
                <a:solidFill>
                  <a:schemeClr val="bg1"/>
                </a:solidFill>
                <a:latin typeface="Tahoma" panose="020B0604030504040204" pitchFamily="34" charset="0"/>
                <a:ea typeface="Tahoma" panose="020B0604030504040204" pitchFamily="34" charset="0"/>
                <a:cs typeface="Tahoma" panose="020B0604030504040204" pitchFamily="34" charset="0"/>
              </a:rPr>
              <a:t>Does this act of imperialism relate to any other acts in world history? </a:t>
            </a:r>
          </a:p>
          <a:p>
            <a:pPr eaLnBrk="1" hangingPunct="1">
              <a:spcBef>
                <a:spcPct val="0"/>
              </a:spcBef>
              <a:buFontTx/>
              <a:buNone/>
            </a:pPr>
            <a:endParaRPr lang="en-US" altLang="en-US" sz="3000"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7700" name="Rectangle 1076"/>
          <p:cNvSpPr>
            <a:spLocks noChangeArrowheads="1"/>
          </p:cNvSpPr>
          <p:nvPr/>
        </p:nvSpPr>
        <p:spPr bwMode="auto">
          <a:xfrm>
            <a:off x="1600200" y="1066800"/>
            <a:ext cx="685800" cy="5791200"/>
          </a:xfrm>
          <a:prstGeom prst="rect">
            <a:avLst/>
          </a:prstGeom>
          <a:gradFill rotWithShape="1">
            <a:gsLst>
              <a:gs pos="0">
                <a:schemeClr val="tx1"/>
              </a:gs>
              <a:gs pos="50000">
                <a:schemeClr val="bg2"/>
              </a:gs>
              <a:gs pos="100000">
                <a:schemeClr val="tx1"/>
              </a:gs>
            </a:gsLst>
            <a:lin ang="0" scaled="1"/>
          </a:gradFill>
          <a:ln w="44450">
            <a:solidFill>
              <a:schemeClr val="tx1"/>
            </a:solidFill>
            <a:miter lim="800000"/>
            <a:headEnd/>
            <a:tailEnd/>
          </a:ln>
          <a:effectLst/>
        </p:spPr>
        <p:txBody>
          <a:bodyPr wrap="none" anchor="ctr"/>
          <a:lstStyle/>
          <a:p>
            <a:pPr algn="ctr" eaLnBrk="1" hangingPunct="1">
              <a:defRPr/>
            </a:pPr>
            <a:r>
              <a:rPr lang="en-US" sz="5400">
                <a:solidFill>
                  <a:srgbClr val="FFFF00"/>
                </a:solidFill>
                <a:latin typeface="Arial" charset="0"/>
                <a:cs typeface="Arial" charset="0"/>
              </a:rPr>
              <a:t>5</a:t>
            </a:r>
          </a:p>
          <a:p>
            <a:pPr algn="ctr" eaLnBrk="1" hangingPunct="1">
              <a:defRPr/>
            </a:pPr>
            <a:r>
              <a:rPr lang="en-US" sz="5400">
                <a:solidFill>
                  <a:srgbClr val="FFFF00"/>
                </a:solidFill>
                <a:latin typeface="Arial" charset="0"/>
                <a:cs typeface="Arial" charset="0"/>
              </a:rPr>
              <a:t>4</a:t>
            </a:r>
          </a:p>
          <a:p>
            <a:pPr algn="ctr" eaLnBrk="1" hangingPunct="1">
              <a:defRPr/>
            </a:pPr>
            <a:r>
              <a:rPr lang="en-US" sz="5400">
                <a:solidFill>
                  <a:srgbClr val="FFFF00"/>
                </a:solidFill>
                <a:latin typeface="Arial" charset="0"/>
                <a:cs typeface="Arial" charset="0"/>
              </a:rPr>
              <a:t>3</a:t>
            </a:r>
          </a:p>
          <a:p>
            <a:pPr algn="ctr" eaLnBrk="1" hangingPunct="1">
              <a:defRPr/>
            </a:pPr>
            <a:r>
              <a:rPr lang="en-US" sz="5400">
                <a:solidFill>
                  <a:srgbClr val="FFFF00"/>
                </a:solidFill>
                <a:latin typeface="Arial" charset="0"/>
                <a:cs typeface="Arial" charset="0"/>
              </a:rPr>
              <a:t>2</a:t>
            </a:r>
          </a:p>
          <a:p>
            <a:pPr algn="ctr" eaLnBrk="1" hangingPunct="1">
              <a:defRPr/>
            </a:pPr>
            <a:r>
              <a:rPr lang="en-US" sz="5400">
                <a:solidFill>
                  <a:srgbClr val="FFFF00"/>
                </a:solidFill>
                <a:latin typeface="Arial" charset="0"/>
                <a:cs typeface="Arial" charset="0"/>
              </a:rPr>
              <a:t>1</a:t>
            </a:r>
          </a:p>
          <a:p>
            <a:pPr algn="ctr" eaLnBrk="1" hangingPunct="1">
              <a:defRPr/>
            </a:pPr>
            <a:r>
              <a:rPr lang="en-US" sz="5400">
                <a:solidFill>
                  <a:srgbClr val="FFFF00"/>
                </a:solidFill>
                <a:latin typeface="Arial" charset="0"/>
                <a:cs typeface="Arial" charset="0"/>
              </a:rPr>
              <a:t>0</a:t>
            </a:r>
          </a:p>
          <a:p>
            <a:pPr algn="ctr" eaLnBrk="1" hangingPunct="1">
              <a:defRPr/>
            </a:pPr>
            <a:endParaRPr lang="en-US">
              <a:solidFill>
                <a:srgbClr val="FFFF00"/>
              </a:solidFill>
              <a:latin typeface="Arial" charset="0"/>
              <a:cs typeface="Arial" charset="0"/>
            </a:endParaRPr>
          </a:p>
          <a:p>
            <a:pPr algn="ctr" eaLnBrk="1" hangingPunct="1">
              <a:defRPr/>
            </a:pPr>
            <a:endParaRPr lang="en-US">
              <a:solidFill>
                <a:srgbClr val="FFFF00"/>
              </a:solidFill>
              <a:latin typeface="Arial" charset="0"/>
              <a:cs typeface="Arial" charset="0"/>
            </a:endParaRPr>
          </a:p>
          <a:p>
            <a:pPr algn="ctr" eaLnBrk="1" hangingPunct="1">
              <a:defRPr/>
            </a:pPr>
            <a:endParaRPr lang="en-US">
              <a:solidFill>
                <a:srgbClr val="FFFF00"/>
              </a:solidFill>
              <a:latin typeface="Arial" charset="0"/>
              <a:cs typeface="Arial" charset="0"/>
            </a:endParaRPr>
          </a:p>
          <a:p>
            <a:pPr algn="ctr" eaLnBrk="1" hangingPunct="1">
              <a:defRPr/>
            </a:pPr>
            <a:endParaRPr lang="en-US">
              <a:solidFill>
                <a:srgbClr val="FFFF00"/>
              </a:solidFill>
              <a:latin typeface="Arial" charset="0"/>
              <a:cs typeface="Arial" charset="0"/>
            </a:endParaRPr>
          </a:p>
        </p:txBody>
      </p:sp>
      <p:sp>
        <p:nvSpPr>
          <p:cNvPr id="27701" name="Rectangle 1077"/>
          <p:cNvSpPr>
            <a:spLocks noChangeArrowheads="1"/>
          </p:cNvSpPr>
          <p:nvPr/>
        </p:nvSpPr>
        <p:spPr bwMode="auto">
          <a:xfrm>
            <a:off x="1600200" y="1676400"/>
            <a:ext cx="685800" cy="5029200"/>
          </a:xfrm>
          <a:prstGeom prst="rect">
            <a:avLst/>
          </a:prstGeom>
          <a:solidFill>
            <a:srgbClr val="3366FF">
              <a:alpha val="6392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7702" name="Rectangle 1078"/>
          <p:cNvSpPr>
            <a:spLocks noChangeArrowheads="1"/>
          </p:cNvSpPr>
          <p:nvPr/>
        </p:nvSpPr>
        <p:spPr bwMode="auto">
          <a:xfrm rot="5400000">
            <a:off x="1485900" y="5981700"/>
            <a:ext cx="914400" cy="838200"/>
          </a:xfrm>
          <a:prstGeom prst="rect">
            <a:avLst/>
          </a:prstGeom>
          <a:gradFill rotWithShape="1">
            <a:gsLst>
              <a:gs pos="0">
                <a:schemeClr val="bg2"/>
              </a:gs>
              <a:gs pos="50000">
                <a:schemeClr val="bg1"/>
              </a:gs>
              <a:gs pos="100000">
                <a:schemeClr val="bg2"/>
              </a:gs>
            </a:gsLst>
            <a:lin ang="5400000" scaled="1"/>
          </a:gradFill>
          <a:ln w="28575">
            <a:noFill/>
            <a:miter lim="800000"/>
            <a:headEnd/>
            <a:tailEnd/>
          </a:ln>
          <a:effectLst/>
        </p:spPr>
        <p:txBody>
          <a:bodyPr wrap="none" anchor="ctr"/>
          <a:lstStyle/>
          <a:p>
            <a:pPr eaLnBrk="1" hangingPunct="1">
              <a:defRPr/>
            </a:pPr>
            <a:endParaRPr lang="en-US">
              <a:latin typeface="Arial"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5567" y="3657536"/>
            <a:ext cx="3012637" cy="2881213"/>
          </a:xfrm>
          <a:prstGeom prst="rect">
            <a:avLst/>
          </a:prstGeom>
        </p:spPr>
      </p:pic>
    </p:spTree>
    <p:extLst>
      <p:ext uri="{BB962C8B-B14F-4D97-AF65-F5344CB8AC3E}">
        <p14:creationId xmlns:p14="http://schemas.microsoft.com/office/powerpoint/2010/main" val="555212403"/>
      </p:ext>
    </p:extLst>
  </p:cSld>
  <p:clrMapOvr>
    <a:masterClrMapping/>
  </p:clrMapOvr>
  <p:transition xmlns:p14="http://schemas.microsoft.com/office/powerpoint/2010/main" advClick="0" advTm="30100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path" presetSubtype="0" fill="hold" grpId="0" nodeType="withEffect">
                                  <p:stCondLst>
                                    <p:cond delay="0"/>
                                  </p:stCondLst>
                                  <p:childTnLst>
                                    <p:animMotion origin="layout" path="M -3.33333E-6 2.9771E-6 L -3.33333E-6 0.62179 " pathEditMode="relative" rAng="0" ptsTypes="AA">
                                      <p:cBhvr>
                                        <p:cTn id="6" dur="300000" fill="hold"/>
                                        <p:tgtEl>
                                          <p:spTgt spid="27701"/>
                                        </p:tgtEl>
                                        <p:attrNameLst>
                                          <p:attrName>ppt_x</p:attrName>
                                          <p:attrName>ppt_y</p:attrName>
                                        </p:attrNameLst>
                                      </p:cBhvr>
                                      <p:rCtr x="0" y="3109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01"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2286000" y="228600"/>
            <a:ext cx="76962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400" b="1" u="sng" dirty="0" err="1">
                <a:solidFill>
                  <a:srgbClr val="FFC000"/>
                </a:solidFill>
                <a:latin typeface="Tahoma" panose="020B0604030504040204" pitchFamily="34" charset="0"/>
                <a:ea typeface="Tahoma" panose="020B0604030504040204" pitchFamily="34" charset="0"/>
                <a:cs typeface="Tahoma" panose="020B0604030504040204" pitchFamily="34" charset="0"/>
              </a:rPr>
              <a:t>Shaka</a:t>
            </a:r>
            <a:r>
              <a:rPr lang="en-US" altLang="en-US" sz="4400" b="1" u="sng" dirty="0">
                <a:solidFill>
                  <a:srgbClr val="FFC000"/>
                </a:solidFill>
                <a:latin typeface="Tahoma" panose="020B0604030504040204" pitchFamily="34" charset="0"/>
                <a:ea typeface="Tahoma" panose="020B0604030504040204" pitchFamily="34" charset="0"/>
                <a:cs typeface="Tahoma" panose="020B0604030504040204" pitchFamily="34" charset="0"/>
              </a:rPr>
              <a:t> Zulu (1785 – 1828)</a:t>
            </a:r>
          </a:p>
        </p:txBody>
      </p:sp>
      <p:pic>
        <p:nvPicPr>
          <p:cNvPr id="43011" name="Picture 3" descr="shak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143000"/>
            <a:ext cx="6172200" cy="53403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8156084"/>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effectLst>
            <a:outerShdw blurRad="50800" dist="38100" dir="2700000" algn="tl" rotWithShape="0">
              <a:prstClr val="black">
                <a:alpha val="40000"/>
              </a:prstClr>
            </a:outerShdw>
          </a:effectLst>
        </p:spPr>
        <p:txBody>
          <a:bodyPr>
            <a:normAutofit/>
          </a:bodyPr>
          <a:lstStyle/>
          <a:p>
            <a:r>
              <a:rPr lang="en-US" altLang="en-US" b="1" u="sng" dirty="0" smtClean="0">
                <a:solidFill>
                  <a:srgbClr val="FFC000"/>
                </a:solidFill>
                <a:latin typeface="Tahoma" panose="020B0604030504040204" pitchFamily="34" charset="0"/>
                <a:ea typeface="Tahoma" panose="020B0604030504040204" pitchFamily="34" charset="0"/>
                <a:cs typeface="Tahoma" panose="020B0604030504040204" pitchFamily="34" charset="0"/>
              </a:rPr>
              <a:t>Boers</a:t>
            </a:r>
          </a:p>
        </p:txBody>
      </p:sp>
      <p:sp>
        <p:nvSpPr>
          <p:cNvPr id="3" name="Content Placeholder 2"/>
          <p:cNvSpPr>
            <a:spLocks noGrp="1"/>
          </p:cNvSpPr>
          <p:nvPr>
            <p:ph idx="1"/>
          </p:nvPr>
        </p:nvSpPr>
        <p:spPr>
          <a:effectLst>
            <a:outerShdw blurRad="50800" dist="38100" dir="2700000" algn="tl" rotWithShape="0">
              <a:prstClr val="black">
                <a:alpha val="40000"/>
              </a:prstClr>
            </a:outerShdw>
          </a:effectLst>
        </p:spPr>
        <p:txBody>
          <a:bodyPr>
            <a:normAutofit/>
          </a:bodyPr>
          <a:lstStyle/>
          <a:p>
            <a:pPr marL="411480">
              <a:spcBef>
                <a:spcPts val="700"/>
              </a:spcBef>
              <a:buClr>
                <a:srgbClr val="D6ECFF"/>
              </a:buClr>
              <a:buSzPct val="95000"/>
              <a:buFont typeface="Wingdings"/>
              <a:buChar char=""/>
              <a:defRPr/>
            </a:pPr>
            <a:r>
              <a:rPr lang="en-US" sz="3000" kern="1200" dirty="0" smtClean="0">
                <a:solidFill>
                  <a:prstClr val="white"/>
                </a:solidFill>
                <a:latin typeface="Tahoma" panose="020B0604030504040204" pitchFamily="34" charset="0"/>
                <a:ea typeface="Tahoma" panose="020B0604030504040204" pitchFamily="34" charset="0"/>
                <a:cs typeface="Tahoma" panose="020B0604030504040204" pitchFamily="34" charset="0"/>
              </a:rPr>
              <a:t> From Holland (Dutch)</a:t>
            </a:r>
          </a:p>
          <a:p>
            <a:pPr marL="411480">
              <a:spcBef>
                <a:spcPts val="700"/>
              </a:spcBef>
              <a:buClr>
                <a:srgbClr val="D6ECFF"/>
              </a:buClr>
              <a:buSzPct val="95000"/>
              <a:buNone/>
              <a:defRPr/>
            </a:pPr>
            <a:endParaRPr lang="en-US" sz="3000" kern="1200" dirty="0" smtClean="0">
              <a:solidFill>
                <a:prstClr val="white"/>
              </a:solidFill>
              <a:latin typeface="Tahoma" panose="020B0604030504040204" pitchFamily="34" charset="0"/>
              <a:ea typeface="Tahoma" panose="020B0604030504040204" pitchFamily="34" charset="0"/>
              <a:cs typeface="Tahoma" panose="020B0604030504040204" pitchFamily="34" charset="0"/>
            </a:endParaRPr>
          </a:p>
          <a:p>
            <a:pPr marL="411480">
              <a:spcBef>
                <a:spcPts val="700"/>
              </a:spcBef>
              <a:buClr>
                <a:srgbClr val="D6ECFF"/>
              </a:buClr>
              <a:buSzPct val="95000"/>
              <a:buFont typeface="Wingdings"/>
              <a:buChar char=""/>
              <a:defRPr/>
            </a:pPr>
            <a:r>
              <a:rPr lang="en-US" sz="3000" kern="1200" dirty="0" smtClean="0">
                <a:solidFill>
                  <a:prstClr val="white"/>
                </a:solidFill>
                <a:latin typeface="Tahoma" panose="020B0604030504040204" pitchFamily="34" charset="0"/>
                <a:ea typeface="Tahoma" panose="020B0604030504040204" pitchFamily="34" charset="0"/>
                <a:cs typeface="Tahoma" panose="020B0604030504040204" pitchFamily="34" charset="0"/>
              </a:rPr>
              <a:t>1652, Dutch East India Co. established a supply base at the </a:t>
            </a:r>
            <a:r>
              <a:rPr lang="en-US" sz="3000" kern="1200" dirty="0" smtClean="0">
                <a:solidFill>
                  <a:srgbClr val="FF0000"/>
                </a:solidFill>
                <a:latin typeface="Tahoma" panose="020B0604030504040204" pitchFamily="34" charset="0"/>
                <a:ea typeface="Tahoma" panose="020B0604030504040204" pitchFamily="34" charset="0"/>
                <a:cs typeface="Tahoma" panose="020B0604030504040204" pitchFamily="34" charset="0"/>
              </a:rPr>
              <a:t>Cape of Good Hope</a:t>
            </a:r>
            <a:r>
              <a:rPr lang="en-US" sz="3000" kern="1200" dirty="0" smtClean="0">
                <a:solidFill>
                  <a:prstClr val="white"/>
                </a:solidFill>
                <a:latin typeface="Tahoma" panose="020B0604030504040204" pitchFamily="34" charset="0"/>
                <a:ea typeface="Tahoma" panose="020B0604030504040204" pitchFamily="34" charset="0"/>
                <a:cs typeface="Tahoma" panose="020B0604030504040204" pitchFamily="34" charset="0"/>
              </a:rPr>
              <a:t>.</a:t>
            </a:r>
          </a:p>
          <a:p>
            <a:pPr marL="411480">
              <a:spcBef>
                <a:spcPts val="700"/>
              </a:spcBef>
              <a:buClr>
                <a:srgbClr val="D6ECFF"/>
              </a:buClr>
              <a:buSzPct val="95000"/>
              <a:buNone/>
              <a:defRPr/>
            </a:pPr>
            <a:endParaRPr lang="en-US" sz="3000" kern="1200" dirty="0" smtClean="0">
              <a:solidFill>
                <a:prstClr val="white"/>
              </a:solidFill>
              <a:latin typeface="Tahoma" panose="020B0604030504040204" pitchFamily="34" charset="0"/>
              <a:ea typeface="Tahoma" panose="020B0604030504040204" pitchFamily="34" charset="0"/>
              <a:cs typeface="Tahoma" panose="020B0604030504040204" pitchFamily="34" charset="0"/>
            </a:endParaRPr>
          </a:p>
          <a:p>
            <a:pPr marL="411480">
              <a:spcBef>
                <a:spcPts val="700"/>
              </a:spcBef>
              <a:buClr>
                <a:srgbClr val="D6ECFF"/>
              </a:buClr>
              <a:buSzPct val="95000"/>
              <a:buFont typeface="Wingdings"/>
              <a:buChar char=""/>
              <a:defRPr/>
            </a:pPr>
            <a:r>
              <a:rPr lang="en-US" sz="3000" kern="1200" dirty="0" smtClean="0">
                <a:solidFill>
                  <a:prstClr val="white"/>
                </a:solidFill>
                <a:latin typeface="Tahoma" panose="020B0604030504040204" pitchFamily="34" charset="0"/>
                <a:ea typeface="Tahoma" panose="020B0604030504040204" pitchFamily="34" charset="0"/>
                <a:cs typeface="Tahoma" panose="020B0604030504040204" pitchFamily="34" charset="0"/>
              </a:rPr>
              <a:t>Dutch settlers (farmers) who defeated the Zulus and took over native south African lands called themselves </a:t>
            </a:r>
            <a:r>
              <a:rPr lang="en-US" sz="3000" kern="1200" dirty="0" smtClean="0">
                <a:solidFill>
                  <a:srgbClr val="FF0000"/>
                </a:solidFill>
                <a:latin typeface="Tahoma" panose="020B0604030504040204" pitchFamily="34" charset="0"/>
                <a:ea typeface="Tahoma" panose="020B0604030504040204" pitchFamily="34" charset="0"/>
                <a:cs typeface="Tahoma" panose="020B0604030504040204" pitchFamily="34" charset="0"/>
              </a:rPr>
              <a:t>Boers and Afrikaners</a:t>
            </a:r>
          </a:p>
          <a:p>
            <a:pPr>
              <a:defRPr/>
            </a:pPr>
            <a:endParaRPr lang="en-US" sz="3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853977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2286000" y="501650"/>
            <a:ext cx="7696200" cy="76944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400" b="1" u="sng" dirty="0">
                <a:solidFill>
                  <a:srgbClr val="FFC000"/>
                </a:solidFill>
                <a:latin typeface="Tahoma" panose="020B0604030504040204" pitchFamily="34" charset="0"/>
                <a:ea typeface="Tahoma" panose="020B0604030504040204" pitchFamily="34" charset="0"/>
                <a:cs typeface="Tahoma" panose="020B0604030504040204" pitchFamily="34" charset="0"/>
              </a:rPr>
              <a:t>Dutch Landing in 1652</a:t>
            </a:r>
          </a:p>
        </p:txBody>
      </p:sp>
      <p:pic>
        <p:nvPicPr>
          <p:cNvPr id="45059" name="Picture 3" descr="Dutch Landing"/>
          <p:cNvPicPr>
            <a:picLocks noChangeAspect="1" noChangeArrowheads="1"/>
          </p:cNvPicPr>
          <p:nvPr/>
        </p:nvPicPr>
        <p:blipFill>
          <a:blip r:embed="rId2">
            <a:lum bright="-6000" contrast="18000"/>
            <a:extLst>
              <a:ext uri="{28A0092B-C50C-407E-A947-70E740481C1C}">
                <a14:useLocalDpi xmlns:a14="http://schemas.microsoft.com/office/drawing/2010/main" val="0"/>
              </a:ext>
            </a:extLst>
          </a:blip>
          <a:srcRect r="3160" b="4913"/>
          <a:stretch>
            <a:fillRect/>
          </a:stretch>
        </p:blipFill>
        <p:spPr bwMode="auto">
          <a:xfrm>
            <a:off x="1727200" y="1447801"/>
            <a:ext cx="4368800" cy="2759075"/>
          </a:xfrm>
          <a:prstGeom prst="rect">
            <a:avLst/>
          </a:prstGeom>
          <a:noFill/>
          <a:ln w="9525">
            <a:solidFill>
              <a:srgbClr val="FF9933"/>
            </a:solidFill>
            <a:miter lim="800000"/>
            <a:headEnd/>
            <a:tailEnd/>
          </a:ln>
          <a:extLst>
            <a:ext uri="{909E8E84-426E-40dd-AFC4-6F175D3DCCD1}">
              <a14:hiddenFill xmlns:a14="http://schemas.microsoft.com/office/drawing/2010/main">
                <a:solidFill>
                  <a:srgbClr val="FFFFFF"/>
                </a:solidFill>
              </a14:hiddenFill>
            </a:ext>
          </a:extLst>
        </p:spPr>
      </p:pic>
      <p:pic>
        <p:nvPicPr>
          <p:cNvPr id="45060" name="Picture 4" descr="Dutch Landing-1"/>
          <p:cNvPicPr>
            <a:picLocks noChangeAspect="1" noChangeArrowheads="1"/>
          </p:cNvPicPr>
          <p:nvPr/>
        </p:nvPicPr>
        <p:blipFill>
          <a:blip r:embed="rId3">
            <a:lum contrast="6000"/>
            <a:extLst>
              <a:ext uri="{28A0092B-C50C-407E-A947-70E740481C1C}">
                <a14:useLocalDpi xmlns:a14="http://schemas.microsoft.com/office/drawing/2010/main" val="0"/>
              </a:ext>
            </a:extLst>
          </a:blip>
          <a:srcRect r="4089" b="7692"/>
          <a:stretch>
            <a:fillRect/>
          </a:stretch>
        </p:blipFill>
        <p:spPr bwMode="auto">
          <a:xfrm>
            <a:off x="6324600" y="3733800"/>
            <a:ext cx="4230688" cy="2667000"/>
          </a:xfrm>
          <a:prstGeom prst="rect">
            <a:avLst/>
          </a:prstGeom>
          <a:noFill/>
          <a:ln w="9525">
            <a:solidFill>
              <a:srgbClr val="FF9933"/>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9585810"/>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3" name="Picture 3" descr="Xhosa &amp; Boers Clash"/>
          <p:cNvPicPr>
            <a:picLocks noChangeAspect="1" noChangeArrowheads="1"/>
          </p:cNvPicPr>
          <p:nvPr/>
        </p:nvPicPr>
        <p:blipFill>
          <a:blip r:embed="rId2">
            <a:lum contrast="18000"/>
            <a:extLst>
              <a:ext uri="{28A0092B-C50C-407E-A947-70E740481C1C}">
                <a14:useLocalDpi xmlns:a14="http://schemas.microsoft.com/office/drawing/2010/main" val="0"/>
              </a:ext>
            </a:extLst>
          </a:blip>
          <a:srcRect r="4832" b="3999"/>
          <a:stretch>
            <a:fillRect/>
          </a:stretch>
        </p:blipFill>
        <p:spPr bwMode="auto">
          <a:xfrm>
            <a:off x="5562600" y="2741613"/>
            <a:ext cx="4267200" cy="2800350"/>
          </a:xfrm>
          <a:prstGeom prst="rect">
            <a:avLst/>
          </a:prstGeom>
          <a:noFill/>
          <a:ln w="9525">
            <a:solidFill>
              <a:srgbClr val="FF9933"/>
            </a:solidFill>
            <a:miter lim="800000"/>
            <a:headEnd/>
            <a:tailEnd/>
          </a:ln>
          <a:extLst>
            <a:ext uri="{909E8E84-426E-40dd-AFC4-6F175D3DCCD1}">
              <a14:hiddenFill xmlns:a14="http://schemas.microsoft.com/office/drawing/2010/main">
                <a:solidFill>
                  <a:srgbClr val="FFFFFF"/>
                </a:solidFill>
              </a14:hiddenFill>
            </a:ext>
          </a:extLst>
        </p:spPr>
      </p:pic>
      <p:pic>
        <p:nvPicPr>
          <p:cNvPr id="46084" name="Picture 4" descr="Boer"/>
          <p:cNvPicPr>
            <a:picLocks noChangeAspect="1" noChangeArrowheads="1"/>
          </p:cNvPicPr>
          <p:nvPr/>
        </p:nvPicPr>
        <p:blipFill>
          <a:blip r:embed="rId3">
            <a:extLst>
              <a:ext uri="{28A0092B-C50C-407E-A947-70E740481C1C}">
                <a14:useLocalDpi xmlns:a14="http://schemas.microsoft.com/office/drawing/2010/main" val="0"/>
              </a:ext>
            </a:extLst>
          </a:blip>
          <a:srcRect r="2942" b="3355"/>
          <a:stretch>
            <a:fillRect/>
          </a:stretch>
        </p:blipFill>
        <p:spPr bwMode="auto">
          <a:xfrm>
            <a:off x="2667000" y="2041525"/>
            <a:ext cx="1676400" cy="1828800"/>
          </a:xfrm>
          <a:prstGeom prst="rect">
            <a:avLst/>
          </a:prstGeom>
          <a:noFill/>
          <a:ln w="9525">
            <a:solidFill>
              <a:srgbClr val="FF9933"/>
            </a:solidFill>
            <a:miter lim="800000"/>
            <a:headEnd/>
            <a:tailEnd/>
          </a:ln>
          <a:extLst>
            <a:ext uri="{909E8E84-426E-40dd-AFC4-6F175D3DCCD1}">
              <a14:hiddenFill xmlns:a14="http://schemas.microsoft.com/office/drawing/2010/main">
                <a:solidFill>
                  <a:srgbClr val="FFFFFF"/>
                </a:solidFill>
              </a14:hiddenFill>
            </a:ext>
          </a:extLst>
        </p:spPr>
      </p:pic>
      <p:sp>
        <p:nvSpPr>
          <p:cNvPr id="46085" name="Text Box 5"/>
          <p:cNvSpPr txBox="1">
            <a:spLocks noChangeArrowheads="1"/>
          </p:cNvSpPr>
          <p:nvPr/>
        </p:nvSpPr>
        <p:spPr bwMode="auto">
          <a:xfrm>
            <a:off x="2590800" y="4022726"/>
            <a:ext cx="1828800" cy="101566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000" b="1" dirty="0">
                <a:solidFill>
                  <a:srgbClr val="FFFFBD"/>
                </a:solidFill>
                <a:latin typeface="Tahoma" panose="020B0604030504040204" pitchFamily="34" charset="0"/>
                <a:ea typeface="Tahoma" panose="020B0604030504040204" pitchFamily="34" charset="0"/>
                <a:cs typeface="Tahoma" panose="020B0604030504040204" pitchFamily="34" charset="0"/>
              </a:rPr>
              <a:t>Boer Farmer</a:t>
            </a:r>
          </a:p>
        </p:txBody>
      </p:sp>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p>
            <a:r>
              <a:rPr lang="en-US" altLang="en-US" b="1" u="sng" dirty="0">
                <a:solidFill>
                  <a:srgbClr val="FFC000"/>
                </a:solidFill>
                <a:latin typeface="Tahoma" panose="020B0604030504040204" pitchFamily="34" charset="0"/>
                <a:ea typeface="Tahoma" panose="020B0604030504040204" pitchFamily="34" charset="0"/>
                <a:cs typeface="Tahoma" panose="020B0604030504040204" pitchFamily="34" charset="0"/>
              </a:rPr>
              <a:t>Boers Clash With the Xhosa Tribes</a:t>
            </a:r>
            <a:br>
              <a:rPr lang="en-US" altLang="en-US" b="1" u="sng" dirty="0">
                <a:solidFill>
                  <a:srgbClr val="FFC000"/>
                </a:solidFill>
                <a:latin typeface="Tahoma" panose="020B0604030504040204" pitchFamily="34" charset="0"/>
                <a:ea typeface="Tahoma" panose="020B0604030504040204" pitchFamily="34" charset="0"/>
                <a:cs typeface="Tahoma" panose="020B0604030504040204" pitchFamily="34" charset="0"/>
              </a:rPr>
            </a:br>
            <a:endParaRPr lang="en-US" u="sng" dirty="0"/>
          </a:p>
        </p:txBody>
      </p:sp>
    </p:spTree>
    <p:extLst>
      <p:ext uri="{BB962C8B-B14F-4D97-AF65-F5344CB8AC3E}">
        <p14:creationId xmlns:p14="http://schemas.microsoft.com/office/powerpoint/2010/main" val="2528170974"/>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effectLst>
            <a:outerShdw blurRad="50800" dist="38100" dir="2700000" algn="tl" rotWithShape="0">
              <a:prstClr val="black">
                <a:alpha val="40000"/>
              </a:prstClr>
            </a:outerShdw>
          </a:effectLst>
        </p:spPr>
        <p:txBody>
          <a:bodyPr/>
          <a:lstStyle/>
          <a:p>
            <a:r>
              <a:rPr lang="en-US" altLang="en-US" b="1" u="sng" dirty="0" smtClean="0">
                <a:solidFill>
                  <a:schemeClr val="accent4"/>
                </a:solidFill>
                <a:latin typeface="Tahoma" panose="020B0604030504040204" pitchFamily="34" charset="0"/>
                <a:ea typeface="Tahoma" panose="020B0604030504040204" pitchFamily="34" charset="0"/>
                <a:cs typeface="Tahoma" panose="020B0604030504040204" pitchFamily="34" charset="0"/>
              </a:rPr>
              <a:t>Boer War</a:t>
            </a:r>
          </a:p>
        </p:txBody>
      </p:sp>
      <p:sp>
        <p:nvSpPr>
          <p:cNvPr id="2" name="Content Placeholder 1"/>
          <p:cNvSpPr>
            <a:spLocks noGrp="1"/>
          </p:cNvSpPr>
          <p:nvPr>
            <p:ph idx="1"/>
          </p:nvPr>
        </p:nvSpPr>
        <p:spPr>
          <a:effectLst>
            <a:outerShdw blurRad="50800" dist="38100" dir="2700000" algn="tl" rotWithShape="0">
              <a:prstClr val="black">
                <a:alpha val="40000"/>
              </a:prstClr>
            </a:outerShdw>
          </a:effectLst>
        </p:spPr>
        <p:txBody>
          <a:bodyPr/>
          <a:lstStyle/>
          <a:p>
            <a:pPr marL="411480">
              <a:spcBef>
                <a:spcPts val="700"/>
              </a:spcBef>
              <a:buClr>
                <a:srgbClr val="D6ECFF"/>
              </a:buClr>
              <a:buSzPct val="95000"/>
              <a:buFont typeface="Wingdings"/>
              <a:buChar char=""/>
              <a:defRPr/>
            </a:pPr>
            <a:r>
              <a:rPr lang="en-US" dirty="0">
                <a:solidFill>
                  <a:prstClr val="white"/>
                </a:solidFill>
                <a:latin typeface="Tahoma" panose="020B0604030504040204" pitchFamily="34" charset="0"/>
                <a:ea typeface="Tahoma" panose="020B0604030504040204" pitchFamily="34" charset="0"/>
                <a:cs typeface="Tahoma" panose="020B0604030504040204" pitchFamily="34" charset="0"/>
              </a:rPr>
              <a:t>1815- gave up Cape Colony to England</a:t>
            </a:r>
          </a:p>
          <a:p>
            <a:pPr marL="411480">
              <a:spcBef>
                <a:spcPts val="700"/>
              </a:spcBef>
              <a:buClr>
                <a:srgbClr val="D6ECFF"/>
              </a:buClr>
              <a:buSzPct val="95000"/>
              <a:buFont typeface="Wingdings"/>
              <a:buChar char=""/>
              <a:defRPr/>
            </a:pPr>
            <a:r>
              <a:rPr lang="en-US" dirty="0">
                <a:solidFill>
                  <a:prstClr val="white"/>
                </a:solidFill>
                <a:latin typeface="Tahoma" panose="020B0604030504040204" pitchFamily="34" charset="0"/>
                <a:ea typeface="Tahoma" panose="020B0604030504040204" pitchFamily="34" charset="0"/>
                <a:cs typeface="Tahoma" panose="020B0604030504040204" pitchFamily="34" charset="0"/>
              </a:rPr>
              <a:t>Dutch resented the </a:t>
            </a:r>
            <a:r>
              <a:rPr lang="en-US" dirty="0">
                <a:solidFill>
                  <a:srgbClr val="FF0000"/>
                </a:solidFill>
                <a:latin typeface="Tahoma" panose="020B0604030504040204" pitchFamily="34" charset="0"/>
                <a:ea typeface="Tahoma" panose="020B0604030504040204" pitchFamily="34" charset="0"/>
                <a:cs typeface="Tahoma" panose="020B0604030504040204" pitchFamily="34" charset="0"/>
              </a:rPr>
              <a:t>British</a:t>
            </a:r>
          </a:p>
          <a:p>
            <a:pPr marL="411480">
              <a:spcBef>
                <a:spcPts val="700"/>
              </a:spcBef>
              <a:buClr>
                <a:srgbClr val="D6ECFF"/>
              </a:buClr>
              <a:buSzPct val="95000"/>
              <a:buFont typeface="Wingdings"/>
              <a:buChar char=""/>
              <a:defRPr/>
            </a:pPr>
            <a:r>
              <a:rPr lang="en-US" dirty="0">
                <a:solidFill>
                  <a:prstClr val="white"/>
                </a:solidFill>
                <a:latin typeface="Tahoma" panose="020B0604030504040204" pitchFamily="34" charset="0"/>
                <a:ea typeface="Tahoma" panose="020B0604030504040204" pitchFamily="34" charset="0"/>
                <a:cs typeface="Tahoma" panose="020B0604030504040204" pitchFamily="34" charset="0"/>
              </a:rPr>
              <a:t>1830’s, Boers left English Territory in a mass migration called the </a:t>
            </a:r>
            <a:r>
              <a:rPr lang="en-US" dirty="0">
                <a:solidFill>
                  <a:srgbClr val="FF0000"/>
                </a:solidFill>
                <a:latin typeface="Tahoma" panose="020B0604030504040204" pitchFamily="34" charset="0"/>
                <a:ea typeface="Tahoma" panose="020B0604030504040204" pitchFamily="34" charset="0"/>
                <a:cs typeface="Tahoma" panose="020B0604030504040204" pitchFamily="34" charset="0"/>
              </a:rPr>
              <a:t>Great Trek</a:t>
            </a:r>
            <a:endParaRPr lang="en-US"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411480">
              <a:spcBef>
                <a:spcPts val="700"/>
              </a:spcBef>
              <a:buClr>
                <a:srgbClr val="D6ECFF"/>
              </a:buClr>
              <a:buSzPct val="95000"/>
              <a:buFont typeface="Wingdings"/>
              <a:buChar char=""/>
              <a:defRPr/>
            </a:pPr>
            <a:r>
              <a:rPr lang="en-US" dirty="0">
                <a:solidFill>
                  <a:prstClr val="white"/>
                </a:solidFill>
                <a:latin typeface="Tahoma" panose="020B0604030504040204" pitchFamily="34" charset="0"/>
                <a:ea typeface="Tahoma" panose="020B0604030504040204" pitchFamily="34" charset="0"/>
                <a:cs typeface="Tahoma" panose="020B0604030504040204" pitchFamily="34" charset="0"/>
              </a:rPr>
              <a:t>Eventually founded </a:t>
            </a:r>
            <a:r>
              <a:rPr lang="en-US" dirty="0" smtClean="0">
                <a:solidFill>
                  <a:prstClr val="white"/>
                </a:solidFill>
                <a:latin typeface="Tahoma" panose="020B0604030504040204" pitchFamily="34" charset="0"/>
                <a:ea typeface="Tahoma" panose="020B0604030504040204" pitchFamily="34" charset="0"/>
                <a:cs typeface="Tahoma" panose="020B0604030504040204" pitchFamily="34" charset="0"/>
              </a:rPr>
              <a:t>two </a:t>
            </a:r>
            <a:r>
              <a:rPr lang="en-US" dirty="0">
                <a:solidFill>
                  <a:prstClr val="white"/>
                </a:solidFill>
                <a:latin typeface="Tahoma" panose="020B0604030504040204" pitchFamily="34" charset="0"/>
                <a:ea typeface="Tahoma" panose="020B0604030504040204" pitchFamily="34" charset="0"/>
                <a:cs typeface="Tahoma" panose="020B0604030504040204" pitchFamily="34" charset="0"/>
              </a:rPr>
              <a:t>republics: </a:t>
            </a:r>
            <a:r>
              <a:rPr lang="en-US" dirty="0">
                <a:solidFill>
                  <a:srgbClr val="FF0000"/>
                </a:solidFill>
                <a:latin typeface="Tahoma" panose="020B0604030504040204" pitchFamily="34" charset="0"/>
                <a:ea typeface="Tahoma" panose="020B0604030504040204" pitchFamily="34" charset="0"/>
                <a:cs typeface="Tahoma" panose="020B0604030504040204" pitchFamily="34" charset="0"/>
              </a:rPr>
              <a:t>Orange Free State </a:t>
            </a:r>
            <a:r>
              <a:rPr lang="en-US" dirty="0">
                <a:solidFill>
                  <a:prstClr val="white"/>
                </a:solidFill>
                <a:latin typeface="Tahoma" panose="020B0604030504040204" pitchFamily="34" charset="0"/>
                <a:ea typeface="Tahoma" panose="020B0604030504040204" pitchFamily="34" charset="0"/>
                <a:cs typeface="Tahoma" panose="020B0604030504040204" pitchFamily="34" charset="0"/>
              </a:rPr>
              <a:t>and </a:t>
            </a:r>
            <a:r>
              <a:rPr lang="en-US" dirty="0" smtClean="0">
                <a:solidFill>
                  <a:srgbClr val="FF0000"/>
                </a:solidFill>
                <a:latin typeface="Tahoma" panose="020B0604030504040204" pitchFamily="34" charset="0"/>
                <a:ea typeface="Tahoma" panose="020B0604030504040204" pitchFamily="34" charset="0"/>
                <a:cs typeface="Tahoma" panose="020B0604030504040204" pitchFamily="34" charset="0"/>
              </a:rPr>
              <a:t>Transvaal</a:t>
            </a:r>
          </a:p>
          <a:p>
            <a:pPr marL="0" indent="0">
              <a:buNone/>
              <a:defRPr/>
            </a:pP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48642672"/>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2286000" y="228600"/>
            <a:ext cx="7696200" cy="76944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400" b="1" u="sng" dirty="0">
                <a:solidFill>
                  <a:schemeClr val="accent4"/>
                </a:solidFill>
                <a:latin typeface="Tahoma" panose="020B0604030504040204" pitchFamily="34" charset="0"/>
                <a:ea typeface="Tahoma" panose="020B0604030504040204" pitchFamily="34" charset="0"/>
                <a:cs typeface="Tahoma" panose="020B0604030504040204" pitchFamily="34" charset="0"/>
              </a:rPr>
              <a:t>The Great Trek, 1836-38</a:t>
            </a:r>
          </a:p>
        </p:txBody>
      </p:sp>
      <p:pic>
        <p:nvPicPr>
          <p:cNvPr id="48131" name="Picture 3" descr="Cradockpass"/>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r="4120" b="1935"/>
          <a:stretch>
            <a:fillRect/>
          </a:stretch>
        </p:blipFill>
        <p:spPr bwMode="auto">
          <a:xfrm>
            <a:off x="2286000" y="1660525"/>
            <a:ext cx="3079750" cy="3657600"/>
          </a:xfrm>
          <a:prstGeom prst="rect">
            <a:avLst/>
          </a:prstGeom>
          <a:noFill/>
          <a:ln w="9525">
            <a:solidFill>
              <a:srgbClr val="FF9933"/>
            </a:solidFill>
            <a:miter lim="800000"/>
            <a:headEnd/>
            <a:tailEnd/>
          </a:ln>
          <a:extLst>
            <a:ext uri="{909E8E84-426E-40dd-AFC4-6F175D3DCCD1}">
              <a14:hiddenFill xmlns:a14="http://schemas.microsoft.com/office/drawing/2010/main">
                <a:solidFill>
                  <a:srgbClr val="FFFFFF"/>
                </a:solidFill>
              </a14:hiddenFill>
            </a:ext>
          </a:extLst>
        </p:spPr>
      </p:pic>
      <p:sp>
        <p:nvSpPr>
          <p:cNvPr id="48132" name="Text Box 4"/>
          <p:cNvSpPr txBox="1">
            <a:spLocks noChangeArrowheads="1"/>
          </p:cNvSpPr>
          <p:nvPr/>
        </p:nvSpPr>
        <p:spPr bwMode="auto">
          <a:xfrm>
            <a:off x="2133600" y="5410200"/>
            <a:ext cx="3352800" cy="55399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000" b="1" dirty="0">
                <a:solidFill>
                  <a:srgbClr val="FFFFBD"/>
                </a:solidFill>
                <a:latin typeface="Tahoma" panose="020B0604030504040204" pitchFamily="34" charset="0"/>
                <a:ea typeface="Tahoma" panose="020B0604030504040204" pitchFamily="34" charset="0"/>
                <a:cs typeface="Tahoma" panose="020B0604030504040204" pitchFamily="34" charset="0"/>
              </a:rPr>
              <a:t>Afrikaners</a:t>
            </a:r>
          </a:p>
        </p:txBody>
      </p:sp>
      <p:pic>
        <p:nvPicPr>
          <p:cNvPr id="48133" name="Picture 5"/>
          <p:cNvPicPr>
            <a:picLocks noChangeAspect="1" noChangeArrowheads="1"/>
          </p:cNvPicPr>
          <p:nvPr/>
        </p:nvPicPr>
        <p:blipFill>
          <a:blip r:embed="rId3">
            <a:lum bright="-18000" contrast="30000"/>
            <a:extLst>
              <a:ext uri="{28A0092B-C50C-407E-A947-70E740481C1C}">
                <a14:useLocalDpi xmlns:a14="http://schemas.microsoft.com/office/drawing/2010/main" val="0"/>
              </a:ext>
            </a:extLst>
          </a:blip>
          <a:srcRect/>
          <a:stretch>
            <a:fillRect/>
          </a:stretch>
        </p:blipFill>
        <p:spPr bwMode="auto">
          <a:xfrm>
            <a:off x="6211888" y="1066800"/>
            <a:ext cx="3471862" cy="5204064"/>
          </a:xfrm>
          <a:prstGeom prst="rect">
            <a:avLst/>
          </a:prstGeom>
          <a:noFill/>
          <a:ln w="9525">
            <a:solidFill>
              <a:srgbClr val="FF9933"/>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080125" y="6413500"/>
            <a:ext cx="3389106" cy="246221"/>
          </a:xfrm>
          <a:prstGeom prst="rect">
            <a:avLst/>
          </a:prstGeom>
          <a:noFill/>
        </p:spPr>
        <p:txBody>
          <a:bodyPr wrap="none" rtlCol="0">
            <a:spAutoFit/>
          </a:bodyPr>
          <a:lstStyle/>
          <a:p>
            <a:r>
              <a:rPr lang="en-US" sz="1000" dirty="0"/>
              <a:t>http://</a:t>
            </a:r>
            <a:r>
              <a:rPr lang="en-US" sz="1000" dirty="0" err="1"/>
              <a:t>images.slideplayer.com</a:t>
            </a:r>
            <a:r>
              <a:rPr lang="en-US" sz="1000" dirty="0"/>
              <a:t>/18/6147393/slides/slide_6.jpg</a:t>
            </a:r>
          </a:p>
        </p:txBody>
      </p:sp>
    </p:spTree>
    <p:extLst>
      <p:ext uri="{BB962C8B-B14F-4D97-AF65-F5344CB8AC3E}">
        <p14:creationId xmlns:p14="http://schemas.microsoft.com/office/powerpoint/2010/main" val="773941081"/>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effectLst>
            <a:outerShdw blurRad="50800" dist="38100" dir="2700000" algn="tl" rotWithShape="0">
              <a:prstClr val="black">
                <a:alpha val="40000"/>
              </a:prstClr>
            </a:outerShdw>
          </a:effectLst>
        </p:spPr>
        <p:txBody>
          <a:bodyPr/>
          <a:lstStyle/>
          <a:p>
            <a:r>
              <a:rPr lang="en-US" altLang="en-US" b="1" u="sng" dirty="0" smtClean="0">
                <a:solidFill>
                  <a:srgbClr val="FFC000"/>
                </a:solidFill>
                <a:latin typeface="Tahoma" panose="020B0604030504040204" pitchFamily="34" charset="0"/>
                <a:ea typeface="Tahoma" panose="020B0604030504040204" pitchFamily="34" charset="0"/>
                <a:cs typeface="Tahoma" panose="020B0604030504040204" pitchFamily="34" charset="0"/>
              </a:rPr>
              <a:t>Boer War</a:t>
            </a:r>
          </a:p>
        </p:txBody>
      </p:sp>
      <p:sp>
        <p:nvSpPr>
          <p:cNvPr id="3" name="Content Placeholder 2"/>
          <p:cNvSpPr>
            <a:spLocks noGrp="1"/>
          </p:cNvSpPr>
          <p:nvPr>
            <p:ph idx="1"/>
          </p:nvPr>
        </p:nvSpPr>
        <p:spPr>
          <a:effectLst>
            <a:outerShdw blurRad="50800" dist="38100" dir="2700000" algn="tl" rotWithShape="0">
              <a:prstClr val="black">
                <a:alpha val="40000"/>
              </a:prstClr>
            </a:outerShdw>
          </a:effectLst>
        </p:spPr>
        <p:txBody>
          <a:bodyPr>
            <a:normAutofit/>
          </a:bodyPr>
          <a:lstStyle/>
          <a:p>
            <a:pPr marL="411480">
              <a:spcBef>
                <a:spcPts val="700"/>
              </a:spcBef>
              <a:buClr>
                <a:srgbClr val="D6ECFF"/>
              </a:buClr>
              <a:buSzPct val="95000"/>
              <a:buFont typeface="Wingdings"/>
              <a:buChar char=""/>
              <a:defRPr/>
            </a:pPr>
            <a:r>
              <a:rPr lang="en-US" sz="3000" dirty="0">
                <a:solidFill>
                  <a:prstClr val="white"/>
                </a:solidFill>
                <a:latin typeface="Tahoma" panose="020B0604030504040204" pitchFamily="34" charset="0"/>
                <a:ea typeface="Tahoma" panose="020B0604030504040204" pitchFamily="34" charset="0"/>
                <a:cs typeface="Tahoma" panose="020B0604030504040204" pitchFamily="34" charset="0"/>
              </a:rPr>
              <a:t>In the </a:t>
            </a:r>
            <a:r>
              <a:rPr lang="en-US" sz="3000" dirty="0" smtClean="0">
                <a:solidFill>
                  <a:prstClr val="white"/>
                </a:solidFill>
                <a:latin typeface="Tahoma" panose="020B0604030504040204" pitchFamily="34" charset="0"/>
                <a:ea typeface="Tahoma" panose="020B0604030504040204" pitchFamily="34" charset="0"/>
                <a:cs typeface="Tahoma" panose="020B0604030504040204" pitchFamily="34" charset="0"/>
              </a:rPr>
              <a:t>1800s </a:t>
            </a:r>
            <a:r>
              <a:rPr lang="en-US" sz="3000" dirty="0">
                <a:solidFill>
                  <a:srgbClr val="FF0000"/>
                </a:solidFill>
                <a:latin typeface="Tahoma" panose="020B0604030504040204" pitchFamily="34" charset="0"/>
                <a:ea typeface="Tahoma" panose="020B0604030504040204" pitchFamily="34" charset="0"/>
                <a:cs typeface="Tahoma" panose="020B0604030504040204" pitchFamily="34" charset="0"/>
              </a:rPr>
              <a:t>g</a:t>
            </a:r>
            <a:r>
              <a:rPr lang="en-US" sz="3000" dirty="0" smtClean="0">
                <a:solidFill>
                  <a:srgbClr val="FF0000"/>
                </a:solidFill>
                <a:latin typeface="Tahoma" panose="020B0604030504040204" pitchFamily="34" charset="0"/>
                <a:ea typeface="Tahoma" panose="020B0604030504040204" pitchFamily="34" charset="0"/>
                <a:cs typeface="Tahoma" panose="020B0604030504040204" pitchFamily="34" charset="0"/>
              </a:rPr>
              <a:t>old </a:t>
            </a:r>
            <a:r>
              <a:rPr lang="en-US" sz="3000" dirty="0">
                <a:solidFill>
                  <a:srgbClr val="FF0000"/>
                </a:solidFill>
                <a:latin typeface="Tahoma" panose="020B0604030504040204" pitchFamily="34" charset="0"/>
                <a:ea typeface="Tahoma" panose="020B0604030504040204" pitchFamily="34" charset="0"/>
                <a:cs typeface="Tahoma" panose="020B0604030504040204" pitchFamily="34" charset="0"/>
              </a:rPr>
              <a:t>and </a:t>
            </a:r>
            <a:r>
              <a:rPr lang="en-US" sz="3000" dirty="0" smtClean="0">
                <a:solidFill>
                  <a:srgbClr val="FF0000"/>
                </a:solidFill>
                <a:latin typeface="Tahoma" panose="020B0604030504040204" pitchFamily="34" charset="0"/>
                <a:ea typeface="Tahoma" panose="020B0604030504040204" pitchFamily="34" charset="0"/>
                <a:cs typeface="Tahoma" panose="020B0604030504040204" pitchFamily="34" charset="0"/>
              </a:rPr>
              <a:t>diamonds </a:t>
            </a:r>
            <a:r>
              <a:rPr lang="en-US" sz="3000" dirty="0">
                <a:solidFill>
                  <a:prstClr val="white"/>
                </a:solidFill>
                <a:latin typeface="Tahoma" panose="020B0604030504040204" pitchFamily="34" charset="0"/>
                <a:ea typeface="Tahoma" panose="020B0604030504040204" pitchFamily="34" charset="0"/>
                <a:cs typeface="Tahoma" panose="020B0604030504040204" pitchFamily="34" charset="0"/>
              </a:rPr>
              <a:t>were discovered in these two states. </a:t>
            </a:r>
            <a:endParaRPr lang="en-US" sz="3000" dirty="0" smtClean="0">
              <a:solidFill>
                <a:prstClr val="white"/>
              </a:solidFill>
              <a:latin typeface="Tahoma" panose="020B0604030504040204" pitchFamily="34" charset="0"/>
              <a:ea typeface="Tahoma" panose="020B0604030504040204" pitchFamily="34" charset="0"/>
              <a:cs typeface="Tahoma" panose="020B0604030504040204" pitchFamily="34" charset="0"/>
            </a:endParaRPr>
          </a:p>
          <a:p>
            <a:pPr marL="411480">
              <a:spcBef>
                <a:spcPts val="700"/>
              </a:spcBef>
              <a:buClr>
                <a:srgbClr val="D6ECFF"/>
              </a:buClr>
              <a:buSzPct val="95000"/>
              <a:buFont typeface="Wingdings"/>
              <a:buChar char=""/>
              <a:defRPr/>
            </a:pPr>
            <a:r>
              <a:rPr lang="en-US" sz="3000" dirty="0" smtClean="0">
                <a:solidFill>
                  <a:prstClr val="white"/>
                </a:solidFill>
                <a:latin typeface="Tahoma" panose="020B0604030504040204" pitchFamily="34" charset="0"/>
                <a:ea typeface="Tahoma" panose="020B0604030504040204" pitchFamily="34" charset="0"/>
                <a:cs typeface="Tahoma" panose="020B0604030504040204" pitchFamily="34" charset="0"/>
              </a:rPr>
              <a:t>English </a:t>
            </a:r>
            <a:r>
              <a:rPr lang="en-US" sz="3000" dirty="0">
                <a:solidFill>
                  <a:prstClr val="white"/>
                </a:solidFill>
                <a:latin typeface="Tahoma" panose="020B0604030504040204" pitchFamily="34" charset="0"/>
                <a:ea typeface="Tahoma" panose="020B0604030504040204" pitchFamily="34" charset="0"/>
                <a:cs typeface="Tahoma" panose="020B0604030504040204" pitchFamily="34" charset="0"/>
              </a:rPr>
              <a:t>defeated the Dutch settlers in the </a:t>
            </a:r>
            <a:r>
              <a:rPr lang="en-US" sz="3000" dirty="0">
                <a:solidFill>
                  <a:srgbClr val="FF0000"/>
                </a:solidFill>
                <a:latin typeface="Tahoma" panose="020B0604030504040204" pitchFamily="34" charset="0"/>
                <a:ea typeface="Tahoma" panose="020B0604030504040204" pitchFamily="34" charset="0"/>
                <a:cs typeface="Tahoma" panose="020B0604030504040204" pitchFamily="34" charset="0"/>
              </a:rPr>
              <a:t>Boer War</a:t>
            </a:r>
          </a:p>
          <a:p>
            <a:pPr marL="411480">
              <a:spcBef>
                <a:spcPts val="700"/>
              </a:spcBef>
              <a:buClr>
                <a:srgbClr val="D6ECFF"/>
              </a:buClr>
              <a:buSzPct val="95000"/>
              <a:buFont typeface="Wingdings"/>
              <a:buChar char=""/>
              <a:defRPr/>
            </a:pPr>
            <a:r>
              <a:rPr lang="en-US" sz="3000" dirty="0">
                <a:solidFill>
                  <a:prstClr val="white"/>
                </a:solidFill>
                <a:latin typeface="Tahoma" panose="020B0604030504040204" pitchFamily="34" charset="0"/>
                <a:ea typeface="Tahoma" panose="020B0604030504040204" pitchFamily="34" charset="0"/>
                <a:cs typeface="Tahoma" panose="020B0604030504040204" pitchFamily="34" charset="0"/>
              </a:rPr>
              <a:t>In 1910’s, England combined all of its </a:t>
            </a:r>
            <a:r>
              <a:rPr lang="en-US" sz="3000" dirty="0" smtClean="0">
                <a:solidFill>
                  <a:prstClr val="white"/>
                </a:solidFill>
                <a:latin typeface="Tahoma" panose="020B0604030504040204" pitchFamily="34" charset="0"/>
                <a:ea typeface="Tahoma" panose="020B0604030504040204" pitchFamily="34" charset="0"/>
                <a:cs typeface="Tahoma" panose="020B0604030504040204" pitchFamily="34" charset="0"/>
              </a:rPr>
              <a:t>colonies.</a:t>
            </a:r>
          </a:p>
          <a:p>
            <a:pPr marL="411480">
              <a:spcBef>
                <a:spcPts val="700"/>
              </a:spcBef>
              <a:buClr>
                <a:srgbClr val="D6ECFF"/>
              </a:buClr>
              <a:buSzPct val="95000"/>
              <a:buFont typeface="Wingdings"/>
              <a:buChar char=""/>
              <a:defRPr/>
            </a:pPr>
            <a:r>
              <a:rPr lang="en-US" sz="3000" dirty="0" smtClean="0">
                <a:solidFill>
                  <a:prstClr val="white"/>
                </a:solidFill>
                <a:latin typeface="Tahoma" panose="020B0604030504040204" pitchFamily="34" charset="0"/>
                <a:ea typeface="Tahoma" panose="020B0604030504040204" pitchFamily="34" charset="0"/>
                <a:cs typeface="Tahoma" panose="020B0604030504040204" pitchFamily="34" charset="0"/>
              </a:rPr>
              <a:t>South </a:t>
            </a:r>
            <a:r>
              <a:rPr lang="en-US" sz="3000" dirty="0">
                <a:solidFill>
                  <a:prstClr val="white"/>
                </a:solidFill>
                <a:latin typeface="Tahoma" panose="020B0604030504040204" pitchFamily="34" charset="0"/>
                <a:ea typeface="Tahoma" panose="020B0604030504040204" pitchFamily="34" charset="0"/>
                <a:cs typeface="Tahoma" panose="020B0604030504040204" pitchFamily="34" charset="0"/>
              </a:rPr>
              <a:t>Africa becomes a </a:t>
            </a:r>
            <a:r>
              <a:rPr lang="en-US" sz="3000" dirty="0" smtClean="0">
                <a:solidFill>
                  <a:prstClr val="white"/>
                </a:solidFill>
                <a:latin typeface="Tahoma" panose="020B0604030504040204" pitchFamily="34" charset="0"/>
                <a:ea typeface="Tahoma" panose="020B0604030504040204" pitchFamily="34" charset="0"/>
                <a:cs typeface="Tahoma" panose="020B0604030504040204" pitchFamily="34" charset="0"/>
              </a:rPr>
              <a:t>country.</a:t>
            </a:r>
          </a:p>
          <a:p>
            <a:pPr marL="411480">
              <a:spcBef>
                <a:spcPts val="700"/>
              </a:spcBef>
              <a:buClr>
                <a:srgbClr val="D6ECFF"/>
              </a:buClr>
              <a:buSzPct val="95000"/>
              <a:buFont typeface="Wingdings"/>
              <a:buChar char=""/>
              <a:defRPr/>
            </a:pPr>
            <a:r>
              <a:rPr lang="en-US" sz="3000" dirty="0" smtClean="0">
                <a:solidFill>
                  <a:prstClr val="white"/>
                </a:solidFill>
                <a:latin typeface="Tahoma" panose="020B0604030504040204" pitchFamily="34" charset="0"/>
                <a:ea typeface="Tahoma" panose="020B0604030504040204" pitchFamily="34" charset="0"/>
                <a:cs typeface="Tahoma" panose="020B0604030504040204" pitchFamily="34" charset="0"/>
              </a:rPr>
              <a:t>Boers </a:t>
            </a:r>
            <a:r>
              <a:rPr lang="en-US" sz="3000" dirty="0">
                <a:solidFill>
                  <a:prstClr val="white"/>
                </a:solidFill>
                <a:latin typeface="Tahoma" panose="020B0604030504040204" pitchFamily="34" charset="0"/>
                <a:ea typeface="Tahoma" panose="020B0604030504040204" pitchFamily="34" charset="0"/>
                <a:cs typeface="Tahoma" panose="020B0604030504040204" pitchFamily="34" charset="0"/>
              </a:rPr>
              <a:t>have political </a:t>
            </a:r>
            <a:r>
              <a:rPr lang="en-US" sz="3000" dirty="0" smtClean="0">
                <a:solidFill>
                  <a:prstClr val="white"/>
                </a:solidFill>
                <a:latin typeface="Tahoma" panose="020B0604030504040204" pitchFamily="34" charset="0"/>
                <a:ea typeface="Tahoma" panose="020B0604030504040204" pitchFamily="34" charset="0"/>
                <a:cs typeface="Tahoma" panose="020B0604030504040204" pitchFamily="34" charset="0"/>
              </a:rPr>
              <a:t>control because </a:t>
            </a:r>
            <a:r>
              <a:rPr lang="en-US" sz="3000" dirty="0">
                <a:solidFill>
                  <a:prstClr val="white"/>
                </a:solidFill>
                <a:latin typeface="Tahoma" panose="020B0604030504040204" pitchFamily="34" charset="0"/>
                <a:ea typeface="Tahoma" panose="020B0604030504040204" pitchFamily="34" charset="0"/>
                <a:cs typeface="Tahoma" panose="020B0604030504040204" pitchFamily="34" charset="0"/>
              </a:rPr>
              <a:t>they </a:t>
            </a:r>
            <a:r>
              <a:rPr lang="en-US" sz="3000" dirty="0">
                <a:solidFill>
                  <a:srgbClr val="FF0000"/>
                </a:solidFill>
                <a:latin typeface="Tahoma" panose="020B0604030504040204" pitchFamily="34" charset="0"/>
                <a:ea typeface="Tahoma" panose="020B0604030504040204" pitchFamily="34" charset="0"/>
                <a:cs typeface="Tahoma" panose="020B0604030504040204" pitchFamily="34" charset="0"/>
              </a:rPr>
              <a:t>outnumber</a:t>
            </a:r>
            <a:r>
              <a:rPr lang="en-US" sz="3000" dirty="0">
                <a:solidFill>
                  <a:prstClr val="white"/>
                </a:solidFill>
                <a:latin typeface="Tahoma" panose="020B0604030504040204" pitchFamily="34" charset="0"/>
                <a:ea typeface="Tahoma" panose="020B0604030504040204" pitchFamily="34" charset="0"/>
                <a:cs typeface="Tahoma" panose="020B0604030504040204" pitchFamily="34" charset="0"/>
              </a:rPr>
              <a:t> the </a:t>
            </a:r>
            <a:r>
              <a:rPr lang="en-US" sz="3000" dirty="0" smtClean="0">
                <a:solidFill>
                  <a:prstClr val="white"/>
                </a:solidFill>
                <a:latin typeface="Tahoma" panose="020B0604030504040204" pitchFamily="34" charset="0"/>
                <a:ea typeface="Tahoma" panose="020B0604030504040204" pitchFamily="34" charset="0"/>
                <a:cs typeface="Tahoma" panose="020B0604030504040204" pitchFamily="34" charset="0"/>
              </a:rPr>
              <a:t>British.</a:t>
            </a:r>
            <a:endParaRPr lang="en-US" sz="3000"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a:defRPr/>
            </a:pPr>
            <a:endParaRPr lang="en-US" sz="3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66934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2286000" y="365126"/>
            <a:ext cx="7696200" cy="76944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400" b="1" u="sng" dirty="0">
                <a:solidFill>
                  <a:srgbClr val="FFC000"/>
                </a:solidFill>
                <a:latin typeface="Tahoma" panose="020B0604030504040204" pitchFamily="34" charset="0"/>
                <a:ea typeface="Tahoma" panose="020B0604030504040204" pitchFamily="34" charset="0"/>
                <a:cs typeface="Tahoma" panose="020B0604030504040204" pitchFamily="34" charset="0"/>
              </a:rPr>
              <a:t>Diamond Mines</a:t>
            </a:r>
          </a:p>
        </p:txBody>
      </p:sp>
      <p:pic>
        <p:nvPicPr>
          <p:cNvPr id="50179" name="Picture 4" descr="map-Diamond Mines"/>
          <p:cNvPicPr>
            <a:picLocks noChangeAspect="1" noChangeArrowheads="1"/>
          </p:cNvPicPr>
          <p:nvPr/>
        </p:nvPicPr>
        <p:blipFill>
          <a:blip r:embed="rId2">
            <a:lum bright="-6000" contrast="12000"/>
            <a:extLst>
              <a:ext uri="{28A0092B-C50C-407E-A947-70E740481C1C}">
                <a14:useLocalDpi xmlns:a14="http://schemas.microsoft.com/office/drawing/2010/main" val="0"/>
              </a:ext>
            </a:extLst>
          </a:blip>
          <a:srcRect/>
          <a:stretch>
            <a:fillRect/>
          </a:stretch>
        </p:blipFill>
        <p:spPr bwMode="auto">
          <a:xfrm>
            <a:off x="2057400" y="1371600"/>
            <a:ext cx="45593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Text Box 5"/>
          <p:cNvSpPr txBox="1">
            <a:spLocks noChangeArrowheads="1"/>
          </p:cNvSpPr>
          <p:nvPr/>
        </p:nvSpPr>
        <p:spPr bwMode="auto">
          <a:xfrm>
            <a:off x="6934200" y="4800600"/>
            <a:ext cx="3352800" cy="55399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000" b="1" dirty="0">
                <a:solidFill>
                  <a:srgbClr val="FFFFBD"/>
                </a:solidFill>
                <a:latin typeface="Tahoma" panose="020B0604030504040204" pitchFamily="34" charset="0"/>
                <a:ea typeface="Tahoma" panose="020B0604030504040204" pitchFamily="34" charset="0"/>
                <a:cs typeface="Tahoma" panose="020B0604030504040204" pitchFamily="34" charset="0"/>
              </a:rPr>
              <a:t>Raw Diamonds</a:t>
            </a:r>
          </a:p>
        </p:txBody>
      </p:sp>
      <p:pic>
        <p:nvPicPr>
          <p:cNvPr id="50181" name="Picture 6" descr="Raw Diamonds"/>
          <p:cNvPicPr>
            <a:picLocks noChangeAspect="1" noChangeArrowheads="1"/>
          </p:cNvPicPr>
          <p:nvPr/>
        </p:nvPicPr>
        <p:blipFill>
          <a:blip r:embed="rId3">
            <a:lum contrast="6000"/>
            <a:extLst>
              <a:ext uri="{28A0092B-C50C-407E-A947-70E740481C1C}">
                <a14:useLocalDpi xmlns:a14="http://schemas.microsoft.com/office/drawing/2010/main" val="0"/>
              </a:ext>
            </a:extLst>
          </a:blip>
          <a:srcRect r="3371" b="6587"/>
          <a:stretch>
            <a:fillRect/>
          </a:stretch>
        </p:blipFill>
        <p:spPr bwMode="auto">
          <a:xfrm>
            <a:off x="6934200" y="2743200"/>
            <a:ext cx="3276600" cy="1981200"/>
          </a:xfrm>
          <a:prstGeom prst="rect">
            <a:avLst/>
          </a:prstGeom>
          <a:noFill/>
          <a:ln w="9525">
            <a:solidFill>
              <a:srgbClr val="FF66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045169"/>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3" name="Picture 3" descr="map-pre-1994"/>
          <p:cNvPicPr>
            <a:picLocks noChangeAspect="1" noChangeArrowheads="1"/>
          </p:cNvPicPr>
          <p:nvPr/>
        </p:nvPicPr>
        <p:blipFill>
          <a:blip r:embed="rId2">
            <a:lum bright="-6000" contrast="18000"/>
            <a:extLst>
              <a:ext uri="{28A0092B-C50C-407E-A947-70E740481C1C}">
                <a14:useLocalDpi xmlns:a14="http://schemas.microsoft.com/office/drawing/2010/main" val="0"/>
              </a:ext>
            </a:extLst>
          </a:blip>
          <a:srcRect/>
          <a:stretch>
            <a:fillRect/>
          </a:stretch>
        </p:blipFill>
        <p:spPr bwMode="auto">
          <a:xfrm>
            <a:off x="3352801" y="1219200"/>
            <a:ext cx="5624513" cy="5056188"/>
          </a:xfrm>
          <a:prstGeom prst="rect">
            <a:avLst/>
          </a:prstGeom>
          <a:noFill/>
          <a:ln w="9525">
            <a:solidFill>
              <a:srgbClr val="FF9933"/>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p>
            <a:r>
              <a:rPr lang="en-US" altLang="en-US" b="1" u="sng" dirty="0">
                <a:solidFill>
                  <a:srgbClr val="FFC000"/>
                </a:solidFill>
                <a:latin typeface="Tahoma" panose="020B0604030504040204" pitchFamily="34" charset="0"/>
                <a:ea typeface="Tahoma" panose="020B0604030504040204" pitchFamily="34" charset="0"/>
                <a:cs typeface="Tahoma" panose="020B0604030504040204" pitchFamily="34" charset="0"/>
              </a:rPr>
              <a:t>The Struggle for South Africa</a:t>
            </a:r>
            <a:br>
              <a:rPr lang="en-US" altLang="en-US" b="1" u="sng" dirty="0">
                <a:solidFill>
                  <a:srgbClr val="FFC000"/>
                </a:solidFill>
                <a:latin typeface="Tahoma" panose="020B0604030504040204" pitchFamily="34" charset="0"/>
                <a:ea typeface="Tahoma" panose="020B0604030504040204" pitchFamily="34" charset="0"/>
                <a:cs typeface="Tahoma" panose="020B0604030504040204" pitchFamily="34" charset="0"/>
              </a:rPr>
            </a:br>
            <a:endParaRPr lang="en-US" u="sng" dirty="0">
              <a:solidFill>
                <a:srgbClr val="FFC000"/>
              </a:solidFill>
            </a:endParaRPr>
          </a:p>
        </p:txBody>
      </p:sp>
    </p:spTree>
    <p:extLst>
      <p:ext uri="{BB962C8B-B14F-4D97-AF65-F5344CB8AC3E}">
        <p14:creationId xmlns:p14="http://schemas.microsoft.com/office/powerpoint/2010/main" val="3244271457"/>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2286000" y="152400"/>
            <a:ext cx="7696200" cy="76944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400" b="1" u="sng" dirty="0">
                <a:solidFill>
                  <a:srgbClr val="FFC000"/>
                </a:solidFill>
                <a:latin typeface="Tahoma" panose="020B0604030504040204" pitchFamily="34" charset="0"/>
                <a:ea typeface="Tahoma" panose="020B0604030504040204" pitchFamily="34" charset="0"/>
                <a:cs typeface="Tahoma" panose="020B0604030504040204" pitchFamily="34" charset="0"/>
              </a:rPr>
              <a:t>Cecil Rhodes (1853-1902)</a:t>
            </a:r>
          </a:p>
        </p:txBody>
      </p:sp>
      <p:pic>
        <p:nvPicPr>
          <p:cNvPr id="52227" name="Picture 4" descr="CecilRhodes-cartoon"/>
          <p:cNvPicPr>
            <a:picLocks noChangeAspect="1" noChangeArrowheads="1"/>
          </p:cNvPicPr>
          <p:nvPr/>
        </p:nvPicPr>
        <p:blipFill>
          <a:blip r:embed="rId2">
            <a:lum bright="-6000" contrast="18000"/>
            <a:extLst>
              <a:ext uri="{28A0092B-C50C-407E-A947-70E740481C1C}">
                <a14:useLocalDpi xmlns:a14="http://schemas.microsoft.com/office/drawing/2010/main" val="0"/>
              </a:ext>
            </a:extLst>
          </a:blip>
          <a:srcRect/>
          <a:stretch>
            <a:fillRect/>
          </a:stretch>
        </p:blipFill>
        <p:spPr bwMode="auto">
          <a:xfrm>
            <a:off x="4603750" y="1143001"/>
            <a:ext cx="3341688" cy="4679265"/>
          </a:xfrm>
          <a:prstGeom prst="rect">
            <a:avLst/>
          </a:prstGeom>
          <a:noFill/>
          <a:ln w="9525">
            <a:solidFill>
              <a:srgbClr val="FF6600"/>
            </a:solidFill>
            <a:miter lim="800000"/>
            <a:headEnd/>
            <a:tailEnd/>
          </a:ln>
          <a:extLst>
            <a:ext uri="{909E8E84-426E-40dd-AFC4-6F175D3DCCD1}">
              <a14:hiddenFill xmlns:a14="http://schemas.microsoft.com/office/drawing/2010/main">
                <a:solidFill>
                  <a:srgbClr val="FFFFFF"/>
                </a:solidFill>
              </a14:hiddenFill>
            </a:ext>
          </a:extLst>
        </p:spPr>
      </p:pic>
      <p:sp>
        <p:nvSpPr>
          <p:cNvPr id="52228" name="Text Box 5"/>
          <p:cNvSpPr txBox="1">
            <a:spLocks noChangeArrowheads="1"/>
          </p:cNvSpPr>
          <p:nvPr/>
        </p:nvSpPr>
        <p:spPr bwMode="auto">
          <a:xfrm>
            <a:off x="2254250" y="5975350"/>
            <a:ext cx="7696200" cy="55399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000" b="1" dirty="0">
                <a:solidFill>
                  <a:srgbClr val="FFFFBD"/>
                </a:solidFill>
                <a:latin typeface="Tahoma" panose="020B0604030504040204" pitchFamily="34" charset="0"/>
                <a:ea typeface="Tahoma" panose="020B0604030504040204" pitchFamily="34" charset="0"/>
                <a:cs typeface="Tahoma" panose="020B0604030504040204" pitchFamily="34" charset="0"/>
              </a:rPr>
              <a:t>“The Colossus of Rhodes”</a:t>
            </a:r>
          </a:p>
        </p:txBody>
      </p:sp>
    </p:spTree>
    <p:extLst>
      <p:ext uri="{BB962C8B-B14F-4D97-AF65-F5344CB8AC3E}">
        <p14:creationId xmlns:p14="http://schemas.microsoft.com/office/powerpoint/2010/main" val="417912429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p>
            <a:r>
              <a:rPr lang="en-US" b="1" u="sng" dirty="0" smtClean="0">
                <a:solidFill>
                  <a:srgbClr val="FFC000"/>
                </a:solidFill>
                <a:latin typeface="Tahoma" panose="020B0604030504040204" pitchFamily="34" charset="0"/>
                <a:ea typeface="Tahoma" panose="020B0604030504040204" pitchFamily="34" charset="0"/>
                <a:cs typeface="Tahoma" panose="020B0604030504040204" pitchFamily="34" charset="0"/>
              </a:rPr>
              <a:t>Classroom Simulation</a:t>
            </a:r>
            <a:endParaRPr lang="en-US" b="1" u="sng" dirty="0">
              <a:solidFill>
                <a:srgbClr val="FFC000"/>
              </a:solidFill>
            </a:endParaRPr>
          </a:p>
        </p:txBody>
      </p:sp>
      <p:sp>
        <p:nvSpPr>
          <p:cNvPr id="3" name="Content Placeholder 2"/>
          <p:cNvSpPr>
            <a:spLocks noGrp="1"/>
          </p:cNvSpPr>
          <p:nvPr>
            <p:ph idx="1"/>
          </p:nvPr>
        </p:nvSpPr>
        <p:spPr>
          <a:effectLst>
            <a:outerShdw blurRad="50800" dist="38100" dir="2700000" algn="tl" rotWithShape="0">
              <a:prstClr val="black">
                <a:alpha val="40000"/>
              </a:prstClr>
            </a:outerShdw>
          </a:effectLst>
        </p:spPr>
        <p:txBody>
          <a:bodyPr/>
          <a:lstStyle/>
          <a:p>
            <a:pPr marL="0" indent="0">
              <a:buNone/>
            </a:pPr>
            <a:r>
              <a:rPr lang="en-US" dirty="0" smtClean="0">
                <a:solidFill>
                  <a:srgbClr val="0070C0"/>
                </a:solidFill>
                <a:latin typeface="Tahoma" panose="020B0604030504040204" pitchFamily="34" charset="0"/>
                <a:ea typeface="Tahoma" panose="020B0604030504040204" pitchFamily="34" charset="0"/>
                <a:cs typeface="Tahoma" panose="020B0604030504040204" pitchFamily="34" charset="0"/>
              </a:rPr>
              <a:t>Create Your Own Country</a:t>
            </a:r>
          </a:p>
          <a:p>
            <a:pPr marL="0" indent="0">
              <a:buNone/>
            </a:pPr>
            <a:endParaRPr lang="en-US"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US" dirty="0" smtClean="0">
                <a:solidFill>
                  <a:srgbClr val="0070C0"/>
                </a:solidFill>
                <a:latin typeface="Tahoma" panose="020B0604030504040204" pitchFamily="34" charset="0"/>
                <a:ea typeface="Tahoma" panose="020B0604030504040204" pitchFamily="34" charset="0"/>
                <a:cs typeface="Tahoma" panose="020B0604030504040204" pitchFamily="34" charset="0"/>
              </a:rPr>
              <a:t>Create groups of 4-5</a:t>
            </a:r>
          </a:p>
          <a:p>
            <a:pPr marL="0" indent="0">
              <a:buNone/>
            </a:pPr>
            <a:endParaRPr lang="en-US" dirty="0" smtClean="0">
              <a:solidFill>
                <a:schemeClr val="accent1"/>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US" dirty="0" smtClean="0">
                <a:solidFill>
                  <a:srgbClr val="0070C0"/>
                </a:solidFill>
                <a:latin typeface="Tahoma" panose="020B0604030504040204" pitchFamily="34" charset="0"/>
                <a:ea typeface="Tahoma" panose="020B0604030504040204" pitchFamily="34" charset="0"/>
                <a:cs typeface="Tahoma" panose="020B0604030504040204" pitchFamily="34" charset="0"/>
              </a:rPr>
              <a:t>Read each step carefully. Be sure to gain permission from the teacher before continuing to the next step!</a:t>
            </a:r>
          </a:p>
        </p:txBody>
      </p:sp>
      <p:grpSp>
        <p:nvGrpSpPr>
          <p:cNvPr id="5" name="Group 4"/>
          <p:cNvGrpSpPr/>
          <p:nvPr/>
        </p:nvGrpSpPr>
        <p:grpSpPr>
          <a:xfrm>
            <a:off x="8705063" y="491007"/>
            <a:ext cx="2648737" cy="2881671"/>
            <a:chOff x="0" y="0"/>
            <a:chExt cx="2349009" cy="2785421"/>
          </a:xfrm>
        </p:grpSpPr>
        <p:pic>
          <p:nvPicPr>
            <p:cNvPr id="6" name="Picture 5" descr="http://myctrring.com/wp-content/uploads/2008/12/earth.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62641"/>
              <a:ext cx="1922780" cy="1922780"/>
            </a:xfrm>
            <a:prstGeom prst="rect">
              <a:avLst/>
            </a:prstGeom>
            <a:noFill/>
            <a:ln>
              <a:noFill/>
            </a:ln>
          </p:spPr>
        </p:pic>
        <p:pic>
          <p:nvPicPr>
            <p:cNvPr id="7" name="Picture 6" descr="http://supplies.thesmartteacher.com.s3.amazonaws.com/assets/exchange/Flag%201.jpg">
              <a:hlinkClick r:id="rId3"/>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396330">
              <a:off x="741872" y="0"/>
              <a:ext cx="649605" cy="901065"/>
            </a:xfrm>
            <a:prstGeom prst="rect">
              <a:avLst/>
            </a:prstGeom>
            <a:noFill/>
            <a:ln>
              <a:noFill/>
            </a:ln>
          </p:spPr>
        </p:pic>
        <p:pic>
          <p:nvPicPr>
            <p:cNvPr id="8" name="Picture 7" descr="http://supplies.thesmartteacher.com.s3.amazonaws.com/assets/exchange/Flag%201.jpg">
              <a:hlinkClick r:id="rId3"/>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414797">
              <a:off x="1699404" y="474453"/>
              <a:ext cx="649605" cy="901065"/>
            </a:xfrm>
            <a:prstGeom prst="rect">
              <a:avLst/>
            </a:prstGeom>
            <a:noFill/>
            <a:ln>
              <a:noFill/>
            </a:ln>
          </p:spPr>
        </p:pic>
      </p:grpSp>
    </p:spTree>
    <p:extLst>
      <p:ext uri="{BB962C8B-B14F-4D97-AF65-F5344CB8AC3E}">
        <p14:creationId xmlns:p14="http://schemas.microsoft.com/office/powerpoint/2010/main" val="539270468"/>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effectLst>
            <a:outerShdw blurRad="50800" dist="38100" dir="2700000" algn="tl" rotWithShape="0">
              <a:prstClr val="black">
                <a:alpha val="40000"/>
              </a:prstClr>
            </a:outerShdw>
          </a:effectLst>
        </p:spPr>
        <p:txBody>
          <a:bodyPr>
            <a:normAutofit/>
          </a:bodyPr>
          <a:lstStyle/>
          <a:p>
            <a:r>
              <a:rPr lang="en-US" altLang="en-US" b="1" u="sng" dirty="0">
                <a:solidFill>
                  <a:srgbClr val="FFC000"/>
                </a:solidFill>
                <a:latin typeface="Tahoma" panose="020B0604030504040204" pitchFamily="34" charset="0"/>
                <a:ea typeface="Tahoma" panose="020B0604030504040204" pitchFamily="34" charset="0"/>
                <a:cs typeface="Tahoma" panose="020B0604030504040204" pitchFamily="34" charset="0"/>
              </a:rPr>
              <a:t>Boer-British Tensions </a:t>
            </a:r>
            <a:r>
              <a:rPr lang="en-US" altLang="en-US" b="1" u="sng" dirty="0" smtClean="0">
                <a:solidFill>
                  <a:srgbClr val="FFC000"/>
                </a:solidFill>
                <a:latin typeface="Tahoma" panose="020B0604030504040204" pitchFamily="34" charset="0"/>
                <a:ea typeface="Tahoma" panose="020B0604030504040204" pitchFamily="34" charset="0"/>
                <a:cs typeface="Tahoma" panose="020B0604030504040204" pitchFamily="34" charset="0"/>
              </a:rPr>
              <a:t>Increase</a:t>
            </a:r>
            <a:endParaRPr lang="en-US" u="sng" dirty="0">
              <a:solidFill>
                <a:srgbClr val="FFC000"/>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effectLst>
            <a:outerShdw blurRad="50800" dist="38100" dir="2700000" algn="tl" rotWithShape="0">
              <a:prstClr val="black">
                <a:alpha val="40000"/>
              </a:prstClr>
            </a:outerShdw>
          </a:effectLst>
        </p:spPr>
        <p:txBody>
          <a:bodyPr>
            <a:normAutofit/>
          </a:bodyPr>
          <a:lstStyle/>
          <a:p>
            <a:pPr>
              <a:spcBef>
                <a:spcPct val="50000"/>
              </a:spcBef>
              <a:buClr>
                <a:srgbClr val="00CC00"/>
              </a:buClr>
            </a:pPr>
            <a:r>
              <a:rPr lang="en-US" altLang="en-US" sz="3000" b="1" dirty="0" smtClean="0">
                <a:solidFill>
                  <a:srgbClr val="FFFFBD"/>
                </a:solidFill>
                <a:latin typeface="Tahoma" panose="020B0604030504040204" pitchFamily="34" charset="0"/>
                <a:ea typeface="Tahoma" panose="020B0604030504040204" pitchFamily="34" charset="0"/>
                <a:cs typeface="Tahoma" panose="020B0604030504040204" pitchFamily="34" charset="0"/>
              </a:rPr>
              <a:t>Britain </a:t>
            </a:r>
            <a:r>
              <a:rPr lang="en-US" altLang="en-US" sz="3000" b="1" dirty="0">
                <a:solidFill>
                  <a:srgbClr val="FFFFBD"/>
                </a:solidFill>
                <a:latin typeface="Tahoma" panose="020B0604030504040204" pitchFamily="34" charset="0"/>
                <a:ea typeface="Tahoma" panose="020B0604030504040204" pitchFamily="34" charset="0"/>
                <a:cs typeface="Tahoma" panose="020B0604030504040204" pitchFamily="34" charset="0"/>
              </a:rPr>
              <a:t>annexed the </a:t>
            </a:r>
            <a:r>
              <a:rPr lang="en-US" altLang="en-US" sz="3000" b="1" dirty="0" smtClean="0">
                <a:solidFill>
                  <a:srgbClr val="FFFFBD"/>
                </a:solidFill>
                <a:latin typeface="Tahoma" panose="020B0604030504040204" pitchFamily="34" charset="0"/>
                <a:ea typeface="Tahoma" panose="020B0604030504040204" pitchFamily="34" charset="0"/>
                <a:cs typeface="Tahoma" panose="020B0604030504040204" pitchFamily="34" charset="0"/>
              </a:rPr>
              <a:t>Transvaal.</a:t>
            </a:r>
          </a:p>
          <a:p>
            <a:pPr>
              <a:spcBef>
                <a:spcPct val="50000"/>
              </a:spcBef>
              <a:buClr>
                <a:srgbClr val="00CC00"/>
              </a:buClr>
            </a:pPr>
            <a:r>
              <a:rPr lang="en-US" altLang="en-US" sz="3000" b="1" dirty="0" smtClean="0">
                <a:solidFill>
                  <a:srgbClr val="FFFFBD"/>
                </a:solidFill>
                <a:latin typeface="Tahoma" panose="020B0604030504040204" pitchFamily="34" charset="0"/>
                <a:ea typeface="Tahoma" panose="020B0604030504040204" pitchFamily="34" charset="0"/>
                <a:cs typeface="Tahoma" panose="020B0604030504040204" pitchFamily="34" charset="0"/>
              </a:rPr>
              <a:t>1883 </a:t>
            </a:r>
            <a:r>
              <a:rPr lang="en-US" altLang="en-US" sz="3000" b="1" dirty="0">
                <a:solidFill>
                  <a:srgbClr val="FFFFBD"/>
                </a:solidFill>
                <a:latin typeface="Tahoma" panose="020B0604030504040204" pitchFamily="34" charset="0"/>
                <a:ea typeface="Tahoma" panose="020B0604030504040204" pitchFamily="34" charset="0"/>
                <a:cs typeface="Tahoma" panose="020B0604030504040204" pitchFamily="34" charset="0"/>
              </a:rPr>
              <a:t>– Boers </a:t>
            </a:r>
            <a:r>
              <a:rPr lang="en-US" altLang="en-US" sz="3000" b="1" dirty="0" smtClean="0">
                <a:solidFill>
                  <a:srgbClr val="FFFFBD"/>
                </a:solidFill>
                <a:latin typeface="Tahoma" panose="020B0604030504040204" pitchFamily="34" charset="0"/>
                <a:ea typeface="Tahoma" panose="020B0604030504040204" pitchFamily="34" charset="0"/>
                <a:cs typeface="Tahoma" panose="020B0604030504040204" pitchFamily="34" charset="0"/>
              </a:rPr>
              <a:t>fought the  </a:t>
            </a:r>
            <a:r>
              <a:rPr lang="en-US" altLang="en-US" sz="3000" b="1" dirty="0">
                <a:solidFill>
                  <a:srgbClr val="FFFFBD"/>
                </a:solidFill>
                <a:latin typeface="Tahoma" panose="020B0604030504040204" pitchFamily="34" charset="0"/>
                <a:ea typeface="Tahoma" panose="020B0604030504040204" pitchFamily="34" charset="0"/>
                <a:cs typeface="Tahoma" panose="020B0604030504040204" pitchFamily="34" charset="0"/>
              </a:rPr>
              <a:t>British in </a:t>
            </a:r>
            <a:r>
              <a:rPr lang="en-US" altLang="en-US" sz="3000" b="1" dirty="0" smtClean="0">
                <a:solidFill>
                  <a:srgbClr val="FFFFBD"/>
                </a:solidFill>
                <a:latin typeface="Tahoma" panose="020B0604030504040204" pitchFamily="34" charset="0"/>
                <a:ea typeface="Tahoma" panose="020B0604030504040204" pitchFamily="34" charset="0"/>
                <a:cs typeface="Tahoma" panose="020B0604030504040204" pitchFamily="34" charset="0"/>
              </a:rPr>
              <a:t>the</a:t>
            </a:r>
            <a:r>
              <a:rPr lang="en-US" altLang="en-US" sz="3000" b="1" dirty="0">
                <a:solidFill>
                  <a:srgbClr val="FFFFBD"/>
                </a:solidFill>
                <a:latin typeface="Tahoma" panose="020B0604030504040204" pitchFamily="34" charset="0"/>
                <a:ea typeface="Tahoma" panose="020B0604030504040204" pitchFamily="34" charset="0"/>
                <a:cs typeface="Tahoma" panose="020B0604030504040204" pitchFamily="34" charset="0"/>
              </a:rPr>
              <a:t> </a:t>
            </a:r>
            <a:r>
              <a:rPr lang="en-US" altLang="en-US" sz="3000" b="1" dirty="0" smtClean="0">
                <a:solidFill>
                  <a:srgbClr val="FFFFBD"/>
                </a:solidFill>
                <a:latin typeface="Tahoma" panose="020B0604030504040204" pitchFamily="34" charset="0"/>
                <a:ea typeface="Tahoma" panose="020B0604030504040204" pitchFamily="34" charset="0"/>
                <a:cs typeface="Tahoma" panose="020B0604030504040204" pitchFamily="34" charset="0"/>
              </a:rPr>
              <a:t>Transvaal </a:t>
            </a:r>
            <a:r>
              <a:rPr lang="en-US" altLang="en-US" sz="3000" b="1" dirty="0">
                <a:solidFill>
                  <a:srgbClr val="FFFFBD"/>
                </a:solidFill>
                <a:latin typeface="Tahoma" panose="020B0604030504040204" pitchFamily="34" charset="0"/>
                <a:ea typeface="Tahoma" panose="020B0604030504040204" pitchFamily="34" charset="0"/>
                <a:cs typeface="Tahoma" panose="020B0604030504040204" pitchFamily="34" charset="0"/>
              </a:rPr>
              <a:t>and regained </a:t>
            </a:r>
            <a:r>
              <a:rPr lang="en-US" altLang="en-US" sz="3000" b="1" dirty="0" smtClean="0">
                <a:solidFill>
                  <a:srgbClr val="FFFFBD"/>
                </a:solidFill>
                <a:latin typeface="Tahoma" panose="020B0604030504040204" pitchFamily="34" charset="0"/>
                <a:ea typeface="Tahoma" panose="020B0604030504040204" pitchFamily="34" charset="0"/>
                <a:cs typeface="Tahoma" panose="020B0604030504040204" pitchFamily="34" charset="0"/>
              </a:rPr>
              <a:t>its</a:t>
            </a:r>
            <a:r>
              <a:rPr lang="en-US" altLang="en-US" sz="3000" b="1" dirty="0">
                <a:solidFill>
                  <a:srgbClr val="FFFFBD"/>
                </a:solidFill>
                <a:latin typeface="Tahoma" panose="020B0604030504040204" pitchFamily="34" charset="0"/>
                <a:ea typeface="Tahoma" panose="020B0604030504040204" pitchFamily="34" charset="0"/>
                <a:cs typeface="Tahoma" panose="020B0604030504040204" pitchFamily="34" charset="0"/>
              </a:rPr>
              <a:t> </a:t>
            </a:r>
            <a:r>
              <a:rPr lang="en-US" altLang="en-US" sz="3000" b="1" dirty="0" smtClean="0">
                <a:solidFill>
                  <a:srgbClr val="FFFFBD"/>
                </a:solidFill>
                <a:latin typeface="Tahoma" panose="020B0604030504040204" pitchFamily="34" charset="0"/>
                <a:ea typeface="Tahoma" panose="020B0604030504040204" pitchFamily="34" charset="0"/>
                <a:cs typeface="Tahoma" panose="020B0604030504040204" pitchFamily="34" charset="0"/>
              </a:rPr>
              <a:t>independence</a:t>
            </a:r>
            <a:r>
              <a:rPr lang="en-US" altLang="en-US" sz="3000" b="1" dirty="0">
                <a:solidFill>
                  <a:srgbClr val="FFFFBD"/>
                </a:solidFill>
                <a:latin typeface="Tahoma" panose="020B0604030504040204" pitchFamily="34" charset="0"/>
                <a:ea typeface="Tahoma" panose="020B0604030504040204" pitchFamily="34" charset="0"/>
                <a:cs typeface="Tahoma" panose="020B0604030504040204" pitchFamily="34" charset="0"/>
              </a:rPr>
              <a:t>.</a:t>
            </a:r>
            <a:br>
              <a:rPr lang="en-US" altLang="en-US" sz="3000" b="1" dirty="0">
                <a:solidFill>
                  <a:srgbClr val="FFFFBD"/>
                </a:solidFill>
                <a:latin typeface="Tahoma" panose="020B0604030504040204" pitchFamily="34" charset="0"/>
                <a:ea typeface="Tahoma" panose="020B0604030504040204" pitchFamily="34" charset="0"/>
                <a:cs typeface="Tahoma" panose="020B0604030504040204" pitchFamily="34" charset="0"/>
              </a:rPr>
            </a:br>
            <a:r>
              <a:rPr lang="en-US" altLang="en-US" sz="3000" b="1" dirty="0">
                <a:solidFill>
                  <a:srgbClr val="FFFFBD"/>
                </a:solidFill>
                <a:latin typeface="Tahoma" panose="020B0604030504040204" pitchFamily="34" charset="0"/>
                <a:ea typeface="Tahoma" panose="020B0604030504040204" pitchFamily="34" charset="0"/>
                <a:cs typeface="Tahoma" panose="020B0604030504040204" pitchFamily="34" charset="0"/>
              </a:rPr>
              <a:t>          - Paul Kruger becomes </a:t>
            </a:r>
            <a:r>
              <a:rPr lang="en-US" altLang="en-US" sz="3000" b="1" dirty="0" smtClean="0">
                <a:solidFill>
                  <a:srgbClr val="FFFFBD"/>
                </a:solidFill>
                <a:latin typeface="Tahoma" panose="020B0604030504040204" pitchFamily="34" charset="0"/>
                <a:ea typeface="Tahoma" panose="020B0604030504040204" pitchFamily="34" charset="0"/>
                <a:cs typeface="Tahoma" panose="020B0604030504040204" pitchFamily="34" charset="0"/>
              </a:rPr>
              <a:t>President.</a:t>
            </a:r>
          </a:p>
          <a:p>
            <a:pPr>
              <a:spcBef>
                <a:spcPct val="50000"/>
              </a:spcBef>
              <a:buClr>
                <a:srgbClr val="00CC00"/>
              </a:buClr>
            </a:pPr>
            <a:r>
              <a:rPr lang="en-US" altLang="en-US" sz="3000" b="1" dirty="0" smtClean="0">
                <a:solidFill>
                  <a:srgbClr val="FFFFBD"/>
                </a:solidFill>
                <a:latin typeface="Tahoma" panose="020B0604030504040204" pitchFamily="34" charset="0"/>
                <a:ea typeface="Tahoma" panose="020B0604030504040204" pitchFamily="34" charset="0"/>
                <a:cs typeface="Tahoma" panose="020B0604030504040204" pitchFamily="34" charset="0"/>
              </a:rPr>
              <a:t>1880s </a:t>
            </a:r>
            <a:r>
              <a:rPr lang="en-US" altLang="en-US" sz="3000" b="1" dirty="0">
                <a:solidFill>
                  <a:srgbClr val="FFFFBD"/>
                </a:solidFill>
                <a:latin typeface="Tahoma" panose="020B0604030504040204" pitchFamily="34" charset="0"/>
                <a:ea typeface="Tahoma" panose="020B0604030504040204" pitchFamily="34" charset="0"/>
                <a:cs typeface="Tahoma" panose="020B0604030504040204" pitchFamily="34" charset="0"/>
              </a:rPr>
              <a:t>– Gold discovered in </a:t>
            </a:r>
            <a:r>
              <a:rPr lang="en-US" altLang="en-US" sz="3000" b="1" dirty="0" smtClean="0">
                <a:solidFill>
                  <a:srgbClr val="FFFFBD"/>
                </a:solidFill>
                <a:latin typeface="Tahoma" panose="020B0604030504040204" pitchFamily="34" charset="0"/>
                <a:ea typeface="Tahoma" panose="020B0604030504040204" pitchFamily="34" charset="0"/>
                <a:cs typeface="Tahoma" panose="020B0604030504040204" pitchFamily="34" charset="0"/>
              </a:rPr>
              <a:t>the</a:t>
            </a:r>
            <a:r>
              <a:rPr lang="en-US" altLang="en-US" sz="3000" b="1" dirty="0">
                <a:solidFill>
                  <a:srgbClr val="FFFFBD"/>
                </a:solidFill>
                <a:latin typeface="Tahoma" panose="020B0604030504040204" pitchFamily="34" charset="0"/>
                <a:ea typeface="Tahoma" panose="020B0604030504040204" pitchFamily="34" charset="0"/>
                <a:cs typeface="Tahoma" panose="020B0604030504040204" pitchFamily="34" charset="0"/>
              </a:rPr>
              <a:t> </a:t>
            </a:r>
            <a:r>
              <a:rPr lang="en-US" altLang="en-US" sz="3000" b="1" dirty="0" smtClean="0">
                <a:solidFill>
                  <a:srgbClr val="FFFFBD"/>
                </a:solidFill>
                <a:latin typeface="Tahoma" panose="020B0604030504040204" pitchFamily="34" charset="0"/>
                <a:ea typeface="Tahoma" panose="020B0604030504040204" pitchFamily="34" charset="0"/>
                <a:cs typeface="Tahoma" panose="020B0604030504040204" pitchFamily="34" charset="0"/>
              </a:rPr>
              <a:t>Transvaal.</a:t>
            </a:r>
            <a:endParaRPr lang="en-US" altLang="en-US" sz="3000" b="1" dirty="0">
              <a:solidFill>
                <a:srgbClr val="FFFFBD"/>
              </a:solidFill>
              <a:latin typeface="Tahoma" panose="020B0604030504040204" pitchFamily="34" charset="0"/>
              <a:ea typeface="Tahoma" panose="020B0604030504040204" pitchFamily="34" charset="0"/>
              <a:cs typeface="Tahoma" panose="020B0604030504040204" pitchFamily="34" charset="0"/>
            </a:endParaRPr>
          </a:p>
          <a:p>
            <a:pPr>
              <a:spcBef>
                <a:spcPct val="50000"/>
              </a:spcBef>
              <a:buClr>
                <a:srgbClr val="00CC00"/>
              </a:buClr>
              <a:buFont typeface="Wingdings" panose="05000000000000000000" pitchFamily="2" charset="2"/>
              <a:buChar char="v"/>
            </a:pPr>
            <a:endParaRPr lang="en-US" altLang="en-US" sz="3000" b="1" dirty="0">
              <a:solidFill>
                <a:srgbClr val="FFFFBD"/>
              </a:solidFill>
              <a:latin typeface="Tahoma" panose="020B0604030504040204" pitchFamily="34" charset="0"/>
              <a:ea typeface="Tahoma" panose="020B0604030504040204" pitchFamily="34" charset="0"/>
              <a:cs typeface="Tahoma" panose="020B0604030504040204" pitchFamily="34" charset="0"/>
            </a:endParaRPr>
          </a:p>
          <a:p>
            <a:pPr>
              <a:spcBef>
                <a:spcPct val="50000"/>
              </a:spcBef>
              <a:buClr>
                <a:srgbClr val="00CC00"/>
              </a:buClr>
              <a:buFont typeface="Wingdings" panose="05000000000000000000" pitchFamily="2" charset="2"/>
              <a:buChar char="v"/>
            </a:pPr>
            <a:endParaRPr lang="en-US" altLang="en-US" sz="3000" b="1" dirty="0">
              <a:solidFill>
                <a:srgbClr val="FFFFBD"/>
              </a:solidFill>
              <a:latin typeface="Tahoma" panose="020B0604030504040204" pitchFamily="34" charset="0"/>
              <a:ea typeface="Tahoma" panose="020B0604030504040204" pitchFamily="34" charset="0"/>
              <a:cs typeface="Tahoma" panose="020B0604030504040204" pitchFamily="34" charset="0"/>
            </a:endParaRPr>
          </a:p>
          <a:p>
            <a:endParaRPr lang="en-US" sz="3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33726220"/>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2209800" y="381000"/>
            <a:ext cx="7696200" cy="76944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400" b="1" u="sng" dirty="0">
                <a:solidFill>
                  <a:srgbClr val="FFC000"/>
                </a:solidFill>
                <a:latin typeface="Tahoma" panose="020B0604030504040204" pitchFamily="34" charset="0"/>
                <a:ea typeface="Tahoma" panose="020B0604030504040204" pitchFamily="34" charset="0"/>
                <a:cs typeface="Tahoma" panose="020B0604030504040204" pitchFamily="34" charset="0"/>
              </a:rPr>
              <a:t>Paul Kruger (1825-1904)</a:t>
            </a:r>
          </a:p>
        </p:txBody>
      </p:sp>
      <p:pic>
        <p:nvPicPr>
          <p:cNvPr id="54275" name="Picture 6" descr="paulkruger"/>
          <p:cNvPicPr>
            <a:picLocks noChangeAspect="1" noChangeArrowheads="1"/>
          </p:cNvPicPr>
          <p:nvPr/>
        </p:nvPicPr>
        <p:blipFill>
          <a:blip r:embed="rId2">
            <a:lum contrast="12000"/>
            <a:extLst>
              <a:ext uri="{28A0092B-C50C-407E-A947-70E740481C1C}">
                <a14:useLocalDpi xmlns:a14="http://schemas.microsoft.com/office/drawing/2010/main" val="0"/>
              </a:ext>
            </a:extLst>
          </a:blip>
          <a:srcRect t="3615" r="5531" b="2409"/>
          <a:stretch>
            <a:fillRect/>
          </a:stretch>
        </p:blipFill>
        <p:spPr bwMode="auto">
          <a:xfrm>
            <a:off x="4343401" y="1495425"/>
            <a:ext cx="3362325" cy="4724400"/>
          </a:xfrm>
          <a:prstGeom prst="rect">
            <a:avLst/>
          </a:prstGeom>
          <a:noFill/>
          <a:ln w="9525">
            <a:solidFill>
              <a:srgbClr val="FF66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7426754"/>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Text Box 3"/>
          <p:cNvSpPr txBox="1">
            <a:spLocks noChangeArrowheads="1"/>
          </p:cNvSpPr>
          <p:nvPr/>
        </p:nvSpPr>
        <p:spPr bwMode="auto">
          <a:xfrm>
            <a:off x="2057400" y="5592763"/>
            <a:ext cx="3352800" cy="55399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000" b="1" dirty="0">
                <a:solidFill>
                  <a:srgbClr val="FFFFBD"/>
                </a:solidFill>
                <a:latin typeface="Tahoma" panose="020B0604030504040204" pitchFamily="34" charset="0"/>
                <a:ea typeface="Tahoma" panose="020B0604030504040204" pitchFamily="34" charset="0"/>
                <a:cs typeface="Tahoma" panose="020B0604030504040204" pitchFamily="34" charset="0"/>
              </a:rPr>
              <a:t>The Boers</a:t>
            </a:r>
          </a:p>
        </p:txBody>
      </p:sp>
      <p:pic>
        <p:nvPicPr>
          <p:cNvPr id="55300" name="Picture 4" descr="boers"/>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a:stretch>
            <a:fillRect/>
          </a:stretch>
        </p:blipFill>
        <p:spPr bwMode="auto">
          <a:xfrm>
            <a:off x="1905000" y="1801814"/>
            <a:ext cx="3810000" cy="3760787"/>
          </a:xfrm>
          <a:prstGeom prst="rect">
            <a:avLst/>
          </a:prstGeom>
          <a:noFill/>
          <a:ln w="9525">
            <a:solidFill>
              <a:srgbClr val="FF9933"/>
            </a:solidFill>
            <a:miter lim="800000"/>
            <a:headEnd/>
            <a:tailEnd/>
          </a:ln>
          <a:extLst>
            <a:ext uri="{909E8E84-426E-40dd-AFC4-6F175D3DCCD1}">
              <a14:hiddenFill xmlns:a14="http://schemas.microsoft.com/office/drawing/2010/main">
                <a:solidFill>
                  <a:srgbClr val="FFFFFF"/>
                </a:solidFill>
              </a14:hiddenFill>
            </a:ext>
          </a:extLst>
        </p:spPr>
      </p:pic>
      <p:pic>
        <p:nvPicPr>
          <p:cNvPr id="55301" name="Picture 5" descr="British Boer War Soldi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981201"/>
            <a:ext cx="4343400" cy="3051175"/>
          </a:xfrm>
          <a:prstGeom prst="rect">
            <a:avLst/>
          </a:prstGeom>
          <a:noFill/>
          <a:ln w="9525">
            <a:solidFill>
              <a:srgbClr val="FF9933"/>
            </a:solidFill>
            <a:miter lim="800000"/>
            <a:headEnd/>
            <a:tailEnd/>
          </a:ln>
          <a:extLst>
            <a:ext uri="{909E8E84-426E-40dd-AFC4-6F175D3DCCD1}">
              <a14:hiddenFill xmlns:a14="http://schemas.microsoft.com/office/drawing/2010/main">
                <a:solidFill>
                  <a:srgbClr val="FFFFFF"/>
                </a:solidFill>
              </a14:hiddenFill>
            </a:ext>
          </a:extLst>
        </p:spPr>
      </p:pic>
      <p:sp>
        <p:nvSpPr>
          <p:cNvPr id="55302" name="Text Box 6"/>
          <p:cNvSpPr txBox="1">
            <a:spLocks noChangeArrowheads="1"/>
          </p:cNvSpPr>
          <p:nvPr/>
        </p:nvSpPr>
        <p:spPr bwMode="auto">
          <a:xfrm>
            <a:off x="6477000" y="5181601"/>
            <a:ext cx="3352800" cy="55399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000" b="1" dirty="0">
                <a:solidFill>
                  <a:srgbClr val="FFFFBD"/>
                </a:solidFill>
                <a:latin typeface="Tahoma" panose="020B0604030504040204" pitchFamily="34" charset="0"/>
                <a:ea typeface="Tahoma" panose="020B0604030504040204" pitchFamily="34" charset="0"/>
                <a:cs typeface="Tahoma" panose="020B0604030504040204" pitchFamily="34" charset="0"/>
              </a:rPr>
              <a:t>The British</a:t>
            </a:r>
          </a:p>
        </p:txBody>
      </p:sp>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p>
            <a:r>
              <a:rPr lang="en-US" altLang="en-US" b="1" u="sng" dirty="0">
                <a:solidFill>
                  <a:srgbClr val="FFC000"/>
                </a:solidFill>
                <a:latin typeface="Tahoma" panose="020B0604030504040204" pitchFamily="34" charset="0"/>
                <a:ea typeface="Tahoma" panose="020B0604030504040204" pitchFamily="34" charset="0"/>
                <a:cs typeface="Tahoma" panose="020B0604030504040204" pitchFamily="34" charset="0"/>
              </a:rPr>
              <a:t>The Boer War: 1899 - 1900</a:t>
            </a:r>
            <a:br>
              <a:rPr lang="en-US" altLang="en-US" b="1" u="sng" dirty="0">
                <a:solidFill>
                  <a:srgbClr val="FFC000"/>
                </a:solidFill>
                <a:latin typeface="Tahoma" panose="020B0604030504040204" pitchFamily="34" charset="0"/>
                <a:ea typeface="Tahoma" panose="020B0604030504040204" pitchFamily="34" charset="0"/>
                <a:cs typeface="Tahoma" panose="020B0604030504040204" pitchFamily="34" charset="0"/>
              </a:rPr>
            </a:br>
            <a:endParaRPr lang="en-US" u="sng" dirty="0"/>
          </a:p>
        </p:txBody>
      </p:sp>
    </p:spTree>
    <p:extLst>
      <p:ext uri="{BB962C8B-B14F-4D97-AF65-F5344CB8AC3E}">
        <p14:creationId xmlns:p14="http://schemas.microsoft.com/office/powerpoint/2010/main" val="1193796027"/>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3" name="Picture 3" descr="Churchill During Boer War"/>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r="3006" b="775"/>
          <a:stretch>
            <a:fillRect/>
          </a:stretch>
        </p:blipFill>
        <p:spPr bwMode="auto">
          <a:xfrm>
            <a:off x="4572000" y="1219200"/>
            <a:ext cx="3124200" cy="4267200"/>
          </a:xfrm>
          <a:prstGeom prst="rect">
            <a:avLst/>
          </a:prstGeom>
          <a:noFill/>
          <a:ln w="9525">
            <a:solidFill>
              <a:srgbClr val="FF9933"/>
            </a:solidFill>
            <a:miter lim="800000"/>
            <a:headEnd/>
            <a:tailEnd/>
          </a:ln>
          <a:extLst>
            <a:ext uri="{909E8E84-426E-40dd-AFC4-6F175D3DCCD1}">
              <a14:hiddenFill xmlns:a14="http://schemas.microsoft.com/office/drawing/2010/main">
                <a:solidFill>
                  <a:srgbClr val="FFFFFF"/>
                </a:solidFill>
              </a14:hiddenFill>
            </a:ext>
          </a:extLst>
        </p:spPr>
      </p:pic>
      <p:sp>
        <p:nvSpPr>
          <p:cNvPr id="56324" name="Text Box 4"/>
          <p:cNvSpPr txBox="1">
            <a:spLocks noChangeArrowheads="1"/>
          </p:cNvSpPr>
          <p:nvPr/>
        </p:nvSpPr>
        <p:spPr bwMode="auto">
          <a:xfrm>
            <a:off x="2057400" y="5638800"/>
            <a:ext cx="8077200" cy="101566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000" b="1" dirty="0">
                <a:solidFill>
                  <a:srgbClr val="FFFFBD"/>
                </a:solidFill>
                <a:latin typeface="Tahoma" panose="020B0604030504040204" pitchFamily="34" charset="0"/>
                <a:ea typeface="Tahoma" panose="020B0604030504040204" pitchFamily="34" charset="0"/>
                <a:cs typeface="Tahoma" panose="020B0604030504040204" pitchFamily="34" charset="0"/>
              </a:rPr>
              <a:t>British Boer War Correspondent, </a:t>
            </a:r>
            <a:br>
              <a:rPr lang="en-US" altLang="en-US" sz="3000" b="1" dirty="0">
                <a:solidFill>
                  <a:srgbClr val="FFFFBD"/>
                </a:solidFill>
                <a:latin typeface="Tahoma" panose="020B0604030504040204" pitchFamily="34" charset="0"/>
                <a:ea typeface="Tahoma" panose="020B0604030504040204" pitchFamily="34" charset="0"/>
                <a:cs typeface="Tahoma" panose="020B0604030504040204" pitchFamily="34" charset="0"/>
              </a:rPr>
            </a:br>
            <a:r>
              <a:rPr lang="en-US" altLang="en-US" sz="3000" b="1" dirty="0">
                <a:solidFill>
                  <a:srgbClr val="FFFFBD"/>
                </a:solidFill>
                <a:latin typeface="Tahoma" panose="020B0604030504040204" pitchFamily="34" charset="0"/>
                <a:ea typeface="Tahoma" panose="020B0604030504040204" pitchFamily="34" charset="0"/>
                <a:cs typeface="Tahoma" panose="020B0604030504040204" pitchFamily="34" charset="0"/>
              </a:rPr>
              <a:t>Winston Churchill</a:t>
            </a:r>
          </a:p>
        </p:txBody>
      </p:sp>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p>
            <a:pPr algn="ctr"/>
            <a:r>
              <a:rPr lang="en-US" altLang="en-US" b="1" u="sng" dirty="0">
                <a:solidFill>
                  <a:srgbClr val="FFC000"/>
                </a:solidFill>
                <a:latin typeface="Tahoma" panose="020B0604030504040204" pitchFamily="34" charset="0"/>
                <a:ea typeface="Tahoma" panose="020B0604030504040204" pitchFamily="34" charset="0"/>
                <a:cs typeface="Tahoma" panose="020B0604030504040204" pitchFamily="34" charset="0"/>
              </a:rPr>
              <a:t>A Future British Prime Minister</a:t>
            </a:r>
            <a:br>
              <a:rPr lang="en-US" altLang="en-US" b="1" u="sng" dirty="0">
                <a:solidFill>
                  <a:srgbClr val="FFC000"/>
                </a:solidFill>
                <a:latin typeface="Tahoma" panose="020B0604030504040204" pitchFamily="34" charset="0"/>
                <a:ea typeface="Tahoma" panose="020B0604030504040204" pitchFamily="34" charset="0"/>
                <a:cs typeface="Tahoma" panose="020B0604030504040204" pitchFamily="34" charset="0"/>
              </a:rPr>
            </a:br>
            <a:endParaRPr lang="en-US" u="sng" dirty="0">
              <a:solidFill>
                <a:srgbClr val="FFC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1641966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p>
            <a:r>
              <a:rPr lang="en-US" b="1" u="sng" dirty="0" smtClean="0">
                <a:solidFill>
                  <a:srgbClr val="FFC000"/>
                </a:solidFill>
                <a:latin typeface="Tahoma" panose="020B0604030504040204" pitchFamily="34" charset="0"/>
                <a:ea typeface="Tahoma" panose="020B0604030504040204" pitchFamily="34" charset="0"/>
                <a:cs typeface="Tahoma" panose="020B0604030504040204" pitchFamily="34" charset="0"/>
              </a:rPr>
              <a:t>Classroom Simulation</a:t>
            </a:r>
            <a:endParaRPr lang="en-US" b="1" u="sng" dirty="0">
              <a:solidFill>
                <a:srgbClr val="FFC000"/>
              </a:solidFill>
            </a:endParaRPr>
          </a:p>
        </p:txBody>
      </p:sp>
      <p:sp>
        <p:nvSpPr>
          <p:cNvPr id="3" name="Content Placeholder 2"/>
          <p:cNvSpPr>
            <a:spLocks noGrp="1"/>
          </p:cNvSpPr>
          <p:nvPr>
            <p:ph idx="1"/>
          </p:nvPr>
        </p:nvSpPr>
        <p:spPr>
          <a:effectLst>
            <a:outerShdw blurRad="50800" dist="38100" dir="2700000" algn="tl" rotWithShape="0">
              <a:prstClr val="black">
                <a:alpha val="40000"/>
              </a:prstClr>
            </a:outerShdw>
          </a:effectLst>
        </p:spPr>
        <p:txBody>
          <a:bodyPr>
            <a:normAutofit fontScale="92500" lnSpcReduction="10000"/>
          </a:bodyPr>
          <a:lstStyle/>
          <a:p>
            <a:pPr marL="0" indent="0">
              <a:buNone/>
            </a:pPr>
            <a:r>
              <a:rPr lang="en-US" dirty="0" smtClean="0">
                <a:solidFill>
                  <a:srgbClr val="0070C0"/>
                </a:solidFill>
                <a:latin typeface="Tahoma" panose="020B0604030504040204" pitchFamily="34" charset="0"/>
                <a:ea typeface="Tahoma" panose="020B0604030504040204" pitchFamily="34" charset="0"/>
                <a:cs typeface="Tahoma" panose="020B0604030504040204" pitchFamily="34" charset="0"/>
              </a:rPr>
              <a:t>Discussion Questions</a:t>
            </a:r>
          </a:p>
          <a:p>
            <a:pPr marL="514350" indent="-514350">
              <a:buAutoNum type="arabicPeriod"/>
            </a:pPr>
            <a:r>
              <a:rPr lang="en-US" dirty="0" smtClean="0">
                <a:solidFill>
                  <a:srgbClr val="0070C0"/>
                </a:solidFill>
                <a:latin typeface="Tahoma" panose="020B0604030504040204" pitchFamily="34" charset="0"/>
                <a:ea typeface="Tahoma" panose="020B0604030504040204" pitchFamily="34" charset="0"/>
                <a:cs typeface="Tahoma" panose="020B0604030504040204" pitchFamily="34" charset="0"/>
              </a:rPr>
              <a:t>Which “territories” did you claim?</a:t>
            </a:r>
          </a:p>
          <a:p>
            <a:pPr marL="514350" indent="-514350">
              <a:buAutoNum type="arabicPeriod"/>
            </a:pPr>
            <a:r>
              <a:rPr lang="en-US" dirty="0" smtClean="0">
                <a:solidFill>
                  <a:srgbClr val="0070C0"/>
                </a:solidFill>
                <a:latin typeface="Tahoma" panose="020B0604030504040204" pitchFamily="34" charset="0"/>
                <a:ea typeface="Tahoma" panose="020B0604030504040204" pitchFamily="34" charset="0"/>
                <a:cs typeface="Tahoma" panose="020B0604030504040204" pitchFamily="34" charset="0"/>
              </a:rPr>
              <a:t>Was some “territory” more valuable than others? Explain why. </a:t>
            </a:r>
          </a:p>
          <a:p>
            <a:pPr marL="514350" indent="-514350">
              <a:buAutoNum type="arabicPeriod"/>
            </a:pPr>
            <a:r>
              <a:rPr lang="en-US" dirty="0" smtClean="0">
                <a:solidFill>
                  <a:srgbClr val="0070C0"/>
                </a:solidFill>
                <a:latin typeface="Tahoma" panose="020B0604030504040204" pitchFamily="34" charset="0"/>
                <a:ea typeface="Tahoma" panose="020B0604030504040204" pitchFamily="34" charset="0"/>
                <a:cs typeface="Tahoma" panose="020B0604030504040204" pitchFamily="34" charset="0"/>
              </a:rPr>
              <a:t>Which groups acquired more territory? </a:t>
            </a:r>
            <a:r>
              <a:rPr lang="en-US" b="1" dirty="0" smtClean="0">
                <a:solidFill>
                  <a:srgbClr val="0070C0"/>
                </a:solidFill>
                <a:latin typeface="Tahoma" panose="020B0604030504040204" pitchFamily="34" charset="0"/>
                <a:ea typeface="Tahoma" panose="020B0604030504040204" pitchFamily="34" charset="0"/>
                <a:cs typeface="Tahoma" panose="020B0604030504040204" pitchFamily="34" charset="0"/>
              </a:rPr>
              <a:t>Why did this happen?</a:t>
            </a:r>
          </a:p>
          <a:p>
            <a:pPr marL="514350" indent="-514350">
              <a:buAutoNum type="arabicPeriod"/>
            </a:pPr>
            <a:r>
              <a:rPr lang="en-US" dirty="0" smtClean="0">
                <a:solidFill>
                  <a:srgbClr val="0070C0"/>
                </a:solidFill>
                <a:latin typeface="Tahoma" panose="020B0604030504040204" pitchFamily="34" charset="0"/>
                <a:ea typeface="Tahoma" panose="020B0604030504040204" pitchFamily="34" charset="0"/>
                <a:cs typeface="Tahoma" panose="020B0604030504040204" pitchFamily="34" charset="0"/>
              </a:rPr>
              <a:t>Was it possible to take land that had already been claimed?</a:t>
            </a:r>
          </a:p>
          <a:p>
            <a:pPr marL="514350" indent="-514350">
              <a:buAutoNum type="arabicPeriod"/>
            </a:pPr>
            <a:r>
              <a:rPr lang="en-US" dirty="0" smtClean="0">
                <a:solidFill>
                  <a:srgbClr val="0070C0"/>
                </a:solidFill>
                <a:latin typeface="Tahoma" panose="020B0604030504040204" pitchFamily="34" charset="0"/>
                <a:ea typeface="Tahoma" panose="020B0604030504040204" pitchFamily="34" charset="0"/>
                <a:cs typeface="Tahoma" panose="020B0604030504040204" pitchFamily="34" charset="0"/>
              </a:rPr>
              <a:t>How can we relate this to Imperialism in Africa? Why did certain European countries successfully acquire more territory than others?</a:t>
            </a:r>
          </a:p>
          <a:p>
            <a:pPr marL="514350" indent="-514350">
              <a:buAutoNum type="arabicPeriod"/>
            </a:pPr>
            <a:r>
              <a:rPr lang="en-US" dirty="0" smtClean="0">
                <a:solidFill>
                  <a:srgbClr val="0070C0"/>
                </a:solidFill>
                <a:latin typeface="Tahoma" panose="020B0604030504040204" pitchFamily="34" charset="0"/>
                <a:ea typeface="Tahoma" panose="020B0604030504040204" pitchFamily="34" charset="0"/>
                <a:cs typeface="Tahoma" panose="020B0604030504040204" pitchFamily="34" charset="0"/>
              </a:rPr>
              <a:t>In what areas of Africa do you think the Europeans were most interested? </a:t>
            </a:r>
            <a:r>
              <a:rPr lang="en-US" b="1" dirty="0" smtClean="0">
                <a:solidFill>
                  <a:srgbClr val="0070C0"/>
                </a:solidFill>
                <a:latin typeface="Tahoma" panose="020B0604030504040204" pitchFamily="34" charset="0"/>
                <a:ea typeface="Tahoma" panose="020B0604030504040204" pitchFamily="34" charset="0"/>
                <a:cs typeface="Tahoma" panose="020B0604030504040204" pitchFamily="34" charset="0"/>
              </a:rPr>
              <a:t>Why? </a:t>
            </a:r>
            <a:endParaRPr lang="en-US"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grpSp>
        <p:nvGrpSpPr>
          <p:cNvPr id="5" name="Group 4"/>
          <p:cNvGrpSpPr/>
          <p:nvPr/>
        </p:nvGrpSpPr>
        <p:grpSpPr>
          <a:xfrm>
            <a:off x="9506977" y="365125"/>
            <a:ext cx="1846823" cy="1759512"/>
            <a:chOff x="0" y="0"/>
            <a:chExt cx="2349009" cy="2785421"/>
          </a:xfrm>
        </p:grpSpPr>
        <p:pic>
          <p:nvPicPr>
            <p:cNvPr id="6" name="Picture 5" descr="http://myctrring.com/wp-content/uploads/2008/12/earth.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62641"/>
              <a:ext cx="1922780" cy="1922780"/>
            </a:xfrm>
            <a:prstGeom prst="rect">
              <a:avLst/>
            </a:prstGeom>
            <a:noFill/>
            <a:ln>
              <a:noFill/>
            </a:ln>
          </p:spPr>
        </p:pic>
        <p:pic>
          <p:nvPicPr>
            <p:cNvPr id="7" name="Picture 6" descr="http://supplies.thesmartteacher.com.s3.amazonaws.com/assets/exchange/Flag%201.jpg">
              <a:hlinkClick r:id="rId3"/>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396330">
              <a:off x="741872" y="0"/>
              <a:ext cx="649605" cy="901065"/>
            </a:xfrm>
            <a:prstGeom prst="rect">
              <a:avLst/>
            </a:prstGeom>
            <a:noFill/>
            <a:ln>
              <a:noFill/>
            </a:ln>
          </p:spPr>
        </p:pic>
        <p:pic>
          <p:nvPicPr>
            <p:cNvPr id="8" name="Picture 7" descr="http://supplies.thesmartteacher.com.s3.amazonaws.com/assets/exchange/Flag%201.jpg">
              <a:hlinkClick r:id="rId3"/>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414797">
              <a:off x="1699404" y="474453"/>
              <a:ext cx="649605" cy="901065"/>
            </a:xfrm>
            <a:prstGeom prst="rect">
              <a:avLst/>
            </a:prstGeom>
            <a:noFill/>
            <a:ln>
              <a:noFill/>
            </a:ln>
          </p:spPr>
        </p:pic>
      </p:grpSp>
    </p:spTree>
    <p:extLst>
      <p:ext uri="{BB962C8B-B14F-4D97-AF65-F5344CB8AC3E}">
        <p14:creationId xmlns:p14="http://schemas.microsoft.com/office/powerpoint/2010/main" val="269348533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7" name="Line 7"/>
          <p:cNvSpPr>
            <a:spLocks noChangeShapeType="1"/>
          </p:cNvSpPr>
          <p:nvPr/>
        </p:nvSpPr>
        <p:spPr bwMode="auto">
          <a:xfrm flipH="1" flipV="1">
            <a:off x="3657600" y="1981200"/>
            <a:ext cx="1143000" cy="685800"/>
          </a:xfrm>
          <a:prstGeom prst="line">
            <a:avLst/>
          </a:prstGeom>
          <a:noFill/>
          <a:ln w="28575">
            <a:solidFill>
              <a:srgbClr val="FF9933"/>
            </a:solidFill>
            <a:round/>
            <a:headEnd/>
            <a:tailEnd type="triangle" w="med" len="med"/>
          </a:ln>
          <a:effectLst>
            <a:prstShdw prst="shdw17" dist="17961" dir="2700000">
              <a:srgbClr val="995C1F"/>
            </a:prstShdw>
          </a:effectLst>
          <a:extLst>
            <a:ext uri="{909E8E84-426E-40dd-AFC4-6F175D3DCCD1}">
              <a14:hiddenFill xmlns:a14="http://schemas.microsoft.com/office/drawing/2010/main">
                <a:noFill/>
              </a14:hiddenFill>
            </a:ext>
          </a:extLst>
        </p:spPr>
        <p:txBody>
          <a:bodyPr wrap="none" anchor="ctr"/>
          <a:lstStyle/>
          <a:p>
            <a:endParaRPr lang="en-US"/>
          </a:p>
        </p:txBody>
      </p:sp>
      <p:sp>
        <p:nvSpPr>
          <p:cNvPr id="40968" name="Oval 8"/>
          <p:cNvSpPr>
            <a:spLocks noChangeArrowheads="1"/>
          </p:cNvSpPr>
          <p:nvPr/>
        </p:nvSpPr>
        <p:spPr bwMode="auto">
          <a:xfrm>
            <a:off x="2286000" y="1219200"/>
            <a:ext cx="1524000" cy="1066800"/>
          </a:xfrm>
          <a:prstGeom prst="ellipse">
            <a:avLst/>
          </a:prstGeom>
          <a:solidFill>
            <a:srgbClr val="FFFFB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b="1">
                <a:latin typeface="Tahoma" panose="020B0604030504040204" pitchFamily="34" charset="0"/>
                <a:ea typeface="Tahoma" panose="020B0604030504040204" pitchFamily="34" charset="0"/>
                <a:cs typeface="Tahoma" panose="020B0604030504040204" pitchFamily="34" charset="0"/>
              </a:rPr>
              <a:t>Industrial</a:t>
            </a:r>
          </a:p>
          <a:p>
            <a:pPr algn="ctr" eaLnBrk="1" hangingPunct="1">
              <a:spcBef>
                <a:spcPct val="0"/>
              </a:spcBef>
              <a:buFontTx/>
              <a:buNone/>
            </a:pPr>
            <a:r>
              <a:rPr lang="en-US" altLang="en-US" sz="1600" b="1">
                <a:latin typeface="Tahoma" panose="020B0604030504040204" pitchFamily="34" charset="0"/>
                <a:ea typeface="Tahoma" panose="020B0604030504040204" pitchFamily="34" charset="0"/>
                <a:cs typeface="Tahoma" panose="020B0604030504040204" pitchFamily="34" charset="0"/>
              </a:rPr>
              <a:t>Revolution</a:t>
            </a:r>
          </a:p>
        </p:txBody>
      </p:sp>
      <p:sp>
        <p:nvSpPr>
          <p:cNvPr id="40969" name="Line 9"/>
          <p:cNvSpPr>
            <a:spLocks noChangeShapeType="1"/>
          </p:cNvSpPr>
          <p:nvPr/>
        </p:nvSpPr>
        <p:spPr bwMode="auto">
          <a:xfrm flipV="1">
            <a:off x="3581400" y="1219200"/>
            <a:ext cx="762000" cy="152400"/>
          </a:xfrm>
          <a:prstGeom prst="line">
            <a:avLst/>
          </a:prstGeom>
          <a:noFill/>
          <a:ln w="9525">
            <a:solidFill>
              <a:srgbClr val="00CC00"/>
            </a:solidFill>
            <a:round/>
            <a:headEnd/>
            <a:tailEnd type="triangle" w="med" len="med"/>
          </a:ln>
          <a:effectLst>
            <a:prstShdw prst="shdw17" dist="17961" dir="2700000">
              <a:srgbClr val="007A00"/>
            </a:prstShdw>
          </a:effectLst>
          <a:extLst>
            <a:ext uri="{909E8E84-426E-40dd-AFC4-6F175D3DCCD1}">
              <a14:hiddenFill xmlns:a14="http://schemas.microsoft.com/office/drawing/2010/main">
                <a:noFill/>
              </a14:hiddenFill>
            </a:ext>
          </a:extLst>
        </p:spPr>
        <p:txBody>
          <a:bodyPr wrap="none" anchor="ctr"/>
          <a:lstStyle/>
          <a:p>
            <a:endParaRPr lang="en-US"/>
          </a:p>
        </p:txBody>
      </p:sp>
      <p:sp>
        <p:nvSpPr>
          <p:cNvPr id="40970" name="Oval 10"/>
          <p:cNvSpPr>
            <a:spLocks noChangeArrowheads="1"/>
          </p:cNvSpPr>
          <p:nvPr/>
        </p:nvSpPr>
        <p:spPr bwMode="auto">
          <a:xfrm>
            <a:off x="4343400" y="762000"/>
            <a:ext cx="1219200" cy="990600"/>
          </a:xfrm>
          <a:prstGeom prst="ellipse">
            <a:avLst/>
          </a:prstGeom>
          <a:solidFill>
            <a:srgbClr val="FFBF7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b="1">
                <a:latin typeface="Tahoma" panose="020B0604030504040204" pitchFamily="34" charset="0"/>
                <a:ea typeface="Tahoma" panose="020B0604030504040204" pitchFamily="34" charset="0"/>
                <a:cs typeface="Tahoma" panose="020B0604030504040204" pitchFamily="34" charset="0"/>
              </a:rPr>
              <a:t>Source for</a:t>
            </a:r>
          </a:p>
          <a:p>
            <a:pPr algn="ctr" eaLnBrk="1" hangingPunct="1">
              <a:spcBef>
                <a:spcPct val="0"/>
              </a:spcBef>
              <a:buFontTx/>
              <a:buNone/>
            </a:pPr>
            <a:r>
              <a:rPr lang="en-US" altLang="en-US" sz="1400" b="1">
                <a:latin typeface="Tahoma" panose="020B0604030504040204" pitchFamily="34" charset="0"/>
                <a:ea typeface="Tahoma" panose="020B0604030504040204" pitchFamily="34" charset="0"/>
                <a:cs typeface="Tahoma" panose="020B0604030504040204" pitchFamily="34" charset="0"/>
              </a:rPr>
              <a:t>Raw</a:t>
            </a:r>
          </a:p>
          <a:p>
            <a:pPr algn="ctr" eaLnBrk="1" hangingPunct="1">
              <a:spcBef>
                <a:spcPct val="0"/>
              </a:spcBef>
              <a:buFontTx/>
              <a:buNone/>
            </a:pPr>
            <a:r>
              <a:rPr lang="en-US" altLang="en-US" sz="1400" b="1">
                <a:latin typeface="Tahoma" panose="020B0604030504040204" pitchFamily="34" charset="0"/>
                <a:ea typeface="Tahoma" panose="020B0604030504040204" pitchFamily="34" charset="0"/>
                <a:cs typeface="Tahoma" panose="020B0604030504040204" pitchFamily="34" charset="0"/>
              </a:rPr>
              <a:t>Materials</a:t>
            </a:r>
          </a:p>
        </p:txBody>
      </p:sp>
      <p:sp>
        <p:nvSpPr>
          <p:cNvPr id="40971" name="Line 11"/>
          <p:cNvSpPr>
            <a:spLocks noChangeShapeType="1"/>
          </p:cNvSpPr>
          <p:nvPr/>
        </p:nvSpPr>
        <p:spPr bwMode="auto">
          <a:xfrm>
            <a:off x="3048000" y="2286000"/>
            <a:ext cx="152400" cy="457200"/>
          </a:xfrm>
          <a:prstGeom prst="line">
            <a:avLst/>
          </a:prstGeom>
          <a:noFill/>
          <a:ln w="9525">
            <a:solidFill>
              <a:srgbClr val="00CC00"/>
            </a:solidFill>
            <a:round/>
            <a:headEnd/>
            <a:tailEnd type="triangle" w="med" len="med"/>
          </a:ln>
          <a:effectLst>
            <a:prstShdw prst="shdw17" dist="17961" dir="2700000">
              <a:srgbClr val="007A00"/>
            </a:prstShdw>
          </a:effectLst>
          <a:extLst>
            <a:ext uri="{909E8E84-426E-40dd-AFC4-6F175D3DCCD1}">
              <a14:hiddenFill xmlns:a14="http://schemas.microsoft.com/office/drawing/2010/main">
                <a:noFill/>
              </a14:hiddenFill>
            </a:ext>
          </a:extLst>
        </p:spPr>
        <p:txBody>
          <a:bodyPr wrap="none" anchor="ctr"/>
          <a:lstStyle/>
          <a:p>
            <a:endParaRPr lang="en-US"/>
          </a:p>
        </p:txBody>
      </p:sp>
      <p:sp>
        <p:nvSpPr>
          <p:cNvPr id="40972" name="Oval 12"/>
          <p:cNvSpPr>
            <a:spLocks noChangeArrowheads="1"/>
          </p:cNvSpPr>
          <p:nvPr/>
        </p:nvSpPr>
        <p:spPr bwMode="auto">
          <a:xfrm>
            <a:off x="2819400" y="2667000"/>
            <a:ext cx="1219200" cy="990600"/>
          </a:xfrm>
          <a:prstGeom prst="ellipse">
            <a:avLst/>
          </a:prstGeom>
          <a:solidFill>
            <a:srgbClr val="FFBF7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b="1" dirty="0">
                <a:latin typeface="Tahoma" panose="020B0604030504040204" pitchFamily="34" charset="0"/>
                <a:ea typeface="Tahoma" panose="020B0604030504040204" pitchFamily="34" charset="0"/>
                <a:cs typeface="Tahoma" panose="020B0604030504040204" pitchFamily="34" charset="0"/>
              </a:rPr>
              <a:t>Markets for</a:t>
            </a:r>
            <a:br>
              <a:rPr lang="en-US" altLang="en-US" sz="1400" b="1" dirty="0">
                <a:latin typeface="Tahoma" panose="020B0604030504040204" pitchFamily="34" charset="0"/>
                <a:ea typeface="Tahoma" panose="020B0604030504040204" pitchFamily="34" charset="0"/>
                <a:cs typeface="Tahoma" panose="020B0604030504040204" pitchFamily="34" charset="0"/>
              </a:rPr>
            </a:br>
            <a:r>
              <a:rPr lang="en-US" altLang="en-US" sz="1400" b="1" dirty="0">
                <a:latin typeface="Tahoma" panose="020B0604030504040204" pitchFamily="34" charset="0"/>
                <a:ea typeface="Tahoma" panose="020B0604030504040204" pitchFamily="34" charset="0"/>
                <a:cs typeface="Tahoma" panose="020B0604030504040204" pitchFamily="34" charset="0"/>
              </a:rPr>
              <a:t>Finished</a:t>
            </a:r>
            <a:br>
              <a:rPr lang="en-US" altLang="en-US" sz="1400" b="1" dirty="0">
                <a:latin typeface="Tahoma" panose="020B0604030504040204" pitchFamily="34" charset="0"/>
                <a:ea typeface="Tahoma" panose="020B0604030504040204" pitchFamily="34" charset="0"/>
                <a:cs typeface="Tahoma" panose="020B0604030504040204" pitchFamily="34" charset="0"/>
              </a:rPr>
            </a:br>
            <a:r>
              <a:rPr lang="en-US" altLang="en-US" sz="1400" b="1" dirty="0">
                <a:latin typeface="Tahoma" panose="020B0604030504040204" pitchFamily="34" charset="0"/>
                <a:ea typeface="Tahoma" panose="020B0604030504040204" pitchFamily="34" charset="0"/>
                <a:cs typeface="Tahoma" panose="020B0604030504040204" pitchFamily="34" charset="0"/>
              </a:rPr>
              <a:t>Goods</a:t>
            </a:r>
          </a:p>
        </p:txBody>
      </p:sp>
      <p:sp>
        <p:nvSpPr>
          <p:cNvPr id="40973" name="Line 13"/>
          <p:cNvSpPr>
            <a:spLocks noChangeShapeType="1"/>
          </p:cNvSpPr>
          <p:nvPr/>
        </p:nvSpPr>
        <p:spPr bwMode="auto">
          <a:xfrm flipV="1">
            <a:off x="6629400" y="1600200"/>
            <a:ext cx="381000" cy="1066800"/>
          </a:xfrm>
          <a:prstGeom prst="line">
            <a:avLst/>
          </a:prstGeom>
          <a:noFill/>
          <a:ln w="28575">
            <a:solidFill>
              <a:srgbClr val="FF9933"/>
            </a:solidFill>
            <a:round/>
            <a:headEnd/>
            <a:tailEnd type="triangle" w="med" len="med"/>
          </a:ln>
          <a:effectLst>
            <a:prstShdw prst="shdw17" dist="17961" dir="2700000">
              <a:srgbClr val="995C1F"/>
            </a:prstShdw>
          </a:effectLst>
          <a:extLst>
            <a:ext uri="{909E8E84-426E-40dd-AFC4-6F175D3DCCD1}">
              <a14:hiddenFill xmlns:a14="http://schemas.microsoft.com/office/drawing/2010/main">
                <a:noFill/>
              </a14:hiddenFill>
            </a:ext>
          </a:extLst>
        </p:spPr>
        <p:txBody>
          <a:bodyPr wrap="none" anchor="ctr"/>
          <a:lstStyle/>
          <a:p>
            <a:endParaRPr lang="en-US"/>
          </a:p>
        </p:txBody>
      </p:sp>
      <p:sp>
        <p:nvSpPr>
          <p:cNvPr id="40974" name="Oval 14"/>
          <p:cNvSpPr>
            <a:spLocks noChangeArrowheads="1"/>
          </p:cNvSpPr>
          <p:nvPr/>
        </p:nvSpPr>
        <p:spPr bwMode="auto">
          <a:xfrm>
            <a:off x="6324600" y="533400"/>
            <a:ext cx="1524000" cy="1066800"/>
          </a:xfrm>
          <a:prstGeom prst="ellipse">
            <a:avLst/>
          </a:prstGeom>
          <a:solidFill>
            <a:srgbClr val="FFFFB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b="1">
                <a:latin typeface="Tahoma" panose="020B0604030504040204" pitchFamily="34" charset="0"/>
                <a:ea typeface="Tahoma" panose="020B0604030504040204" pitchFamily="34" charset="0"/>
                <a:cs typeface="Tahoma" panose="020B0604030504040204" pitchFamily="34" charset="0"/>
              </a:rPr>
              <a:t>European</a:t>
            </a:r>
            <a:br>
              <a:rPr lang="en-US" altLang="en-US" sz="1600" b="1">
                <a:latin typeface="Tahoma" panose="020B0604030504040204" pitchFamily="34" charset="0"/>
                <a:ea typeface="Tahoma" panose="020B0604030504040204" pitchFamily="34" charset="0"/>
                <a:cs typeface="Tahoma" panose="020B0604030504040204" pitchFamily="34" charset="0"/>
              </a:rPr>
            </a:br>
            <a:r>
              <a:rPr lang="en-US" altLang="en-US" sz="1600" b="1">
                <a:latin typeface="Tahoma" panose="020B0604030504040204" pitchFamily="34" charset="0"/>
                <a:ea typeface="Tahoma" panose="020B0604030504040204" pitchFamily="34" charset="0"/>
                <a:cs typeface="Tahoma" panose="020B0604030504040204" pitchFamily="34" charset="0"/>
              </a:rPr>
              <a:t>Nationalism</a:t>
            </a:r>
          </a:p>
        </p:txBody>
      </p:sp>
      <p:sp>
        <p:nvSpPr>
          <p:cNvPr id="40979" name="Line 19"/>
          <p:cNvSpPr>
            <a:spLocks noChangeShapeType="1"/>
          </p:cNvSpPr>
          <p:nvPr/>
        </p:nvSpPr>
        <p:spPr bwMode="auto">
          <a:xfrm flipV="1">
            <a:off x="7315200" y="2057400"/>
            <a:ext cx="1371600" cy="685800"/>
          </a:xfrm>
          <a:prstGeom prst="line">
            <a:avLst/>
          </a:prstGeom>
          <a:noFill/>
          <a:ln w="28575">
            <a:solidFill>
              <a:srgbClr val="FF9933"/>
            </a:solidFill>
            <a:round/>
            <a:headEnd/>
            <a:tailEnd type="triangle" w="med" len="med"/>
          </a:ln>
          <a:effectLst>
            <a:prstShdw prst="shdw17" dist="17961" dir="2700000">
              <a:srgbClr val="995C1F"/>
            </a:prstShdw>
          </a:effectLst>
          <a:extLst>
            <a:ext uri="{909E8E84-426E-40dd-AFC4-6F175D3DCCD1}">
              <a14:hiddenFill xmlns:a14="http://schemas.microsoft.com/office/drawing/2010/main">
                <a:noFill/>
              </a14:hiddenFill>
            </a:ext>
          </a:extLst>
        </p:spPr>
        <p:txBody>
          <a:bodyPr wrap="none" anchor="ctr"/>
          <a:lstStyle/>
          <a:p>
            <a:endParaRPr lang="en-US"/>
          </a:p>
        </p:txBody>
      </p:sp>
      <p:sp>
        <p:nvSpPr>
          <p:cNvPr id="40980" name="Oval 20"/>
          <p:cNvSpPr>
            <a:spLocks noChangeArrowheads="1"/>
          </p:cNvSpPr>
          <p:nvPr/>
        </p:nvSpPr>
        <p:spPr bwMode="auto">
          <a:xfrm>
            <a:off x="8382000" y="1143000"/>
            <a:ext cx="1524000" cy="1066800"/>
          </a:xfrm>
          <a:prstGeom prst="ellipse">
            <a:avLst/>
          </a:prstGeom>
          <a:solidFill>
            <a:srgbClr val="FFFFB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b="1">
                <a:latin typeface="Tahoma" panose="020B0604030504040204" pitchFamily="34" charset="0"/>
                <a:ea typeface="Tahoma" panose="020B0604030504040204" pitchFamily="34" charset="0"/>
                <a:cs typeface="Tahoma" panose="020B0604030504040204" pitchFamily="34" charset="0"/>
              </a:rPr>
              <a:t>Missionary</a:t>
            </a:r>
            <a:br>
              <a:rPr lang="en-US" altLang="en-US" sz="1600" b="1">
                <a:latin typeface="Tahoma" panose="020B0604030504040204" pitchFamily="34" charset="0"/>
                <a:ea typeface="Tahoma" panose="020B0604030504040204" pitchFamily="34" charset="0"/>
                <a:cs typeface="Tahoma" panose="020B0604030504040204" pitchFamily="34" charset="0"/>
              </a:rPr>
            </a:br>
            <a:r>
              <a:rPr lang="en-US" altLang="en-US" sz="1600" b="1">
                <a:latin typeface="Tahoma" panose="020B0604030504040204" pitchFamily="34" charset="0"/>
                <a:ea typeface="Tahoma" panose="020B0604030504040204" pitchFamily="34" charset="0"/>
                <a:cs typeface="Tahoma" panose="020B0604030504040204" pitchFamily="34" charset="0"/>
              </a:rPr>
              <a:t>Activity</a:t>
            </a:r>
          </a:p>
        </p:txBody>
      </p:sp>
      <p:sp>
        <p:nvSpPr>
          <p:cNvPr id="40981" name="Line 21"/>
          <p:cNvSpPr>
            <a:spLocks noChangeShapeType="1"/>
          </p:cNvSpPr>
          <p:nvPr/>
        </p:nvSpPr>
        <p:spPr bwMode="auto">
          <a:xfrm flipV="1">
            <a:off x="7391400" y="3352800"/>
            <a:ext cx="1295400" cy="76200"/>
          </a:xfrm>
          <a:prstGeom prst="line">
            <a:avLst/>
          </a:prstGeom>
          <a:noFill/>
          <a:ln w="28575">
            <a:solidFill>
              <a:srgbClr val="FF9933"/>
            </a:solidFill>
            <a:round/>
            <a:headEnd/>
            <a:tailEnd type="triangle" w="med" len="med"/>
          </a:ln>
          <a:effectLst>
            <a:prstShdw prst="shdw17" dist="17961" dir="2700000">
              <a:srgbClr val="995C1F"/>
            </a:prstShdw>
          </a:effectLst>
          <a:extLst>
            <a:ext uri="{909E8E84-426E-40dd-AFC4-6F175D3DCCD1}">
              <a14:hiddenFill xmlns:a14="http://schemas.microsoft.com/office/drawing/2010/main">
                <a:noFill/>
              </a14:hiddenFill>
            </a:ext>
          </a:extLst>
        </p:spPr>
        <p:txBody>
          <a:bodyPr wrap="none" anchor="ctr"/>
          <a:lstStyle/>
          <a:p>
            <a:endParaRPr lang="en-US"/>
          </a:p>
        </p:txBody>
      </p:sp>
      <p:sp>
        <p:nvSpPr>
          <p:cNvPr id="40982" name="Oval 22"/>
          <p:cNvSpPr>
            <a:spLocks noChangeArrowheads="1"/>
          </p:cNvSpPr>
          <p:nvPr/>
        </p:nvSpPr>
        <p:spPr bwMode="auto">
          <a:xfrm>
            <a:off x="8686800" y="2743200"/>
            <a:ext cx="1524000" cy="1066800"/>
          </a:xfrm>
          <a:prstGeom prst="ellipse">
            <a:avLst/>
          </a:prstGeom>
          <a:solidFill>
            <a:srgbClr val="FFFFB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b="1">
                <a:latin typeface="Tahoma" panose="020B0604030504040204" pitchFamily="34" charset="0"/>
                <a:ea typeface="Tahoma" panose="020B0604030504040204" pitchFamily="34" charset="0"/>
                <a:cs typeface="Tahoma" panose="020B0604030504040204" pitchFamily="34" charset="0"/>
              </a:rPr>
              <a:t>Military</a:t>
            </a:r>
            <a:br>
              <a:rPr lang="en-US" altLang="en-US" sz="1600" b="1">
                <a:latin typeface="Tahoma" panose="020B0604030504040204" pitchFamily="34" charset="0"/>
                <a:ea typeface="Tahoma" panose="020B0604030504040204" pitchFamily="34" charset="0"/>
                <a:cs typeface="Tahoma" panose="020B0604030504040204" pitchFamily="34" charset="0"/>
              </a:rPr>
            </a:br>
            <a:r>
              <a:rPr lang="en-US" altLang="en-US" sz="1600" b="1">
                <a:latin typeface="Tahoma" panose="020B0604030504040204" pitchFamily="34" charset="0"/>
                <a:ea typeface="Tahoma" panose="020B0604030504040204" pitchFamily="34" charset="0"/>
                <a:cs typeface="Tahoma" panose="020B0604030504040204" pitchFamily="34" charset="0"/>
              </a:rPr>
              <a:t>&amp; Naval</a:t>
            </a:r>
            <a:br>
              <a:rPr lang="en-US" altLang="en-US" sz="1600" b="1">
                <a:latin typeface="Tahoma" panose="020B0604030504040204" pitchFamily="34" charset="0"/>
                <a:ea typeface="Tahoma" panose="020B0604030504040204" pitchFamily="34" charset="0"/>
                <a:cs typeface="Tahoma" panose="020B0604030504040204" pitchFamily="34" charset="0"/>
              </a:rPr>
            </a:br>
            <a:r>
              <a:rPr lang="en-US" altLang="en-US" sz="1600" b="1">
                <a:latin typeface="Tahoma" panose="020B0604030504040204" pitchFamily="34" charset="0"/>
                <a:ea typeface="Tahoma" panose="020B0604030504040204" pitchFamily="34" charset="0"/>
                <a:cs typeface="Tahoma" panose="020B0604030504040204" pitchFamily="34" charset="0"/>
              </a:rPr>
              <a:t>Bases</a:t>
            </a:r>
          </a:p>
        </p:txBody>
      </p:sp>
      <p:sp>
        <p:nvSpPr>
          <p:cNvPr id="5134" name="Rectangle 6"/>
          <p:cNvSpPr>
            <a:spLocks noChangeArrowheads="1"/>
          </p:cNvSpPr>
          <p:nvPr/>
        </p:nvSpPr>
        <p:spPr bwMode="auto">
          <a:xfrm>
            <a:off x="4495800" y="2514600"/>
            <a:ext cx="2895600" cy="1143000"/>
          </a:xfrm>
          <a:prstGeom prst="rect">
            <a:avLst/>
          </a:prstGeom>
          <a:solidFill>
            <a:srgbClr val="FF9933">
              <a:alpha val="83920"/>
            </a:srgb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a:latin typeface="Tahoma" panose="020B0604030504040204" pitchFamily="34" charset="0"/>
                <a:ea typeface="Tahoma" panose="020B0604030504040204" pitchFamily="34" charset="0"/>
                <a:cs typeface="Tahoma" panose="020B0604030504040204" pitchFamily="34" charset="0"/>
              </a:rPr>
              <a:t>European</a:t>
            </a:r>
          </a:p>
          <a:p>
            <a:pPr algn="ctr" eaLnBrk="1" hangingPunct="1">
              <a:spcBef>
                <a:spcPct val="0"/>
              </a:spcBef>
              <a:buFontTx/>
              <a:buNone/>
            </a:pPr>
            <a:r>
              <a:rPr lang="en-US" altLang="en-US" sz="2400">
                <a:latin typeface="Tahoma" panose="020B0604030504040204" pitchFamily="34" charset="0"/>
                <a:ea typeface="Tahoma" panose="020B0604030504040204" pitchFamily="34" charset="0"/>
                <a:cs typeface="Tahoma" panose="020B0604030504040204" pitchFamily="34" charset="0"/>
              </a:rPr>
              <a:t>Motives</a:t>
            </a:r>
          </a:p>
          <a:p>
            <a:pPr algn="ctr" eaLnBrk="1" hangingPunct="1">
              <a:spcBef>
                <a:spcPct val="0"/>
              </a:spcBef>
              <a:buFontTx/>
              <a:buNone/>
            </a:pPr>
            <a:r>
              <a:rPr lang="en-US" altLang="en-US" sz="2400">
                <a:latin typeface="Tahoma" panose="020B0604030504040204" pitchFamily="34" charset="0"/>
                <a:ea typeface="Tahoma" panose="020B0604030504040204" pitchFamily="34" charset="0"/>
                <a:cs typeface="Tahoma" panose="020B0604030504040204" pitchFamily="34" charset="0"/>
              </a:rPr>
              <a:t>For Colonization</a:t>
            </a:r>
          </a:p>
        </p:txBody>
      </p:sp>
      <p:sp>
        <p:nvSpPr>
          <p:cNvPr id="40983" name="Line 23"/>
          <p:cNvSpPr>
            <a:spLocks noChangeShapeType="1"/>
          </p:cNvSpPr>
          <p:nvPr/>
        </p:nvSpPr>
        <p:spPr bwMode="auto">
          <a:xfrm>
            <a:off x="7315200" y="3657600"/>
            <a:ext cx="1143000" cy="914400"/>
          </a:xfrm>
          <a:prstGeom prst="line">
            <a:avLst/>
          </a:prstGeom>
          <a:noFill/>
          <a:ln w="28575">
            <a:solidFill>
              <a:srgbClr val="FF9933"/>
            </a:solidFill>
            <a:round/>
            <a:headEnd/>
            <a:tailEnd type="triangle" w="med" len="med"/>
          </a:ln>
          <a:effectLst>
            <a:prstShdw prst="shdw17" dist="17961" dir="2700000">
              <a:srgbClr val="995C1F"/>
            </a:prstShdw>
          </a:effectLst>
          <a:extLst>
            <a:ext uri="{909E8E84-426E-40dd-AFC4-6F175D3DCCD1}">
              <a14:hiddenFill xmlns:a14="http://schemas.microsoft.com/office/drawing/2010/main">
                <a:noFill/>
              </a14:hiddenFill>
            </a:ext>
          </a:extLst>
        </p:spPr>
        <p:txBody>
          <a:bodyPr wrap="none" anchor="ctr"/>
          <a:lstStyle/>
          <a:p>
            <a:endParaRPr lang="en-US"/>
          </a:p>
        </p:txBody>
      </p:sp>
      <p:sp>
        <p:nvSpPr>
          <p:cNvPr id="40984" name="Oval 24"/>
          <p:cNvSpPr>
            <a:spLocks noChangeArrowheads="1"/>
          </p:cNvSpPr>
          <p:nvPr/>
        </p:nvSpPr>
        <p:spPr bwMode="auto">
          <a:xfrm>
            <a:off x="8229600" y="4419600"/>
            <a:ext cx="1524000" cy="1066800"/>
          </a:xfrm>
          <a:prstGeom prst="ellipse">
            <a:avLst/>
          </a:prstGeom>
          <a:solidFill>
            <a:srgbClr val="FFFFB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300" b="1" dirty="0">
                <a:latin typeface="Tahoma" panose="020B0604030504040204" pitchFamily="34" charset="0"/>
                <a:ea typeface="Tahoma" panose="020B0604030504040204" pitchFamily="34" charset="0"/>
                <a:cs typeface="Tahoma" panose="020B0604030504040204" pitchFamily="34" charset="0"/>
              </a:rPr>
              <a:t>Places to</a:t>
            </a:r>
            <a:br>
              <a:rPr lang="en-US" altLang="en-US" sz="1300" b="1" dirty="0">
                <a:latin typeface="Tahoma" panose="020B0604030504040204" pitchFamily="34" charset="0"/>
                <a:ea typeface="Tahoma" panose="020B0604030504040204" pitchFamily="34" charset="0"/>
                <a:cs typeface="Tahoma" panose="020B0604030504040204" pitchFamily="34" charset="0"/>
              </a:rPr>
            </a:br>
            <a:r>
              <a:rPr lang="en-US" altLang="en-US" sz="1300" b="1" dirty="0" smtClean="0">
                <a:latin typeface="Tahoma" panose="020B0604030504040204" pitchFamily="34" charset="0"/>
                <a:ea typeface="Tahoma" panose="020B0604030504040204" pitchFamily="34" charset="0"/>
                <a:cs typeface="Tahoma" panose="020B0604030504040204" pitchFamily="34" charset="0"/>
              </a:rPr>
              <a:t>Send Unwanted</a:t>
            </a:r>
            <a:r>
              <a:rPr lang="en-US" altLang="en-US" sz="1300" b="1" dirty="0">
                <a:latin typeface="Tahoma" panose="020B0604030504040204" pitchFamily="34" charset="0"/>
                <a:ea typeface="Tahoma" panose="020B0604030504040204" pitchFamily="34" charset="0"/>
                <a:cs typeface="Tahoma" panose="020B0604030504040204" pitchFamily="34" charset="0"/>
              </a:rPr>
              <a:t>/</a:t>
            </a:r>
            <a:br>
              <a:rPr lang="en-US" altLang="en-US" sz="1300" b="1" dirty="0">
                <a:latin typeface="Tahoma" panose="020B0604030504040204" pitchFamily="34" charset="0"/>
                <a:ea typeface="Tahoma" panose="020B0604030504040204" pitchFamily="34" charset="0"/>
                <a:cs typeface="Tahoma" panose="020B0604030504040204" pitchFamily="34" charset="0"/>
              </a:rPr>
            </a:br>
            <a:r>
              <a:rPr lang="en-US" altLang="en-US" sz="1300" b="1" dirty="0">
                <a:latin typeface="Tahoma" panose="020B0604030504040204" pitchFamily="34" charset="0"/>
                <a:ea typeface="Tahoma" panose="020B0604030504040204" pitchFamily="34" charset="0"/>
                <a:cs typeface="Tahoma" panose="020B0604030504040204" pitchFamily="34" charset="0"/>
              </a:rPr>
              <a:t>Excess </a:t>
            </a:r>
            <a:r>
              <a:rPr lang="en-US" altLang="en-US" sz="1300" b="1" dirty="0" smtClean="0">
                <a:latin typeface="Tahoma" panose="020B0604030504040204" pitchFamily="34" charset="0"/>
                <a:ea typeface="Tahoma" panose="020B0604030504040204" pitchFamily="34" charset="0"/>
                <a:cs typeface="Tahoma" panose="020B0604030504040204" pitchFamily="34" charset="0"/>
              </a:rPr>
              <a:t>Pop.</a:t>
            </a:r>
            <a:endParaRPr lang="en-US" altLang="en-US" sz="1300" b="1" dirty="0">
              <a:latin typeface="Tahoma" panose="020B0604030504040204" pitchFamily="34" charset="0"/>
              <a:ea typeface="Tahoma" panose="020B0604030504040204" pitchFamily="34" charset="0"/>
              <a:cs typeface="Tahoma" panose="020B0604030504040204" pitchFamily="34" charset="0"/>
            </a:endParaRPr>
          </a:p>
        </p:txBody>
      </p:sp>
      <p:sp>
        <p:nvSpPr>
          <p:cNvPr id="40985" name="Line 25"/>
          <p:cNvSpPr>
            <a:spLocks noChangeShapeType="1"/>
          </p:cNvSpPr>
          <p:nvPr/>
        </p:nvSpPr>
        <p:spPr bwMode="auto">
          <a:xfrm>
            <a:off x="6324600" y="3657600"/>
            <a:ext cx="990600" cy="1676400"/>
          </a:xfrm>
          <a:prstGeom prst="line">
            <a:avLst/>
          </a:prstGeom>
          <a:noFill/>
          <a:ln w="28575">
            <a:solidFill>
              <a:srgbClr val="FF9933"/>
            </a:solidFill>
            <a:round/>
            <a:headEnd/>
            <a:tailEnd type="triangle" w="med" len="med"/>
          </a:ln>
          <a:effectLst>
            <a:prstShdw prst="shdw17" dist="17961" dir="2700000">
              <a:srgbClr val="995C1F"/>
            </a:prstShdw>
          </a:effectLst>
          <a:extLst>
            <a:ext uri="{909E8E84-426E-40dd-AFC4-6F175D3DCCD1}">
              <a14:hiddenFill xmlns:a14="http://schemas.microsoft.com/office/drawing/2010/main">
                <a:noFill/>
              </a14:hiddenFill>
            </a:ext>
          </a:extLst>
        </p:spPr>
        <p:txBody>
          <a:bodyPr wrap="none" anchor="ctr"/>
          <a:lstStyle/>
          <a:p>
            <a:endParaRPr lang="en-US"/>
          </a:p>
        </p:txBody>
      </p:sp>
      <p:sp>
        <p:nvSpPr>
          <p:cNvPr id="40986" name="Oval 26"/>
          <p:cNvSpPr>
            <a:spLocks noChangeArrowheads="1"/>
          </p:cNvSpPr>
          <p:nvPr/>
        </p:nvSpPr>
        <p:spPr bwMode="auto">
          <a:xfrm>
            <a:off x="6705600" y="5334000"/>
            <a:ext cx="1524000" cy="1066800"/>
          </a:xfrm>
          <a:prstGeom prst="ellipse">
            <a:avLst/>
          </a:prstGeom>
          <a:solidFill>
            <a:srgbClr val="FFFFB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b="1" dirty="0">
                <a:latin typeface="Tahoma" panose="020B0604030504040204" pitchFamily="34" charset="0"/>
                <a:ea typeface="Tahoma" panose="020B0604030504040204" pitchFamily="34" charset="0"/>
                <a:cs typeface="Tahoma" panose="020B0604030504040204" pitchFamily="34" charset="0"/>
              </a:rPr>
              <a:t>Soc. &amp; </a:t>
            </a:r>
            <a:r>
              <a:rPr lang="en-US" altLang="en-US" sz="1600" b="1" dirty="0" smtClean="0">
                <a:latin typeface="Tahoma" panose="020B0604030504040204" pitchFamily="34" charset="0"/>
                <a:ea typeface="Tahoma" panose="020B0604030504040204" pitchFamily="34" charset="0"/>
                <a:cs typeface="Tahoma" panose="020B0604030504040204" pitchFamily="34" charset="0"/>
              </a:rPr>
              <a:t>Econ.</a:t>
            </a:r>
            <a:r>
              <a:rPr lang="en-US" altLang="en-US" sz="1600" b="1" dirty="0">
                <a:latin typeface="Tahoma" panose="020B0604030504040204" pitchFamily="34" charset="0"/>
                <a:ea typeface="Tahoma" panose="020B0604030504040204" pitchFamily="34" charset="0"/>
                <a:cs typeface="Tahoma" panose="020B0604030504040204" pitchFamily="34" charset="0"/>
              </a:rPr>
              <a:t/>
            </a:r>
            <a:br>
              <a:rPr lang="en-US" altLang="en-US" sz="1600" b="1" dirty="0">
                <a:latin typeface="Tahoma" panose="020B0604030504040204" pitchFamily="34" charset="0"/>
                <a:ea typeface="Tahoma" panose="020B0604030504040204" pitchFamily="34" charset="0"/>
                <a:cs typeface="Tahoma" panose="020B0604030504040204" pitchFamily="34" charset="0"/>
              </a:rPr>
            </a:br>
            <a:r>
              <a:rPr lang="en-US" altLang="en-US" sz="1600" b="1" dirty="0">
                <a:latin typeface="Tahoma" panose="020B0604030504040204" pitchFamily="34" charset="0"/>
                <a:ea typeface="Tahoma" panose="020B0604030504040204" pitchFamily="34" charset="0"/>
                <a:cs typeface="Tahoma" panose="020B0604030504040204" pitchFamily="34" charset="0"/>
              </a:rPr>
              <a:t>Opportunities</a:t>
            </a:r>
          </a:p>
        </p:txBody>
      </p:sp>
      <p:sp>
        <p:nvSpPr>
          <p:cNvPr id="40987" name="Line 27"/>
          <p:cNvSpPr>
            <a:spLocks noChangeShapeType="1"/>
          </p:cNvSpPr>
          <p:nvPr/>
        </p:nvSpPr>
        <p:spPr bwMode="auto">
          <a:xfrm flipH="1">
            <a:off x="5410200" y="3657600"/>
            <a:ext cx="152400" cy="1600200"/>
          </a:xfrm>
          <a:prstGeom prst="line">
            <a:avLst/>
          </a:prstGeom>
          <a:noFill/>
          <a:ln w="28575">
            <a:solidFill>
              <a:srgbClr val="FF9933"/>
            </a:solidFill>
            <a:round/>
            <a:headEnd/>
            <a:tailEnd type="triangle" w="med" len="med"/>
          </a:ln>
          <a:effectLst>
            <a:prstShdw prst="shdw17" dist="17961" dir="2700000">
              <a:srgbClr val="995C1F"/>
            </a:prstShdw>
          </a:effectLst>
          <a:extLst>
            <a:ext uri="{909E8E84-426E-40dd-AFC4-6F175D3DCCD1}">
              <a14:hiddenFill xmlns:a14="http://schemas.microsoft.com/office/drawing/2010/main">
                <a:noFill/>
              </a14:hiddenFill>
            </a:ext>
          </a:extLst>
        </p:spPr>
        <p:txBody>
          <a:bodyPr wrap="none" anchor="ctr"/>
          <a:lstStyle/>
          <a:p>
            <a:endParaRPr lang="en-US"/>
          </a:p>
        </p:txBody>
      </p:sp>
      <p:sp>
        <p:nvSpPr>
          <p:cNvPr id="40988" name="Oval 28"/>
          <p:cNvSpPr>
            <a:spLocks noChangeArrowheads="1"/>
          </p:cNvSpPr>
          <p:nvPr/>
        </p:nvSpPr>
        <p:spPr bwMode="auto">
          <a:xfrm>
            <a:off x="4648200" y="5257800"/>
            <a:ext cx="1524000" cy="1066800"/>
          </a:xfrm>
          <a:prstGeom prst="ellipse">
            <a:avLst/>
          </a:prstGeom>
          <a:solidFill>
            <a:srgbClr val="FFFFB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b="1">
                <a:latin typeface="Tahoma" panose="020B0604030504040204" pitchFamily="34" charset="0"/>
                <a:ea typeface="Tahoma" panose="020B0604030504040204" pitchFamily="34" charset="0"/>
                <a:cs typeface="Tahoma" panose="020B0604030504040204" pitchFamily="34" charset="0"/>
              </a:rPr>
              <a:t>Humanitarian</a:t>
            </a:r>
            <a:br>
              <a:rPr lang="en-US" altLang="en-US" sz="1600" b="1">
                <a:latin typeface="Tahoma" panose="020B0604030504040204" pitchFamily="34" charset="0"/>
                <a:ea typeface="Tahoma" panose="020B0604030504040204" pitchFamily="34" charset="0"/>
                <a:cs typeface="Tahoma" panose="020B0604030504040204" pitchFamily="34" charset="0"/>
              </a:rPr>
            </a:br>
            <a:r>
              <a:rPr lang="en-US" altLang="en-US" sz="1600" b="1">
                <a:latin typeface="Tahoma" panose="020B0604030504040204" pitchFamily="34" charset="0"/>
                <a:ea typeface="Tahoma" panose="020B0604030504040204" pitchFamily="34" charset="0"/>
                <a:cs typeface="Tahoma" panose="020B0604030504040204" pitchFamily="34" charset="0"/>
              </a:rPr>
              <a:t>Reasons</a:t>
            </a:r>
          </a:p>
        </p:txBody>
      </p:sp>
      <p:sp>
        <p:nvSpPr>
          <p:cNvPr id="40989" name="Line 29"/>
          <p:cNvSpPr>
            <a:spLocks noChangeShapeType="1"/>
          </p:cNvSpPr>
          <p:nvPr/>
        </p:nvSpPr>
        <p:spPr bwMode="auto">
          <a:xfrm flipH="1">
            <a:off x="3581400" y="3657600"/>
            <a:ext cx="914400" cy="762000"/>
          </a:xfrm>
          <a:prstGeom prst="line">
            <a:avLst/>
          </a:prstGeom>
          <a:noFill/>
          <a:ln w="28575">
            <a:solidFill>
              <a:srgbClr val="FF9933"/>
            </a:solidFill>
            <a:round/>
            <a:headEnd/>
            <a:tailEnd type="triangle" w="med" len="med"/>
          </a:ln>
          <a:effectLst>
            <a:prstShdw prst="shdw17" dist="17961" dir="2700000">
              <a:srgbClr val="995C1F"/>
            </a:prstShdw>
          </a:effectLst>
          <a:extLst>
            <a:ext uri="{909E8E84-426E-40dd-AFC4-6F175D3DCCD1}">
              <a14:hiddenFill xmlns:a14="http://schemas.microsoft.com/office/drawing/2010/main">
                <a:noFill/>
              </a14:hiddenFill>
            </a:ext>
          </a:extLst>
        </p:spPr>
        <p:txBody>
          <a:bodyPr wrap="none" anchor="ctr"/>
          <a:lstStyle/>
          <a:p>
            <a:endParaRPr lang="en-US"/>
          </a:p>
        </p:txBody>
      </p:sp>
      <p:sp>
        <p:nvSpPr>
          <p:cNvPr id="40990" name="Oval 30"/>
          <p:cNvSpPr>
            <a:spLocks noChangeArrowheads="1"/>
          </p:cNvSpPr>
          <p:nvPr/>
        </p:nvSpPr>
        <p:spPr bwMode="auto">
          <a:xfrm>
            <a:off x="2743200" y="4419600"/>
            <a:ext cx="1524000" cy="1066800"/>
          </a:xfrm>
          <a:prstGeom prst="ellipse">
            <a:avLst/>
          </a:prstGeom>
          <a:solidFill>
            <a:srgbClr val="FFFFB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b="1">
                <a:latin typeface="Tahoma" panose="020B0604030504040204" pitchFamily="34" charset="0"/>
                <a:ea typeface="Tahoma" panose="020B0604030504040204" pitchFamily="34" charset="0"/>
                <a:cs typeface="Tahoma" panose="020B0604030504040204" pitchFamily="34" charset="0"/>
              </a:rPr>
              <a:t>European</a:t>
            </a:r>
            <a:br>
              <a:rPr lang="en-US" altLang="en-US" sz="1600" b="1">
                <a:latin typeface="Tahoma" panose="020B0604030504040204" pitchFamily="34" charset="0"/>
                <a:ea typeface="Tahoma" panose="020B0604030504040204" pitchFamily="34" charset="0"/>
                <a:cs typeface="Tahoma" panose="020B0604030504040204" pitchFamily="34" charset="0"/>
              </a:rPr>
            </a:br>
            <a:r>
              <a:rPr lang="en-US" altLang="en-US" sz="1600" b="1">
                <a:latin typeface="Tahoma" panose="020B0604030504040204" pitchFamily="34" charset="0"/>
                <a:ea typeface="Tahoma" panose="020B0604030504040204" pitchFamily="34" charset="0"/>
                <a:cs typeface="Tahoma" panose="020B0604030504040204" pitchFamily="34" charset="0"/>
              </a:rPr>
              <a:t>Racism</a:t>
            </a:r>
          </a:p>
        </p:txBody>
      </p:sp>
      <p:sp>
        <p:nvSpPr>
          <p:cNvPr id="40991" name="Line 31"/>
          <p:cNvSpPr>
            <a:spLocks noChangeShapeType="1"/>
          </p:cNvSpPr>
          <p:nvPr/>
        </p:nvSpPr>
        <p:spPr bwMode="auto">
          <a:xfrm>
            <a:off x="3581400" y="5486400"/>
            <a:ext cx="152400" cy="228600"/>
          </a:xfrm>
          <a:prstGeom prst="line">
            <a:avLst/>
          </a:prstGeom>
          <a:noFill/>
          <a:ln w="9525">
            <a:solidFill>
              <a:srgbClr val="00CC00"/>
            </a:solidFill>
            <a:round/>
            <a:headEnd/>
            <a:tailEnd type="triangle" w="med" len="med"/>
          </a:ln>
          <a:effectLst>
            <a:prstShdw prst="shdw17" dist="17961" dir="2700000">
              <a:srgbClr val="007A00"/>
            </a:prstShdw>
          </a:effectLst>
          <a:extLst>
            <a:ext uri="{909E8E84-426E-40dd-AFC4-6F175D3DCCD1}">
              <a14:hiddenFill xmlns:a14="http://schemas.microsoft.com/office/drawing/2010/main">
                <a:noFill/>
              </a14:hiddenFill>
            </a:ext>
          </a:extLst>
        </p:spPr>
        <p:txBody>
          <a:bodyPr wrap="none" anchor="ctr"/>
          <a:lstStyle/>
          <a:p>
            <a:endParaRPr lang="en-US"/>
          </a:p>
        </p:txBody>
      </p:sp>
      <p:sp>
        <p:nvSpPr>
          <p:cNvPr id="40992" name="Oval 32"/>
          <p:cNvSpPr>
            <a:spLocks noChangeArrowheads="1"/>
          </p:cNvSpPr>
          <p:nvPr/>
        </p:nvSpPr>
        <p:spPr bwMode="auto">
          <a:xfrm>
            <a:off x="3276600" y="5715000"/>
            <a:ext cx="1219200" cy="838200"/>
          </a:xfrm>
          <a:prstGeom prst="ellipse">
            <a:avLst/>
          </a:prstGeom>
          <a:solidFill>
            <a:srgbClr val="FFBF7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b="1">
                <a:latin typeface="Tahoma" panose="020B0604030504040204" pitchFamily="34" charset="0"/>
                <a:ea typeface="Tahoma" panose="020B0604030504040204" pitchFamily="34" charset="0"/>
                <a:cs typeface="Tahoma" panose="020B0604030504040204" pitchFamily="34" charset="0"/>
              </a:rPr>
              <a:t>“White</a:t>
            </a:r>
            <a:br>
              <a:rPr lang="en-US" altLang="en-US" sz="1400" b="1">
                <a:latin typeface="Tahoma" panose="020B0604030504040204" pitchFamily="34" charset="0"/>
                <a:ea typeface="Tahoma" panose="020B0604030504040204" pitchFamily="34" charset="0"/>
                <a:cs typeface="Tahoma" panose="020B0604030504040204" pitchFamily="34" charset="0"/>
              </a:rPr>
            </a:br>
            <a:r>
              <a:rPr lang="en-US" altLang="en-US" sz="1400" b="1">
                <a:latin typeface="Tahoma" panose="020B0604030504040204" pitchFamily="34" charset="0"/>
                <a:ea typeface="Tahoma" panose="020B0604030504040204" pitchFamily="34" charset="0"/>
                <a:cs typeface="Tahoma" panose="020B0604030504040204" pitchFamily="34" charset="0"/>
              </a:rPr>
              <a:t>Man’s</a:t>
            </a:r>
            <a:br>
              <a:rPr lang="en-US" altLang="en-US" sz="1400" b="1">
                <a:latin typeface="Tahoma" panose="020B0604030504040204" pitchFamily="34" charset="0"/>
                <a:ea typeface="Tahoma" panose="020B0604030504040204" pitchFamily="34" charset="0"/>
                <a:cs typeface="Tahoma" panose="020B0604030504040204" pitchFamily="34" charset="0"/>
              </a:rPr>
            </a:br>
            <a:r>
              <a:rPr lang="en-US" altLang="en-US" sz="1400" b="1">
                <a:latin typeface="Tahoma" panose="020B0604030504040204" pitchFamily="34" charset="0"/>
                <a:ea typeface="Tahoma" panose="020B0604030504040204" pitchFamily="34" charset="0"/>
                <a:cs typeface="Tahoma" panose="020B0604030504040204" pitchFamily="34" charset="0"/>
              </a:rPr>
              <a:t>Burden”</a:t>
            </a:r>
          </a:p>
        </p:txBody>
      </p:sp>
      <p:sp>
        <p:nvSpPr>
          <p:cNvPr id="40995" name="Line 35"/>
          <p:cNvSpPr>
            <a:spLocks noChangeShapeType="1"/>
          </p:cNvSpPr>
          <p:nvPr/>
        </p:nvSpPr>
        <p:spPr bwMode="auto">
          <a:xfrm flipH="1" flipV="1">
            <a:off x="2667000" y="4495800"/>
            <a:ext cx="228600" cy="76200"/>
          </a:xfrm>
          <a:prstGeom prst="line">
            <a:avLst/>
          </a:prstGeom>
          <a:noFill/>
          <a:ln w="9525">
            <a:solidFill>
              <a:srgbClr val="00CC00"/>
            </a:solidFill>
            <a:round/>
            <a:headEnd/>
            <a:tailEnd type="triangle" w="med" len="med"/>
          </a:ln>
          <a:effectLst>
            <a:prstShdw prst="shdw17" dist="17961" dir="2700000">
              <a:srgbClr val="007A00"/>
            </a:prstShdw>
          </a:effectLst>
          <a:extLst>
            <a:ext uri="{909E8E84-426E-40dd-AFC4-6F175D3DCCD1}">
              <a14:hiddenFill xmlns:a14="http://schemas.microsoft.com/office/drawing/2010/main">
                <a:noFill/>
              </a14:hiddenFill>
            </a:ext>
          </a:extLst>
        </p:spPr>
        <p:txBody>
          <a:bodyPr wrap="none" anchor="ctr"/>
          <a:lstStyle/>
          <a:p>
            <a:endParaRPr lang="en-US"/>
          </a:p>
        </p:txBody>
      </p:sp>
      <p:sp>
        <p:nvSpPr>
          <p:cNvPr id="40996" name="Oval 36"/>
          <p:cNvSpPr>
            <a:spLocks noChangeArrowheads="1"/>
          </p:cNvSpPr>
          <p:nvPr/>
        </p:nvSpPr>
        <p:spPr bwMode="auto">
          <a:xfrm>
            <a:off x="1752600" y="3733800"/>
            <a:ext cx="1219200" cy="838200"/>
          </a:xfrm>
          <a:prstGeom prst="ellipse">
            <a:avLst/>
          </a:prstGeom>
          <a:solidFill>
            <a:srgbClr val="FFBF7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b="1">
                <a:latin typeface="Tahoma" panose="020B0604030504040204" pitchFamily="34" charset="0"/>
                <a:ea typeface="Tahoma" panose="020B0604030504040204" pitchFamily="34" charset="0"/>
                <a:cs typeface="Tahoma" panose="020B0604030504040204" pitchFamily="34" charset="0"/>
              </a:rPr>
              <a:t>Social</a:t>
            </a:r>
            <a:br>
              <a:rPr lang="en-US" altLang="en-US" sz="1400" b="1">
                <a:latin typeface="Tahoma" panose="020B0604030504040204" pitchFamily="34" charset="0"/>
                <a:ea typeface="Tahoma" panose="020B0604030504040204" pitchFamily="34" charset="0"/>
                <a:cs typeface="Tahoma" panose="020B0604030504040204" pitchFamily="34" charset="0"/>
              </a:rPr>
            </a:br>
            <a:r>
              <a:rPr lang="en-US" altLang="en-US" sz="1400" b="1">
                <a:latin typeface="Tahoma" panose="020B0604030504040204" pitchFamily="34" charset="0"/>
                <a:ea typeface="Tahoma" panose="020B0604030504040204" pitchFamily="34" charset="0"/>
                <a:cs typeface="Tahoma" panose="020B0604030504040204" pitchFamily="34" charset="0"/>
              </a:rPr>
              <a:t>Darwinism</a:t>
            </a:r>
          </a:p>
        </p:txBody>
      </p:sp>
    </p:spTree>
    <p:extLst>
      <p:ext uri="{BB962C8B-B14F-4D97-AF65-F5344CB8AC3E}">
        <p14:creationId xmlns:p14="http://schemas.microsoft.com/office/powerpoint/2010/main" val="25141778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67"/>
                                        </p:tgtEl>
                                        <p:attrNameLst>
                                          <p:attrName>style.visibility</p:attrName>
                                        </p:attrNameLst>
                                      </p:cBhvr>
                                      <p:to>
                                        <p:strVal val="visible"/>
                                      </p:to>
                                    </p:set>
                                    <p:animEffect transition="in" filter="fade">
                                      <p:cBhvr>
                                        <p:cTn id="7" dur="1000"/>
                                        <p:tgtEl>
                                          <p:spTgt spid="4096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968"/>
                                        </p:tgtEl>
                                        <p:attrNameLst>
                                          <p:attrName>style.visibility</p:attrName>
                                        </p:attrNameLst>
                                      </p:cBhvr>
                                      <p:to>
                                        <p:strVal val="visible"/>
                                      </p:to>
                                    </p:set>
                                    <p:animEffect transition="in" filter="fade">
                                      <p:cBhvr>
                                        <p:cTn id="10" dur="1000"/>
                                        <p:tgtEl>
                                          <p:spTgt spid="4096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969"/>
                                        </p:tgtEl>
                                        <p:attrNameLst>
                                          <p:attrName>style.visibility</p:attrName>
                                        </p:attrNameLst>
                                      </p:cBhvr>
                                      <p:to>
                                        <p:strVal val="visible"/>
                                      </p:to>
                                    </p:set>
                                    <p:animEffect transition="in" filter="fade">
                                      <p:cBhvr>
                                        <p:cTn id="13" dur="1000"/>
                                        <p:tgtEl>
                                          <p:spTgt spid="4096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0970"/>
                                        </p:tgtEl>
                                        <p:attrNameLst>
                                          <p:attrName>style.visibility</p:attrName>
                                        </p:attrNameLst>
                                      </p:cBhvr>
                                      <p:to>
                                        <p:strVal val="visible"/>
                                      </p:to>
                                    </p:set>
                                    <p:animEffect transition="in" filter="fade">
                                      <p:cBhvr>
                                        <p:cTn id="16" dur="1000"/>
                                        <p:tgtEl>
                                          <p:spTgt spid="4097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0971"/>
                                        </p:tgtEl>
                                        <p:attrNameLst>
                                          <p:attrName>style.visibility</p:attrName>
                                        </p:attrNameLst>
                                      </p:cBhvr>
                                      <p:to>
                                        <p:strVal val="visible"/>
                                      </p:to>
                                    </p:set>
                                    <p:animEffect transition="in" filter="fade">
                                      <p:cBhvr>
                                        <p:cTn id="19" dur="1000"/>
                                        <p:tgtEl>
                                          <p:spTgt spid="4097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0972"/>
                                        </p:tgtEl>
                                        <p:attrNameLst>
                                          <p:attrName>style.visibility</p:attrName>
                                        </p:attrNameLst>
                                      </p:cBhvr>
                                      <p:to>
                                        <p:strVal val="visible"/>
                                      </p:to>
                                    </p:set>
                                    <p:animEffect transition="in" filter="fade">
                                      <p:cBhvr>
                                        <p:cTn id="22" dur="1000"/>
                                        <p:tgtEl>
                                          <p:spTgt spid="4097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0973"/>
                                        </p:tgtEl>
                                        <p:attrNameLst>
                                          <p:attrName>style.visibility</p:attrName>
                                        </p:attrNameLst>
                                      </p:cBhvr>
                                      <p:to>
                                        <p:strVal val="visible"/>
                                      </p:to>
                                    </p:set>
                                    <p:animEffect transition="in" filter="fade">
                                      <p:cBhvr>
                                        <p:cTn id="27" dur="1000"/>
                                        <p:tgtEl>
                                          <p:spTgt spid="4097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0974"/>
                                        </p:tgtEl>
                                        <p:attrNameLst>
                                          <p:attrName>style.visibility</p:attrName>
                                        </p:attrNameLst>
                                      </p:cBhvr>
                                      <p:to>
                                        <p:strVal val="visible"/>
                                      </p:to>
                                    </p:set>
                                    <p:animEffect transition="in" filter="fade">
                                      <p:cBhvr>
                                        <p:cTn id="30" dur="1000"/>
                                        <p:tgtEl>
                                          <p:spTgt spid="4097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0979"/>
                                        </p:tgtEl>
                                        <p:attrNameLst>
                                          <p:attrName>style.visibility</p:attrName>
                                        </p:attrNameLst>
                                      </p:cBhvr>
                                      <p:to>
                                        <p:strVal val="visible"/>
                                      </p:to>
                                    </p:set>
                                    <p:animEffect transition="in" filter="fade">
                                      <p:cBhvr>
                                        <p:cTn id="35" dur="1000"/>
                                        <p:tgtEl>
                                          <p:spTgt spid="4097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0980"/>
                                        </p:tgtEl>
                                        <p:attrNameLst>
                                          <p:attrName>style.visibility</p:attrName>
                                        </p:attrNameLst>
                                      </p:cBhvr>
                                      <p:to>
                                        <p:strVal val="visible"/>
                                      </p:to>
                                    </p:set>
                                    <p:animEffect transition="in" filter="fade">
                                      <p:cBhvr>
                                        <p:cTn id="38" dur="1000"/>
                                        <p:tgtEl>
                                          <p:spTgt spid="40980"/>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0981"/>
                                        </p:tgtEl>
                                        <p:attrNameLst>
                                          <p:attrName>style.visibility</p:attrName>
                                        </p:attrNameLst>
                                      </p:cBhvr>
                                      <p:to>
                                        <p:strVal val="visible"/>
                                      </p:to>
                                    </p:set>
                                    <p:animEffect transition="in" filter="fade">
                                      <p:cBhvr>
                                        <p:cTn id="43" dur="1000"/>
                                        <p:tgtEl>
                                          <p:spTgt spid="4098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0982"/>
                                        </p:tgtEl>
                                        <p:attrNameLst>
                                          <p:attrName>style.visibility</p:attrName>
                                        </p:attrNameLst>
                                      </p:cBhvr>
                                      <p:to>
                                        <p:strVal val="visible"/>
                                      </p:to>
                                    </p:set>
                                    <p:animEffect transition="in" filter="fade">
                                      <p:cBhvr>
                                        <p:cTn id="46" dur="1000"/>
                                        <p:tgtEl>
                                          <p:spTgt spid="40982"/>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40983"/>
                                        </p:tgtEl>
                                        <p:attrNameLst>
                                          <p:attrName>style.visibility</p:attrName>
                                        </p:attrNameLst>
                                      </p:cBhvr>
                                      <p:to>
                                        <p:strVal val="visible"/>
                                      </p:to>
                                    </p:set>
                                    <p:animEffect transition="in" filter="fade">
                                      <p:cBhvr>
                                        <p:cTn id="51" dur="1000"/>
                                        <p:tgtEl>
                                          <p:spTgt spid="4098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0984"/>
                                        </p:tgtEl>
                                        <p:attrNameLst>
                                          <p:attrName>style.visibility</p:attrName>
                                        </p:attrNameLst>
                                      </p:cBhvr>
                                      <p:to>
                                        <p:strVal val="visible"/>
                                      </p:to>
                                    </p:set>
                                    <p:animEffect transition="in" filter="fade">
                                      <p:cBhvr>
                                        <p:cTn id="54" dur="1000"/>
                                        <p:tgtEl>
                                          <p:spTgt spid="40984"/>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40985"/>
                                        </p:tgtEl>
                                        <p:attrNameLst>
                                          <p:attrName>style.visibility</p:attrName>
                                        </p:attrNameLst>
                                      </p:cBhvr>
                                      <p:to>
                                        <p:strVal val="visible"/>
                                      </p:to>
                                    </p:set>
                                    <p:animEffect transition="in" filter="fade">
                                      <p:cBhvr>
                                        <p:cTn id="59" dur="1000"/>
                                        <p:tgtEl>
                                          <p:spTgt spid="4098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40986"/>
                                        </p:tgtEl>
                                        <p:attrNameLst>
                                          <p:attrName>style.visibility</p:attrName>
                                        </p:attrNameLst>
                                      </p:cBhvr>
                                      <p:to>
                                        <p:strVal val="visible"/>
                                      </p:to>
                                    </p:set>
                                    <p:animEffect transition="in" filter="fade">
                                      <p:cBhvr>
                                        <p:cTn id="62" dur="1000"/>
                                        <p:tgtEl>
                                          <p:spTgt spid="40986"/>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0987"/>
                                        </p:tgtEl>
                                        <p:attrNameLst>
                                          <p:attrName>style.visibility</p:attrName>
                                        </p:attrNameLst>
                                      </p:cBhvr>
                                      <p:to>
                                        <p:strVal val="visible"/>
                                      </p:to>
                                    </p:set>
                                    <p:animEffect transition="in" filter="fade">
                                      <p:cBhvr>
                                        <p:cTn id="67" dur="1000"/>
                                        <p:tgtEl>
                                          <p:spTgt spid="40987"/>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0988"/>
                                        </p:tgtEl>
                                        <p:attrNameLst>
                                          <p:attrName>style.visibility</p:attrName>
                                        </p:attrNameLst>
                                      </p:cBhvr>
                                      <p:to>
                                        <p:strVal val="visible"/>
                                      </p:to>
                                    </p:set>
                                    <p:animEffect transition="in" filter="fade">
                                      <p:cBhvr>
                                        <p:cTn id="70" dur="1000"/>
                                        <p:tgtEl>
                                          <p:spTgt spid="40988"/>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22" presetClass="entr" presetSubtype="1" fill="hold" grpId="0" nodeType="clickEffect">
                                  <p:stCondLst>
                                    <p:cond delay="0"/>
                                  </p:stCondLst>
                                  <p:childTnLst>
                                    <p:set>
                                      <p:cBhvr>
                                        <p:cTn id="74" dur="1" fill="hold">
                                          <p:stCondLst>
                                            <p:cond delay="0"/>
                                          </p:stCondLst>
                                        </p:cTn>
                                        <p:tgtEl>
                                          <p:spTgt spid="40989"/>
                                        </p:tgtEl>
                                        <p:attrNameLst>
                                          <p:attrName>style.visibility</p:attrName>
                                        </p:attrNameLst>
                                      </p:cBhvr>
                                      <p:to>
                                        <p:strVal val="visible"/>
                                      </p:to>
                                    </p:set>
                                    <p:animEffect transition="in" filter="wipe(up)">
                                      <p:cBhvr>
                                        <p:cTn id="75" dur="500"/>
                                        <p:tgtEl>
                                          <p:spTgt spid="40989"/>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0990"/>
                                        </p:tgtEl>
                                        <p:attrNameLst>
                                          <p:attrName>style.visibility</p:attrName>
                                        </p:attrNameLst>
                                      </p:cBhvr>
                                      <p:to>
                                        <p:strVal val="visible"/>
                                      </p:to>
                                    </p:set>
                                    <p:animEffect transition="in" filter="wipe(up)">
                                      <p:cBhvr>
                                        <p:cTn id="78" dur="500"/>
                                        <p:tgtEl>
                                          <p:spTgt spid="40990"/>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40991"/>
                                        </p:tgtEl>
                                        <p:attrNameLst>
                                          <p:attrName>style.visibility</p:attrName>
                                        </p:attrNameLst>
                                      </p:cBhvr>
                                      <p:to>
                                        <p:strVal val="visible"/>
                                      </p:to>
                                    </p:set>
                                    <p:animEffect transition="in" filter="wipe(up)">
                                      <p:cBhvr>
                                        <p:cTn id="81" dur="500"/>
                                        <p:tgtEl>
                                          <p:spTgt spid="40991"/>
                                        </p:tgtEl>
                                      </p:cBhvr>
                                    </p:animEffect>
                                  </p:childTnLst>
                                </p:cTn>
                              </p:par>
                              <p:par>
                                <p:cTn id="82" presetID="22" presetClass="entr" presetSubtype="1" fill="hold" grpId="0" nodeType="withEffect">
                                  <p:stCondLst>
                                    <p:cond delay="0"/>
                                  </p:stCondLst>
                                  <p:childTnLst>
                                    <p:set>
                                      <p:cBhvr>
                                        <p:cTn id="83" dur="1" fill="hold">
                                          <p:stCondLst>
                                            <p:cond delay="0"/>
                                          </p:stCondLst>
                                        </p:cTn>
                                        <p:tgtEl>
                                          <p:spTgt spid="40992"/>
                                        </p:tgtEl>
                                        <p:attrNameLst>
                                          <p:attrName>style.visibility</p:attrName>
                                        </p:attrNameLst>
                                      </p:cBhvr>
                                      <p:to>
                                        <p:strVal val="visible"/>
                                      </p:to>
                                    </p:set>
                                    <p:animEffect transition="in" filter="wipe(up)">
                                      <p:cBhvr>
                                        <p:cTn id="84" dur="500"/>
                                        <p:tgtEl>
                                          <p:spTgt spid="40992"/>
                                        </p:tgtEl>
                                      </p:cBhvr>
                                    </p:animEffect>
                                  </p:childTnLst>
                                </p:cTn>
                              </p:par>
                              <p:par>
                                <p:cTn id="85" presetID="22" presetClass="entr" presetSubtype="1" fill="hold" grpId="0" nodeType="withEffect">
                                  <p:stCondLst>
                                    <p:cond delay="0"/>
                                  </p:stCondLst>
                                  <p:childTnLst>
                                    <p:set>
                                      <p:cBhvr>
                                        <p:cTn id="86" dur="1" fill="hold">
                                          <p:stCondLst>
                                            <p:cond delay="0"/>
                                          </p:stCondLst>
                                        </p:cTn>
                                        <p:tgtEl>
                                          <p:spTgt spid="40995"/>
                                        </p:tgtEl>
                                        <p:attrNameLst>
                                          <p:attrName>style.visibility</p:attrName>
                                        </p:attrNameLst>
                                      </p:cBhvr>
                                      <p:to>
                                        <p:strVal val="visible"/>
                                      </p:to>
                                    </p:set>
                                    <p:animEffect transition="in" filter="wipe(up)">
                                      <p:cBhvr>
                                        <p:cTn id="87" dur="500"/>
                                        <p:tgtEl>
                                          <p:spTgt spid="40995"/>
                                        </p:tgtEl>
                                      </p:cBhvr>
                                    </p:animEffect>
                                  </p:childTnLst>
                                </p:cTn>
                              </p:par>
                              <p:par>
                                <p:cTn id="88" presetID="22" presetClass="entr" presetSubtype="1" fill="hold" grpId="0" nodeType="withEffect">
                                  <p:stCondLst>
                                    <p:cond delay="0"/>
                                  </p:stCondLst>
                                  <p:childTnLst>
                                    <p:set>
                                      <p:cBhvr>
                                        <p:cTn id="89" dur="1" fill="hold">
                                          <p:stCondLst>
                                            <p:cond delay="0"/>
                                          </p:stCondLst>
                                        </p:cTn>
                                        <p:tgtEl>
                                          <p:spTgt spid="40996"/>
                                        </p:tgtEl>
                                        <p:attrNameLst>
                                          <p:attrName>style.visibility</p:attrName>
                                        </p:attrNameLst>
                                      </p:cBhvr>
                                      <p:to>
                                        <p:strVal val="visible"/>
                                      </p:to>
                                    </p:set>
                                    <p:animEffect transition="in" filter="wipe(up)">
                                      <p:cBhvr>
                                        <p:cTn id="90" dur="500"/>
                                        <p:tgtEl>
                                          <p:spTgt spid="409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7" grpId="0" animBg="1"/>
      <p:bldP spid="40968" grpId="0" animBg="1"/>
      <p:bldP spid="40969" grpId="0" animBg="1"/>
      <p:bldP spid="40970" grpId="0" animBg="1"/>
      <p:bldP spid="40971" grpId="0" animBg="1"/>
      <p:bldP spid="40972" grpId="0" animBg="1"/>
      <p:bldP spid="40973" grpId="0" animBg="1"/>
      <p:bldP spid="40974" grpId="0" animBg="1"/>
      <p:bldP spid="40979" grpId="0" animBg="1"/>
      <p:bldP spid="40980" grpId="0" animBg="1"/>
      <p:bldP spid="40981" grpId="0" animBg="1"/>
      <p:bldP spid="40982" grpId="0" animBg="1"/>
      <p:bldP spid="40983" grpId="0" animBg="1"/>
      <p:bldP spid="40984" grpId="0" animBg="1"/>
      <p:bldP spid="40985" grpId="0" animBg="1"/>
      <p:bldP spid="40986" grpId="0" animBg="1"/>
      <p:bldP spid="40987" grpId="0" animBg="1"/>
      <p:bldP spid="40988" grpId="0" animBg="1"/>
      <p:bldP spid="40989" grpId="0" animBg="1"/>
      <p:bldP spid="40990" grpId="0" animBg="1"/>
      <p:bldP spid="40991" grpId="0" animBg="1"/>
      <p:bldP spid="40992" grpId="0" animBg="1"/>
      <p:bldP spid="40995" grpId="0" animBg="1"/>
      <p:bldP spid="4099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2286000" y="228600"/>
            <a:ext cx="7696200" cy="76944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None/>
            </a:pPr>
            <a:r>
              <a:rPr lang="en-US" sz="4400" b="1" u="sng" dirty="0" smtClean="0">
                <a:solidFill>
                  <a:srgbClr val="FFC000"/>
                </a:solidFill>
                <a:latin typeface="Tahoma" panose="020B0604030504040204" pitchFamily="34" charset="0"/>
                <a:ea typeface="Tahoma" panose="020B0604030504040204" pitchFamily="34" charset="0"/>
                <a:cs typeface="Tahoma" panose="020B0604030504040204" pitchFamily="34" charset="0"/>
              </a:rPr>
              <a:t>African</a:t>
            </a:r>
            <a:r>
              <a:rPr lang="en-US" sz="3600" b="1" u="sng" dirty="0" smtClean="0">
                <a:solidFill>
                  <a:srgbClr val="FFC000"/>
                </a:solidFill>
                <a:latin typeface="Tahoma" panose="020B0604030504040204" pitchFamily="34" charset="0"/>
                <a:ea typeface="Tahoma" panose="020B0604030504040204" pitchFamily="34" charset="0"/>
                <a:cs typeface="Tahoma" panose="020B0604030504040204" pitchFamily="34" charset="0"/>
              </a:rPr>
              <a:t> Trade [15c.-17c.]</a:t>
            </a:r>
            <a:endParaRPr lang="en-US" altLang="en-US" sz="3600" b="1" dirty="0">
              <a:solidFill>
                <a:srgbClr val="FF9933"/>
              </a:solidFill>
              <a:latin typeface="Comic Sans MS" panose="030F0702030302020204" pitchFamily="66" charset="0"/>
            </a:endParaRPr>
          </a:p>
        </p:txBody>
      </p:sp>
      <p:pic>
        <p:nvPicPr>
          <p:cNvPr id="3075" name="Picture 3" descr="Map-AfricanTrade_1450-1600"/>
          <p:cNvPicPr>
            <a:picLocks noGrp="1" noChangeAspect="1" noChangeArrowheads="1"/>
          </p:cNvPicPr>
          <p:nvPr>
            <p:ph/>
          </p:nvPr>
        </p:nvPicPr>
        <p:blipFill>
          <a:blip r:embed="rId2">
            <a:lum bright="-6000" contrast="18000"/>
            <a:extLst>
              <a:ext uri="{28A0092B-C50C-407E-A947-70E740481C1C}">
                <a14:useLocalDpi xmlns:a14="http://schemas.microsoft.com/office/drawing/2010/main" val="0"/>
              </a:ext>
            </a:extLst>
          </a:blip>
          <a:srcRect/>
          <a:stretch>
            <a:fillRect/>
          </a:stretch>
        </p:blipFill>
        <p:spPr>
          <a:xfrm>
            <a:off x="2667000" y="1104900"/>
            <a:ext cx="6810375" cy="5107781"/>
          </a:xfrm>
          <a:noFill/>
          <a:ln>
            <a:solidFill>
              <a:srgbClr val="FF9900"/>
            </a:solidFill>
            <a:miter lim="800000"/>
            <a:headEnd/>
            <a:tailEnd/>
          </a:ln>
        </p:spPr>
      </p:pic>
      <p:sp>
        <p:nvSpPr>
          <p:cNvPr id="2" name="TextBox 1"/>
          <p:cNvSpPr txBox="1"/>
          <p:nvPr/>
        </p:nvSpPr>
        <p:spPr>
          <a:xfrm>
            <a:off x="7896963" y="6238875"/>
            <a:ext cx="2018414" cy="246221"/>
          </a:xfrm>
          <a:prstGeom prst="rect">
            <a:avLst/>
          </a:prstGeom>
          <a:noFill/>
        </p:spPr>
        <p:txBody>
          <a:bodyPr wrap="none" rtlCol="0">
            <a:spAutoFit/>
          </a:bodyPr>
          <a:lstStyle/>
          <a:p>
            <a:r>
              <a:rPr lang="en-US" sz="1000" dirty="0"/>
              <a:t>http://</a:t>
            </a:r>
            <a:r>
              <a:rPr lang="en-US" sz="1000" dirty="0" err="1"/>
              <a:t>www.slidego.com</a:t>
            </a:r>
            <a:r>
              <a:rPr lang="en-US" sz="1000" dirty="0"/>
              <a:t>/go/10507</a:t>
            </a:r>
          </a:p>
        </p:txBody>
      </p:sp>
    </p:spTree>
    <p:extLst>
      <p:ext uri="{BB962C8B-B14F-4D97-AF65-F5344CB8AC3E}">
        <p14:creationId xmlns:p14="http://schemas.microsoft.com/office/powerpoint/2010/main" val="35665127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4318</TotalTime>
  <Words>2890</Words>
  <Application>Microsoft Macintosh PowerPoint</Application>
  <PresentationFormat>Custom</PresentationFormat>
  <Paragraphs>339</Paragraphs>
  <Slides>63</Slides>
  <Notes>4</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Office Theme</vt:lpstr>
      <vt:lpstr>PowerPoint Presentation</vt:lpstr>
      <vt:lpstr>Today’s Objective</vt:lpstr>
      <vt:lpstr>Bell Work- Day 1 </vt:lpstr>
      <vt:lpstr>What is Imperialism?</vt:lpstr>
      <vt:lpstr>PowerPoint Presentation</vt:lpstr>
      <vt:lpstr>Classroom Simulation</vt:lpstr>
      <vt:lpstr>Classroom Simulation</vt:lpstr>
      <vt:lpstr>PowerPoint Presentation</vt:lpstr>
      <vt:lpstr>PowerPoint Presentation</vt:lpstr>
      <vt:lpstr>Pre- 19c European Trade in Africa </vt:lpstr>
      <vt:lpstr>Today’s Objective</vt:lpstr>
      <vt:lpstr>Bell Work- Day 2 (option 1)</vt:lpstr>
      <vt:lpstr>Bell Work- Day 2  (option 2)   http://www.loc.gov/pictures/item/2011649074/</vt:lpstr>
      <vt:lpstr>Africa Regions </vt:lpstr>
      <vt:lpstr>African Regions &amp; Natural Resources</vt:lpstr>
      <vt:lpstr>Africa’s Resources</vt:lpstr>
      <vt:lpstr>PowerPoint Presentation</vt:lpstr>
      <vt:lpstr>PowerPoint Presentation</vt:lpstr>
      <vt:lpstr>David Livingstone</vt:lpstr>
      <vt:lpstr>Henry Stanley</vt:lpstr>
      <vt:lpstr>Stanley</vt:lpstr>
      <vt:lpstr>PowerPoint Presentation</vt:lpstr>
      <vt:lpstr>PowerPoint Presentation</vt:lpstr>
      <vt:lpstr>PowerPoint Presentation</vt:lpstr>
      <vt:lpstr>PowerPoint Presentation</vt:lpstr>
      <vt:lpstr>Partitioning of Africa</vt:lpstr>
      <vt:lpstr>Primary Source</vt:lpstr>
      <vt:lpstr>European Countries involved in the that partitioning of Africa</vt:lpstr>
      <vt:lpstr>Berlin Conference</vt:lpstr>
      <vt:lpstr>Berlin Conference</vt:lpstr>
      <vt:lpstr>Berlin Conference of 1884-1885 </vt:lpstr>
      <vt:lpstr>Paternalism</vt:lpstr>
      <vt:lpstr>Assimilation</vt:lpstr>
      <vt:lpstr>Forces Driving Imperialism after 1880:</vt:lpstr>
      <vt:lpstr>Driving Forces</vt:lpstr>
      <vt:lpstr>Driving Forces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Effects Of European  Colonialism On Their Colonies</vt:lpstr>
      <vt:lpstr>PowerPoint Presentation</vt:lpstr>
      <vt:lpstr>Response to Imperialism</vt:lpstr>
      <vt:lpstr>PowerPoint Presentation</vt:lpstr>
      <vt:lpstr>Boers</vt:lpstr>
      <vt:lpstr>PowerPoint Presentation</vt:lpstr>
      <vt:lpstr>Boers Clash With the Xhosa Tribes </vt:lpstr>
      <vt:lpstr>Boer War</vt:lpstr>
      <vt:lpstr>PowerPoint Presentation</vt:lpstr>
      <vt:lpstr>Boer War</vt:lpstr>
      <vt:lpstr>PowerPoint Presentation</vt:lpstr>
      <vt:lpstr>The Struggle for South Africa </vt:lpstr>
      <vt:lpstr>PowerPoint Presentation</vt:lpstr>
      <vt:lpstr>Boer-British Tensions Increase</vt:lpstr>
      <vt:lpstr>PowerPoint Presentation</vt:lpstr>
      <vt:lpstr>The Boer War: 1899 - 1900 </vt:lpstr>
      <vt:lpstr>A Future British Prime Minister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DVUser</dc:creator>
  <cp:lastModifiedBy>Gale Ekiss</cp:lastModifiedBy>
  <cp:revision>77</cp:revision>
  <dcterms:created xsi:type="dcterms:W3CDTF">2015-07-07T02:41:56Z</dcterms:created>
  <dcterms:modified xsi:type="dcterms:W3CDTF">2015-10-21T00:20:04Z</dcterms:modified>
</cp:coreProperties>
</file>