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12"/>
  </p:notesMasterIdLst>
  <p:sldIdLst>
    <p:sldId id="256" r:id="rId2"/>
    <p:sldId id="267" r:id="rId3"/>
    <p:sldId id="274" r:id="rId4"/>
    <p:sldId id="279" r:id="rId5"/>
    <p:sldId id="280" r:id="rId6"/>
    <p:sldId id="281" r:id="rId7"/>
    <p:sldId id="283" r:id="rId8"/>
    <p:sldId id="276" r:id="rId9"/>
    <p:sldId id="278" r:id="rId10"/>
    <p:sldId id="28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40"/>
    <p:restoredTop sz="94671"/>
  </p:normalViewPr>
  <p:slideViewPr>
    <p:cSldViewPr>
      <p:cViewPr varScale="1">
        <p:scale>
          <a:sx n="133" d="100"/>
          <a:sy n="133" d="100"/>
        </p:scale>
        <p:origin x="192" y="216"/>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numCol="1"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numCol="1" rtlCol="0"/>
          <a:lstStyle>
            <a:lvl1pPr algn="r">
              <a:defRPr sz="1200"/>
            </a:lvl1pPr>
          </a:lstStyle>
          <a:p>
            <a:fld id="{95D3B7ED-61F7-0542-AE7B-9795C4EFD070}" type="datetimeFigureOut">
              <a:rPr lang="en-US" smtClean="0"/>
              <a:t>8/13/22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numCol="1"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numCol="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numCol="1"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numCol="1" rtlCol="0" anchor="b"/>
          <a:lstStyle>
            <a:lvl1pPr algn="r">
              <a:defRPr sz="1200"/>
            </a:lvl1pPr>
          </a:lstStyle>
          <a:p>
            <a:fld id="{9C5789CE-836E-B042-843F-5605E41F5001}" type="slidenum">
              <a:rPr lang="en-US" smtClean="0"/>
              <a:t>‹#›</a:t>
            </a:fld>
            <a:endParaRPr lang="en-US"/>
          </a:p>
        </p:txBody>
      </p:sp>
    </p:spTree>
    <p:extLst>
      <p:ext uri="{BB962C8B-B14F-4D97-AF65-F5344CB8AC3E}">
        <p14:creationId xmlns:p14="http://schemas.microsoft.com/office/powerpoint/2010/main" val="37159317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numCol="1"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numCol="1"/>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numCol="1"/>
          <a:lstStyle/>
          <a:p>
            <a:fld id="{50B23C09-B440-42BC-A6A2-9CD6F38DC636}" type="datetimeFigureOut">
              <a:rPr lang="en-US" smtClean="0"/>
              <a:t>8/13/22</a:t>
            </a:fld>
            <a:endParaRPr lang="en-US"/>
          </a:p>
        </p:txBody>
      </p:sp>
      <p:sp>
        <p:nvSpPr>
          <p:cNvPr id="19" name="Footer Placeholder 18"/>
          <p:cNvSpPr>
            <a:spLocks noGrp="1"/>
          </p:cNvSpPr>
          <p:nvPr>
            <p:ph type="ftr" sz="quarter" idx="11"/>
          </p:nvPr>
        </p:nvSpPr>
        <p:spPr/>
        <p:txBody>
          <a:bodyPr numCol="1"/>
          <a:lstStyle/>
          <a:p>
            <a:endParaRPr lang="en-US"/>
          </a:p>
        </p:txBody>
      </p:sp>
      <p:sp>
        <p:nvSpPr>
          <p:cNvPr id="27" name="Slide Number Placeholder 26"/>
          <p:cNvSpPr>
            <a:spLocks noGrp="1"/>
          </p:cNvSpPr>
          <p:nvPr>
            <p:ph type="sldNum" sz="quarter" idx="12"/>
          </p:nvPr>
        </p:nvSpPr>
        <p:spPr/>
        <p:txBody>
          <a:bodyPr numCol="1"/>
          <a:lstStyle/>
          <a:p>
            <a:fld id="{322E59EA-FF7F-48EF-A06B-60CF0E61F3C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kumimoji="0" lang="en-US"/>
              <a:t>Click to edit Master title style</a:t>
            </a:r>
          </a:p>
        </p:txBody>
      </p:sp>
      <p:sp>
        <p:nvSpPr>
          <p:cNvPr id="3" name="Vertical Text Placeholder 2"/>
          <p:cNvSpPr>
            <a:spLocks noGrp="1"/>
          </p:cNvSpPr>
          <p:nvPr>
            <p:ph type="body" orient="vert" idx="1"/>
          </p:nvPr>
        </p:nvSpPr>
        <p:spPr/>
        <p:txBody>
          <a:bodyPr vert="eaVert" numCol="1"/>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numCol="1"/>
          <a:lstStyle/>
          <a:p>
            <a:fld id="{50B23C09-B440-42BC-A6A2-9CD6F38DC636}" type="datetimeFigureOut">
              <a:rPr lang="en-US" smtClean="0"/>
              <a:t>8/13/22</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322E59EA-FF7F-48EF-A06B-60CF0E61F3C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numCol="1"/>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numCol="1"/>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numCol="1"/>
          <a:lstStyle/>
          <a:p>
            <a:fld id="{50B23C09-B440-42BC-A6A2-9CD6F38DC636}" type="datetimeFigureOut">
              <a:rPr lang="en-US" smtClean="0"/>
              <a:t>8/13/22</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322E59EA-FF7F-48EF-A06B-60CF0E61F3C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kumimoji="0" lang="en-US"/>
              <a:t>Click to edit Master title style</a:t>
            </a:r>
          </a:p>
        </p:txBody>
      </p:sp>
      <p:sp>
        <p:nvSpPr>
          <p:cNvPr id="3" name="Content Placeholder 2"/>
          <p:cNvSpPr>
            <a:spLocks noGrp="1"/>
          </p:cNvSpPr>
          <p:nvPr>
            <p:ph idx="1"/>
          </p:nvPr>
        </p:nvSpPr>
        <p:spPr/>
        <p:txBody>
          <a:bodyPr numCol="1"/>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numCol="1"/>
          <a:lstStyle/>
          <a:p>
            <a:fld id="{50B23C09-B440-42BC-A6A2-9CD6F38DC636}" type="datetimeFigureOut">
              <a:rPr lang="en-US" smtClean="0"/>
              <a:t>8/13/22</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322E59EA-FF7F-48EF-A06B-60CF0E61F3C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numCol="1"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numCol="1"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numCol="1"/>
          <a:lstStyle/>
          <a:p>
            <a:fld id="{50B23C09-B440-42BC-A6A2-9CD6F38DC636}" type="datetimeFigureOut">
              <a:rPr lang="en-US" smtClean="0"/>
              <a:t>8/13/22</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322E59EA-FF7F-48EF-A06B-60CF0E61F3C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numCol="1"/>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numCol="1"/>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numCol="1"/>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numCol="1"/>
          <a:lstStyle/>
          <a:p>
            <a:fld id="{50B23C09-B440-42BC-A6A2-9CD6F38DC636}" type="datetimeFigureOut">
              <a:rPr lang="en-US" smtClean="0"/>
              <a:t>8/13/22</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322E59EA-FF7F-48EF-A06B-60CF0E61F3C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numCol="1"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numCol="1"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numCol="1"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numCol="1"/>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numCol="1"/>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numCol="1"/>
          <a:lstStyle/>
          <a:p>
            <a:fld id="{50B23C09-B440-42BC-A6A2-9CD6F38DC636}" type="datetimeFigureOut">
              <a:rPr lang="en-US" smtClean="0"/>
              <a:t>8/13/22</a:t>
            </a:fld>
            <a:endParaRPr lang="en-US"/>
          </a:p>
        </p:txBody>
      </p:sp>
      <p:sp>
        <p:nvSpPr>
          <p:cNvPr id="8" name="Footer Placeholder 7"/>
          <p:cNvSpPr>
            <a:spLocks noGrp="1"/>
          </p:cNvSpPr>
          <p:nvPr>
            <p:ph type="ftr" sz="quarter" idx="11"/>
          </p:nvPr>
        </p:nvSpPr>
        <p:spPr/>
        <p:txBody>
          <a:bodyPr numCol="1"/>
          <a:lstStyle/>
          <a:p>
            <a:endParaRPr lang="en-US"/>
          </a:p>
        </p:txBody>
      </p:sp>
      <p:sp>
        <p:nvSpPr>
          <p:cNvPr id="9" name="Slide Number Placeholder 8"/>
          <p:cNvSpPr>
            <a:spLocks noGrp="1"/>
          </p:cNvSpPr>
          <p:nvPr>
            <p:ph type="sldNum" sz="quarter" idx="12"/>
          </p:nvPr>
        </p:nvSpPr>
        <p:spPr/>
        <p:txBody>
          <a:bodyPr numCol="1"/>
          <a:lstStyle/>
          <a:p>
            <a:fld id="{322E59EA-FF7F-48EF-A06B-60CF0E61F3C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numCol="1"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numCol="1"/>
          <a:lstStyle/>
          <a:p>
            <a:fld id="{50B23C09-B440-42BC-A6A2-9CD6F38DC636}" type="datetimeFigureOut">
              <a:rPr lang="en-US" smtClean="0"/>
              <a:t>8/13/22</a:t>
            </a:fld>
            <a:endParaRPr lang="en-US"/>
          </a:p>
        </p:txBody>
      </p:sp>
      <p:sp>
        <p:nvSpPr>
          <p:cNvPr id="4" name="Footer Placeholder 3"/>
          <p:cNvSpPr>
            <a:spLocks noGrp="1"/>
          </p:cNvSpPr>
          <p:nvPr>
            <p:ph type="ftr" sz="quarter" idx="11"/>
          </p:nvPr>
        </p:nvSpPr>
        <p:spPr/>
        <p:txBody>
          <a:bodyPr numCol="1"/>
          <a:lstStyle/>
          <a:p>
            <a:endParaRPr lang="en-US"/>
          </a:p>
        </p:txBody>
      </p:sp>
      <p:sp>
        <p:nvSpPr>
          <p:cNvPr id="5" name="Slide Number Placeholder 4"/>
          <p:cNvSpPr>
            <a:spLocks noGrp="1"/>
          </p:cNvSpPr>
          <p:nvPr>
            <p:ph type="sldNum" sz="quarter" idx="12"/>
          </p:nvPr>
        </p:nvSpPr>
        <p:spPr/>
        <p:txBody>
          <a:bodyPr numCol="1"/>
          <a:lstStyle/>
          <a:p>
            <a:fld id="{322E59EA-FF7F-48EF-A06B-60CF0E61F3C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numCol="1"/>
          <a:lstStyle/>
          <a:p>
            <a:fld id="{50B23C09-B440-42BC-A6A2-9CD6F38DC636}" type="datetimeFigureOut">
              <a:rPr lang="en-US" smtClean="0"/>
              <a:t>8/13/22</a:t>
            </a:fld>
            <a:endParaRPr lang="en-US"/>
          </a:p>
        </p:txBody>
      </p:sp>
      <p:sp>
        <p:nvSpPr>
          <p:cNvPr id="3" name="Footer Placeholder 2"/>
          <p:cNvSpPr>
            <a:spLocks noGrp="1"/>
          </p:cNvSpPr>
          <p:nvPr>
            <p:ph type="ftr" sz="quarter" idx="11"/>
          </p:nvPr>
        </p:nvSpPr>
        <p:spPr/>
        <p:txBody>
          <a:bodyPr numCol="1"/>
          <a:lstStyle/>
          <a:p>
            <a:endParaRPr lang="en-US"/>
          </a:p>
        </p:txBody>
      </p:sp>
      <p:sp>
        <p:nvSpPr>
          <p:cNvPr id="4" name="Slide Number Placeholder 3"/>
          <p:cNvSpPr>
            <a:spLocks noGrp="1"/>
          </p:cNvSpPr>
          <p:nvPr>
            <p:ph type="sldNum" sz="quarter" idx="12"/>
          </p:nvPr>
        </p:nvSpPr>
        <p:spPr/>
        <p:txBody>
          <a:bodyPr numCol="1"/>
          <a:lstStyle/>
          <a:p>
            <a:fld id="{322E59EA-FF7F-48EF-A06B-60CF0E61F3C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numCol="1"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numCol="1"/>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numCol="1"/>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numCol="1"/>
          <a:lstStyle/>
          <a:p>
            <a:fld id="{50B23C09-B440-42BC-A6A2-9CD6F38DC636}" type="datetimeFigureOut">
              <a:rPr lang="en-US" smtClean="0"/>
              <a:t>8/13/22</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322E59EA-FF7F-48EF-A06B-60CF0E61F3C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numCol="1"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numCol="1"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numCol="1"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numCol="1"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numCol="1"/>
          <a:lstStyle/>
          <a:p>
            <a:fld id="{50B23C09-B440-42BC-A6A2-9CD6F38DC636}" type="datetimeFigureOut">
              <a:rPr lang="en-US" smtClean="0"/>
              <a:t>8/13/22</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a:xfrm>
            <a:off x="8077200" y="6356350"/>
            <a:ext cx="609600" cy="365125"/>
          </a:xfrm>
        </p:spPr>
        <p:txBody>
          <a:bodyPr numCol="1"/>
          <a:lstStyle/>
          <a:p>
            <a:fld id="{322E59EA-FF7F-48EF-A06B-60CF0E61F3C4}"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numCol="1"/>
          <a:lstStyle>
            <a:lvl1pPr marL="0" indent="0">
              <a:buNone/>
              <a:defRPr sz="3200"/>
            </a:lvl1pPr>
          </a:lstStyle>
          <a:p>
            <a:r>
              <a:rPr kumimoji="0" lang="en-US"/>
              <a:t>Click icon to add picture</a:t>
            </a:r>
            <a:endParaRPr kumimoji="0" lang="en-US" dirty="0"/>
          </a:p>
        </p:txBody>
      </p:sp>
      <p:sp>
        <p:nvSpPr>
          <p:cNvPr id="10" name="Freeform 9"/>
          <p:cNvSpPr>
            <a:spLocks/>
          </p:cNvSpPr>
          <p:nvPr/>
        </p:nvSpPr>
        <p:spPr>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numCol="1"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numCol="1">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numCol="1" anchor="b"/>
          <a:lstStyle>
            <a:lvl1pPr algn="l" eaLnBrk="1" latinLnBrk="0" hangingPunct="1">
              <a:defRPr kumimoji="0" sz="1200">
                <a:solidFill>
                  <a:schemeClr val="tx2">
                    <a:shade val="90000"/>
                  </a:schemeClr>
                </a:solidFill>
              </a:defRPr>
            </a:lvl1pPr>
          </a:lstStyle>
          <a:p>
            <a:fld id="{50B23C09-B440-42BC-A6A2-9CD6F38DC636}" type="datetimeFigureOut">
              <a:rPr lang="en-US" smtClean="0"/>
              <a:t>8/13/22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numCol="1"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numCol="1" anchor="b"/>
          <a:lstStyle>
            <a:lvl1pPr algn="r" eaLnBrk="1" latinLnBrk="0" hangingPunct="1">
              <a:defRPr kumimoji="0" sz="1200">
                <a:solidFill>
                  <a:schemeClr val="tx2">
                    <a:shade val="90000"/>
                  </a:schemeClr>
                </a:solidFill>
              </a:defRPr>
            </a:lvl1pPr>
          </a:lstStyle>
          <a:p>
            <a:fld id="{322E59EA-FF7F-48EF-A06B-60CF0E61F3C4}"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numCol="1" anchor="t" compatLnSpc="1"/>
            <a:lstStyle/>
            <a:p>
              <a:endParaRPr kumimoji="0" lang="en-US"/>
            </a:p>
          </p:txBody>
        </p:sp>
        <p:sp>
          <p:nvSpPr>
            <p:cNvPr id="13" name="Freeform 12"/>
            <p:cNvSpPr>
              <a:spLocks/>
            </p:cNvSpPr>
            <p:nvPr/>
          </p:nvSpPr>
          <p:spPr>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numCol="1"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eocaching.com/play"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09600"/>
            <a:ext cx="9144000" cy="914400"/>
          </a:xfrm>
        </p:spPr>
        <p:txBody>
          <a:bodyPr numCol="1">
            <a:normAutofit/>
          </a:bodyPr>
          <a:lstStyle/>
          <a:p>
            <a:pPr algn="ctr"/>
            <a:r>
              <a:rPr lang="en-US" sz="4000" dirty="0">
                <a:latin typeface="Lucida Calligraphy" panose="03010101010101010101" pitchFamily="66" charset="77"/>
              </a:rPr>
              <a:t>Living the Pirate’s Life</a:t>
            </a: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25150" y="1752600"/>
            <a:ext cx="2705100" cy="4355670"/>
          </a:xfrm>
          <a:prstGeom prst="rect">
            <a:avLst/>
          </a:prstGeom>
        </p:spPr>
      </p:pic>
      <p:pic>
        <p:nvPicPr>
          <p:cNvPr id="5" name="Picture 4" descr="A picture containing toy, doll&#10;&#10;Description automatically generated">
            <a:extLst>
              <a:ext uri="{FF2B5EF4-FFF2-40B4-BE49-F238E27FC236}">
                <a16:creationId xmlns:a16="http://schemas.microsoft.com/office/drawing/2014/main" id="{A9B65A4B-EF66-03DF-D798-8704CCE75F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19800" y="2819400"/>
            <a:ext cx="2488088" cy="2819400"/>
          </a:xfrm>
          <a:prstGeom prst="rect">
            <a:avLst/>
          </a:prstGeom>
        </p:spPr>
      </p:pic>
    </p:spTree>
    <p:extLst>
      <p:ext uri="{BB962C8B-B14F-4D97-AF65-F5344CB8AC3E}">
        <p14:creationId xmlns:p14="http://schemas.microsoft.com/office/powerpoint/2010/main" val="800305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0D78812-7F67-5034-33C8-C8C573B45F03}"/>
              </a:ext>
            </a:extLst>
          </p:cNvPr>
          <p:cNvSpPr>
            <a:spLocks noGrp="1"/>
          </p:cNvSpPr>
          <p:nvPr>
            <p:ph sz="half" idx="2"/>
          </p:nvPr>
        </p:nvSpPr>
        <p:spPr/>
        <p:txBody>
          <a:bodyPr/>
          <a:lstStyle/>
          <a:p>
            <a:pPr marL="0" indent="0">
              <a:buNone/>
            </a:pPr>
            <a:r>
              <a:rPr lang="en-US" dirty="0"/>
              <a:t>17.  On the Living the Pirate’s Life worksheet research 10 geocaches in your area or an area assigned by the teacher.  Follow the instructions and complete the 4 columns of the worksheet. </a:t>
            </a:r>
          </a:p>
          <a:p>
            <a:pPr marL="0" indent="0">
              <a:buNone/>
            </a:pPr>
            <a:endParaRPr lang="en-US" dirty="0"/>
          </a:p>
        </p:txBody>
      </p:sp>
      <p:sp>
        <p:nvSpPr>
          <p:cNvPr id="2" name="TextBox 1">
            <a:extLst>
              <a:ext uri="{FF2B5EF4-FFF2-40B4-BE49-F238E27FC236}">
                <a16:creationId xmlns:a16="http://schemas.microsoft.com/office/drawing/2014/main" id="{9458E4C6-FF9F-C95C-63D2-4543AEEFB2A0}"/>
              </a:ext>
            </a:extLst>
          </p:cNvPr>
          <p:cNvSpPr txBox="1"/>
          <p:nvPr/>
        </p:nvSpPr>
        <p:spPr>
          <a:xfrm>
            <a:off x="5268686" y="957943"/>
            <a:ext cx="1972015" cy="369332"/>
          </a:xfrm>
          <a:prstGeom prst="rect">
            <a:avLst/>
          </a:prstGeom>
          <a:noFill/>
        </p:spPr>
        <p:txBody>
          <a:bodyPr wrap="none" rtlCol="0">
            <a:spAutoFit/>
          </a:bodyPr>
          <a:lstStyle/>
          <a:p>
            <a:r>
              <a:rPr lang="en-US" dirty="0">
                <a:latin typeface="Lucida Calligraphy" panose="03010101010101010101" pitchFamily="66" charset="77"/>
              </a:rPr>
              <a:t>SESSION TWO</a:t>
            </a:r>
          </a:p>
        </p:txBody>
      </p:sp>
      <p:sp>
        <p:nvSpPr>
          <p:cNvPr id="3" name="TextBox 2">
            <a:extLst>
              <a:ext uri="{FF2B5EF4-FFF2-40B4-BE49-F238E27FC236}">
                <a16:creationId xmlns:a16="http://schemas.microsoft.com/office/drawing/2014/main" id="{7FB4200F-C444-852E-A0D1-E5BA92CDA06E}"/>
              </a:ext>
            </a:extLst>
          </p:cNvPr>
          <p:cNvSpPr txBox="1"/>
          <p:nvPr/>
        </p:nvSpPr>
        <p:spPr>
          <a:xfrm>
            <a:off x="5224924" y="1327275"/>
            <a:ext cx="2446504" cy="369332"/>
          </a:xfrm>
          <a:prstGeom prst="rect">
            <a:avLst/>
          </a:prstGeom>
          <a:noFill/>
        </p:spPr>
        <p:txBody>
          <a:bodyPr wrap="none" rtlCol="0">
            <a:spAutoFit/>
          </a:bodyPr>
          <a:lstStyle/>
          <a:p>
            <a:r>
              <a:rPr lang="en-US" dirty="0">
                <a:latin typeface="Lucida Calligraphy" panose="03010101010101010101" pitchFamily="66" charset="77"/>
              </a:rPr>
              <a:t>Online Geocaching</a:t>
            </a:r>
          </a:p>
        </p:txBody>
      </p:sp>
      <p:pic>
        <p:nvPicPr>
          <p:cNvPr id="9" name="Content Placeholder 8" descr="Table&#10;&#10;Description automatically generated">
            <a:extLst>
              <a:ext uri="{FF2B5EF4-FFF2-40B4-BE49-F238E27FC236}">
                <a16:creationId xmlns:a16="http://schemas.microsoft.com/office/drawing/2014/main" id="{28BE8E48-3997-4DE4-2C5B-583924E9284D}"/>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457200" y="1212055"/>
            <a:ext cx="3886200" cy="5221861"/>
          </a:xfrm>
        </p:spPr>
      </p:pic>
    </p:spTree>
    <p:extLst>
      <p:ext uri="{BB962C8B-B14F-4D97-AF65-F5344CB8AC3E}">
        <p14:creationId xmlns:p14="http://schemas.microsoft.com/office/powerpoint/2010/main" val="1990324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16E08D12-2990-226B-2211-586772B05AE9}"/>
              </a:ext>
            </a:extLst>
          </p:cNvPr>
          <p:cNvSpPr>
            <a:spLocks noGrp="1"/>
          </p:cNvSpPr>
          <p:nvPr>
            <p:ph sz="half" idx="1"/>
          </p:nvPr>
        </p:nvSpPr>
        <p:spPr>
          <a:xfrm>
            <a:off x="457200" y="1066800"/>
            <a:ext cx="4038600" cy="4434840"/>
          </a:xfrm>
        </p:spPr>
        <p:txBody>
          <a:bodyPr>
            <a:normAutofit/>
          </a:bodyPr>
          <a:lstStyle/>
          <a:p>
            <a:pPr marL="0" indent="0">
              <a:buNone/>
            </a:pPr>
            <a:r>
              <a:rPr lang="en-US" dirty="0"/>
              <a:t>1. Take out your phone or open your computer.</a:t>
            </a:r>
          </a:p>
          <a:p>
            <a:pPr marL="0" indent="0">
              <a:buNone/>
            </a:pPr>
            <a:r>
              <a:rPr lang="en-US" dirty="0"/>
              <a:t>2. Go to: </a:t>
            </a:r>
            <a:r>
              <a:rPr lang="en-US" u="sng" dirty="0">
                <a:hlinkClick r:id="rId2"/>
              </a:rPr>
              <a:t>https://www.geocaching.com/play</a:t>
            </a:r>
            <a:endParaRPr lang="en-US" u="sng" dirty="0"/>
          </a:p>
          <a:p>
            <a:pPr marL="0" indent="0">
              <a:buNone/>
            </a:pPr>
            <a:r>
              <a:rPr lang="en-US" dirty="0"/>
              <a:t>3. Click on the sign in button at the top of the screen.</a:t>
            </a:r>
          </a:p>
          <a:p>
            <a:pPr marL="0" indent="0">
              <a:buNone/>
            </a:pPr>
            <a:r>
              <a:rPr lang="en-US" dirty="0"/>
              <a:t>4. Sign up using your school assigned account.</a:t>
            </a:r>
          </a:p>
        </p:txBody>
      </p:sp>
      <p:pic>
        <p:nvPicPr>
          <p:cNvPr id="13" name="Content Placeholder 12" descr="Graphical user interface, application&#10;&#10;Description automatically generated">
            <a:extLst>
              <a:ext uri="{FF2B5EF4-FFF2-40B4-BE49-F238E27FC236}">
                <a16:creationId xmlns:a16="http://schemas.microsoft.com/office/drawing/2014/main" id="{20365D6A-6CFC-A849-2B6A-81F5CF7CAA80}"/>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648202" y="1596906"/>
            <a:ext cx="4038600" cy="3664188"/>
          </a:xfrm>
        </p:spPr>
      </p:pic>
      <p:sp>
        <p:nvSpPr>
          <p:cNvPr id="2" name="TextBox 1">
            <a:extLst>
              <a:ext uri="{FF2B5EF4-FFF2-40B4-BE49-F238E27FC236}">
                <a16:creationId xmlns:a16="http://schemas.microsoft.com/office/drawing/2014/main" id="{3A8276EB-AAF0-04D4-9031-F163D9A63B01}"/>
              </a:ext>
            </a:extLst>
          </p:cNvPr>
          <p:cNvSpPr txBox="1"/>
          <p:nvPr/>
        </p:nvSpPr>
        <p:spPr>
          <a:xfrm>
            <a:off x="4419600" y="838200"/>
            <a:ext cx="4148893" cy="646331"/>
          </a:xfrm>
          <a:prstGeom prst="rect">
            <a:avLst/>
          </a:prstGeom>
          <a:noFill/>
        </p:spPr>
        <p:txBody>
          <a:bodyPr wrap="none" rtlCol="0">
            <a:spAutoFit/>
          </a:bodyPr>
          <a:lstStyle/>
          <a:p>
            <a:r>
              <a:rPr lang="en-US" dirty="0">
                <a:latin typeface="Lucida Calligraphy" panose="03010101010101010101" pitchFamily="66" charset="77"/>
              </a:rPr>
              <a:t>SESSION ONE</a:t>
            </a:r>
          </a:p>
          <a:p>
            <a:r>
              <a:rPr lang="en-US" dirty="0">
                <a:latin typeface="Lucida Calligraphy" panose="03010101010101010101" pitchFamily="66" charset="77"/>
              </a:rPr>
              <a:t>Learning about Geocaching App</a:t>
            </a:r>
          </a:p>
        </p:txBody>
      </p:sp>
    </p:spTree>
    <p:extLst>
      <p:ext uri="{BB962C8B-B14F-4D97-AF65-F5344CB8AC3E}">
        <p14:creationId xmlns:p14="http://schemas.microsoft.com/office/powerpoint/2010/main" val="1124664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E88B62-F0BD-98C2-129C-C40507FDAEAF}"/>
              </a:ext>
            </a:extLst>
          </p:cNvPr>
          <p:cNvSpPr>
            <a:spLocks noGrp="1"/>
          </p:cNvSpPr>
          <p:nvPr>
            <p:ph sz="half" idx="1"/>
          </p:nvPr>
        </p:nvSpPr>
        <p:spPr>
          <a:xfrm>
            <a:off x="347398" y="1090616"/>
            <a:ext cx="3691201" cy="5233984"/>
          </a:xfrm>
        </p:spPr>
        <p:txBody>
          <a:bodyPr>
            <a:normAutofit/>
          </a:bodyPr>
          <a:lstStyle/>
          <a:p>
            <a:pPr marL="0" indent="0">
              <a:buNone/>
            </a:pPr>
            <a:r>
              <a:rPr lang="en-US" dirty="0"/>
              <a:t>5. Check your email for validation of account. </a:t>
            </a:r>
          </a:p>
          <a:p>
            <a:pPr marL="0" indent="0">
              <a:buNone/>
            </a:pPr>
            <a:r>
              <a:rPr lang="en-US" dirty="0"/>
              <a:t>6. Enter the school’s  zip code and check out the geocaches that are free (not Premium). </a:t>
            </a:r>
          </a:p>
          <a:p>
            <a:pPr marL="0" indent="0">
              <a:buNone/>
            </a:pPr>
            <a:endParaRPr lang="en-US" dirty="0"/>
          </a:p>
        </p:txBody>
      </p:sp>
      <p:pic>
        <p:nvPicPr>
          <p:cNvPr id="6" name="Content Placeholder 5" descr="Graphical user interface&#10;&#10;Description automatically generated">
            <a:extLst>
              <a:ext uri="{FF2B5EF4-FFF2-40B4-BE49-F238E27FC236}">
                <a16:creationId xmlns:a16="http://schemas.microsoft.com/office/drawing/2014/main" id="{111BD3C0-67AD-F4CD-3810-D5945FB8782E}"/>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4191000" y="228600"/>
            <a:ext cx="2884247" cy="1982466"/>
          </a:xfrm>
        </p:spPr>
      </p:pic>
      <p:pic>
        <p:nvPicPr>
          <p:cNvPr id="12" name="Picture 11" descr="Graphical user interface, website&#10;&#10;Description automatically generated">
            <a:extLst>
              <a:ext uri="{FF2B5EF4-FFF2-40B4-BE49-F238E27FC236}">
                <a16:creationId xmlns:a16="http://schemas.microsoft.com/office/drawing/2014/main" id="{30F75E91-9B7E-9EBF-596F-9A96D9F8D6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43400" y="2555663"/>
            <a:ext cx="3096907" cy="2698601"/>
          </a:xfrm>
          <a:prstGeom prst="rect">
            <a:avLst/>
          </a:prstGeom>
        </p:spPr>
      </p:pic>
      <p:pic>
        <p:nvPicPr>
          <p:cNvPr id="14" name="Graphic 13" descr="Arrow Up outline">
            <a:extLst>
              <a:ext uri="{FF2B5EF4-FFF2-40B4-BE49-F238E27FC236}">
                <a16:creationId xmlns:a16="http://schemas.microsoft.com/office/drawing/2014/main" id="{8FE3B25A-DC48-A98F-12AF-C4228B6BBEDC}"/>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589089">
            <a:off x="3371898" y="4189734"/>
            <a:ext cx="914400" cy="914400"/>
          </a:xfrm>
          <a:prstGeom prst="rect">
            <a:avLst/>
          </a:prstGeom>
        </p:spPr>
      </p:pic>
    </p:spTree>
    <p:extLst>
      <p:ext uri="{BB962C8B-B14F-4D97-AF65-F5344CB8AC3E}">
        <p14:creationId xmlns:p14="http://schemas.microsoft.com/office/powerpoint/2010/main" val="1523631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A0C2C74-74B3-9F51-7481-F907D6A92178}"/>
              </a:ext>
            </a:extLst>
          </p:cNvPr>
          <p:cNvSpPr>
            <a:spLocks noGrp="1"/>
          </p:cNvSpPr>
          <p:nvPr>
            <p:ph sz="half" idx="2"/>
          </p:nvPr>
        </p:nvSpPr>
        <p:spPr>
          <a:xfrm>
            <a:off x="5791200" y="762000"/>
            <a:ext cx="2895602" cy="5715000"/>
          </a:xfrm>
        </p:spPr>
        <p:txBody>
          <a:bodyPr>
            <a:normAutofit/>
          </a:bodyPr>
          <a:lstStyle/>
          <a:p>
            <a:pPr marL="0" indent="0">
              <a:buNone/>
            </a:pPr>
            <a:r>
              <a:rPr lang="en-US" dirty="0"/>
              <a:t>7. Pick a location and click the title of the geocache to get information to write on your first index card. </a:t>
            </a:r>
          </a:p>
        </p:txBody>
      </p:sp>
      <p:pic>
        <p:nvPicPr>
          <p:cNvPr id="11" name="Picture 10" descr="Graphical user interface, website&#10;&#10;Description automatically generated">
            <a:extLst>
              <a:ext uri="{FF2B5EF4-FFF2-40B4-BE49-F238E27FC236}">
                <a16:creationId xmlns:a16="http://schemas.microsoft.com/office/drawing/2014/main" id="{778B5F02-5F7B-5734-D889-D9F5C039403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 y="990600"/>
            <a:ext cx="5230511" cy="4557793"/>
          </a:xfrm>
          <a:prstGeom prst="rect">
            <a:avLst/>
          </a:prstGeom>
        </p:spPr>
      </p:pic>
      <p:pic>
        <p:nvPicPr>
          <p:cNvPr id="15" name="Graphic 14" descr="Arrow Up outline">
            <a:extLst>
              <a:ext uri="{FF2B5EF4-FFF2-40B4-BE49-F238E27FC236}">
                <a16:creationId xmlns:a16="http://schemas.microsoft.com/office/drawing/2014/main" id="{32D8E43A-EEF4-3482-360D-12468893CE2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6200000">
            <a:off x="5638800" y="3619500"/>
            <a:ext cx="914400" cy="914400"/>
          </a:xfrm>
          <a:prstGeom prst="rect">
            <a:avLst/>
          </a:prstGeom>
        </p:spPr>
      </p:pic>
    </p:spTree>
    <p:extLst>
      <p:ext uri="{BB962C8B-B14F-4D97-AF65-F5344CB8AC3E}">
        <p14:creationId xmlns:p14="http://schemas.microsoft.com/office/powerpoint/2010/main" val="2508061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aphical user interface, text, application, email, website&#10;&#10;Description automatically generated">
            <a:extLst>
              <a:ext uri="{FF2B5EF4-FFF2-40B4-BE49-F238E27FC236}">
                <a16:creationId xmlns:a16="http://schemas.microsoft.com/office/drawing/2014/main" id="{7016019C-250D-F0EF-C7C5-080C869ED1E7}"/>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457200" y="3810000"/>
            <a:ext cx="4038600" cy="2421949"/>
          </a:xfrm>
        </p:spPr>
      </p:pic>
      <p:sp>
        <p:nvSpPr>
          <p:cNvPr id="4" name="Content Placeholder 3">
            <a:extLst>
              <a:ext uri="{FF2B5EF4-FFF2-40B4-BE49-F238E27FC236}">
                <a16:creationId xmlns:a16="http://schemas.microsoft.com/office/drawing/2014/main" id="{4A0C2C74-74B3-9F51-7481-F907D6A92178}"/>
              </a:ext>
            </a:extLst>
          </p:cNvPr>
          <p:cNvSpPr>
            <a:spLocks noGrp="1"/>
          </p:cNvSpPr>
          <p:nvPr>
            <p:ph sz="half" idx="2"/>
          </p:nvPr>
        </p:nvSpPr>
        <p:spPr>
          <a:xfrm>
            <a:off x="4648202" y="762000"/>
            <a:ext cx="4038600" cy="5715000"/>
          </a:xfrm>
        </p:spPr>
        <p:txBody>
          <a:bodyPr>
            <a:normAutofit/>
          </a:bodyPr>
          <a:lstStyle/>
          <a:p>
            <a:pPr marL="0" indent="0">
              <a:buNone/>
            </a:pPr>
            <a:r>
              <a:rPr lang="en-US" dirty="0"/>
              <a:t>8. Click on  Description &amp; Hint. This gives you a summary of what is at that location. </a:t>
            </a:r>
          </a:p>
          <a:p>
            <a:pPr marL="0" indent="0">
              <a:buNone/>
            </a:pPr>
            <a:r>
              <a:rPr lang="en-US" dirty="0"/>
              <a:t>9. Then click on Open cache page. Write down the latitude and longitude and other information. </a:t>
            </a:r>
          </a:p>
          <a:p>
            <a:pPr marL="0" indent="0">
              <a:buNone/>
            </a:pPr>
            <a:r>
              <a:rPr lang="en-US" dirty="0"/>
              <a:t>10. Record on your index card as much information as you find on the website. Be sure to put your names on the index card. </a:t>
            </a:r>
          </a:p>
        </p:txBody>
      </p:sp>
      <p:pic>
        <p:nvPicPr>
          <p:cNvPr id="9" name="Picture 8" descr="Graphical user interface, map&#10;&#10;Description automatically generated">
            <a:extLst>
              <a:ext uri="{FF2B5EF4-FFF2-40B4-BE49-F238E27FC236}">
                <a16:creationId xmlns:a16="http://schemas.microsoft.com/office/drawing/2014/main" id="{FD1267E6-780B-7B37-EDBF-5E6B3FA3B0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4539" y="641094"/>
            <a:ext cx="3660405" cy="2628397"/>
          </a:xfrm>
          <a:prstGeom prst="rect">
            <a:avLst/>
          </a:prstGeom>
        </p:spPr>
      </p:pic>
      <p:pic>
        <p:nvPicPr>
          <p:cNvPr id="3" name="Graphic 2" descr="Arrow Up outline">
            <a:extLst>
              <a:ext uri="{FF2B5EF4-FFF2-40B4-BE49-F238E27FC236}">
                <a16:creationId xmlns:a16="http://schemas.microsoft.com/office/drawing/2014/main" id="{20F09764-C9DC-AC2E-447B-C041660A1F0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424541" y="838200"/>
            <a:ext cx="914400" cy="914400"/>
          </a:xfrm>
          <a:prstGeom prst="rect">
            <a:avLst/>
          </a:prstGeom>
        </p:spPr>
      </p:pic>
      <p:pic>
        <p:nvPicPr>
          <p:cNvPr id="5" name="Graphic 4" descr="Arrow Up outline">
            <a:extLst>
              <a:ext uri="{FF2B5EF4-FFF2-40B4-BE49-F238E27FC236}">
                <a16:creationId xmlns:a16="http://schemas.microsoft.com/office/drawing/2014/main" id="{8A08ACB3-B420-E253-FCBC-F3513180D95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859417">
            <a:off x="-108862" y="2971799"/>
            <a:ext cx="914400" cy="914400"/>
          </a:xfrm>
          <a:prstGeom prst="rect">
            <a:avLst/>
          </a:prstGeom>
        </p:spPr>
      </p:pic>
      <p:pic>
        <p:nvPicPr>
          <p:cNvPr id="7" name="Graphic 6" descr="Arrow Up outline">
            <a:extLst>
              <a:ext uri="{FF2B5EF4-FFF2-40B4-BE49-F238E27FC236}">
                <a16:creationId xmlns:a16="http://schemas.microsoft.com/office/drawing/2014/main" id="{F488D0A3-F0C5-E95E-B494-945A25636B8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76200" y="4201884"/>
            <a:ext cx="914400" cy="914400"/>
          </a:xfrm>
          <a:prstGeom prst="rect">
            <a:avLst/>
          </a:prstGeom>
        </p:spPr>
      </p:pic>
    </p:spTree>
    <p:extLst>
      <p:ext uri="{BB962C8B-B14F-4D97-AF65-F5344CB8AC3E}">
        <p14:creationId xmlns:p14="http://schemas.microsoft.com/office/powerpoint/2010/main" val="2797049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C0B9BE-7B7B-722E-8519-C083D98F944A}"/>
              </a:ext>
            </a:extLst>
          </p:cNvPr>
          <p:cNvSpPr>
            <a:spLocks noGrp="1"/>
          </p:cNvSpPr>
          <p:nvPr>
            <p:ph sz="half" idx="1"/>
          </p:nvPr>
        </p:nvSpPr>
        <p:spPr/>
        <p:txBody>
          <a:bodyPr>
            <a:normAutofit/>
          </a:bodyPr>
          <a:lstStyle/>
          <a:p>
            <a:pPr marL="0" indent="0">
              <a:buNone/>
            </a:pPr>
            <a:r>
              <a:rPr lang="en-US" dirty="0"/>
              <a:t>11. Click on the map to see the location of the geocache. </a:t>
            </a:r>
          </a:p>
          <a:p>
            <a:pPr marL="0" indent="0">
              <a:buNone/>
            </a:pPr>
            <a:r>
              <a:rPr lang="en-US" dirty="0"/>
              <a:t>12. Zoom in on the map to find the geocache.  The scale for the map is shown in the bottom right corner. It is very tiny.</a:t>
            </a:r>
          </a:p>
        </p:txBody>
      </p:sp>
      <p:pic>
        <p:nvPicPr>
          <p:cNvPr id="8" name="Content Placeholder 7" descr="Graphical user interface, application&#10;&#10;Description automatically generated">
            <a:extLst>
              <a:ext uri="{FF2B5EF4-FFF2-40B4-BE49-F238E27FC236}">
                <a16:creationId xmlns:a16="http://schemas.microsoft.com/office/drawing/2014/main" id="{5CE2A9B1-523C-0C6E-B34E-CA81BD048F09}"/>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4876800" y="685800"/>
            <a:ext cx="3635788" cy="4433888"/>
          </a:xfrm>
        </p:spPr>
      </p:pic>
      <p:pic>
        <p:nvPicPr>
          <p:cNvPr id="9" name="Graphic 8" descr="Arrow Up outline">
            <a:extLst>
              <a:ext uri="{FF2B5EF4-FFF2-40B4-BE49-F238E27FC236}">
                <a16:creationId xmlns:a16="http://schemas.microsoft.com/office/drawing/2014/main" id="{EDC61815-B379-9EF2-7E03-5333366A25E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5400000">
            <a:off x="6237494" y="4104848"/>
            <a:ext cx="914400" cy="914400"/>
          </a:xfrm>
          <a:prstGeom prst="rect">
            <a:avLst/>
          </a:prstGeom>
        </p:spPr>
      </p:pic>
      <p:pic>
        <p:nvPicPr>
          <p:cNvPr id="10" name="Graphic 9" descr="Arrow Up outline">
            <a:extLst>
              <a:ext uri="{FF2B5EF4-FFF2-40B4-BE49-F238E27FC236}">
                <a16:creationId xmlns:a16="http://schemas.microsoft.com/office/drawing/2014/main" id="{6AA60F13-3B82-5E5B-4D0B-338EF185B87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3288405">
            <a:off x="7372499" y="4805068"/>
            <a:ext cx="914400" cy="1023277"/>
          </a:xfrm>
          <a:prstGeom prst="rect">
            <a:avLst/>
          </a:prstGeom>
        </p:spPr>
      </p:pic>
      <p:sp>
        <p:nvSpPr>
          <p:cNvPr id="11" name="TextBox 10">
            <a:extLst>
              <a:ext uri="{FF2B5EF4-FFF2-40B4-BE49-F238E27FC236}">
                <a16:creationId xmlns:a16="http://schemas.microsoft.com/office/drawing/2014/main" id="{504A7C82-78FE-A1FC-49A8-4EA4697F83F2}"/>
              </a:ext>
            </a:extLst>
          </p:cNvPr>
          <p:cNvSpPr txBox="1"/>
          <p:nvPr/>
        </p:nvSpPr>
        <p:spPr>
          <a:xfrm>
            <a:off x="7043057" y="5529943"/>
            <a:ext cx="1493999" cy="369332"/>
          </a:xfrm>
          <a:prstGeom prst="rect">
            <a:avLst/>
          </a:prstGeom>
          <a:noFill/>
        </p:spPr>
        <p:txBody>
          <a:bodyPr wrap="none" rtlCol="0">
            <a:spAutoFit/>
          </a:bodyPr>
          <a:lstStyle/>
          <a:p>
            <a:r>
              <a:rPr lang="en-US" dirty="0"/>
              <a:t>scale for map</a:t>
            </a:r>
          </a:p>
        </p:txBody>
      </p:sp>
    </p:spTree>
    <p:extLst>
      <p:ext uri="{BB962C8B-B14F-4D97-AF65-F5344CB8AC3E}">
        <p14:creationId xmlns:p14="http://schemas.microsoft.com/office/powerpoint/2010/main" val="1051615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C0B9BE-7B7B-722E-8519-C083D98F944A}"/>
              </a:ext>
            </a:extLst>
          </p:cNvPr>
          <p:cNvSpPr>
            <a:spLocks noGrp="1"/>
          </p:cNvSpPr>
          <p:nvPr>
            <p:ph sz="half" idx="1"/>
          </p:nvPr>
        </p:nvSpPr>
        <p:spPr>
          <a:xfrm>
            <a:off x="504825" y="962850"/>
            <a:ext cx="4038600" cy="2923350"/>
          </a:xfrm>
        </p:spPr>
        <p:txBody>
          <a:bodyPr>
            <a:normAutofit lnSpcReduction="10000"/>
          </a:bodyPr>
          <a:lstStyle/>
          <a:p>
            <a:pPr marL="0" indent="0">
              <a:buNone/>
            </a:pPr>
            <a:r>
              <a:rPr lang="en-US" dirty="0"/>
              <a:t>13. Have students change the map using the layering icon. Use </a:t>
            </a:r>
            <a:r>
              <a:rPr lang="en-US" dirty="0" err="1"/>
              <a:t>MapTiler</a:t>
            </a:r>
            <a:r>
              <a:rPr lang="en-US" dirty="0"/>
              <a:t> OSM or Esri </a:t>
            </a:r>
            <a:r>
              <a:rPr lang="en-US" dirty="0" err="1"/>
              <a:t>Worldimagery</a:t>
            </a:r>
            <a:r>
              <a:rPr lang="en-US" dirty="0"/>
              <a:t>. </a:t>
            </a:r>
          </a:p>
          <a:p>
            <a:pPr marL="0" indent="0">
              <a:buNone/>
            </a:pPr>
            <a:r>
              <a:rPr lang="en-US" dirty="0"/>
              <a:t>14. When done, turn your index card into the teacher.</a:t>
            </a:r>
          </a:p>
        </p:txBody>
      </p:sp>
      <p:pic>
        <p:nvPicPr>
          <p:cNvPr id="9" name="Graphic 8" descr="Arrow Up outline">
            <a:extLst>
              <a:ext uri="{FF2B5EF4-FFF2-40B4-BE49-F238E27FC236}">
                <a16:creationId xmlns:a16="http://schemas.microsoft.com/office/drawing/2014/main" id="{EDC61815-B379-9EF2-7E03-5333366A25E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6454155">
            <a:off x="7444204" y="1003320"/>
            <a:ext cx="914400" cy="914400"/>
          </a:xfrm>
          <a:prstGeom prst="rect">
            <a:avLst/>
          </a:prstGeom>
        </p:spPr>
      </p:pic>
      <p:pic>
        <p:nvPicPr>
          <p:cNvPr id="6" name="Content Placeholder 5" descr="Map&#10;&#10;Description automatically generated">
            <a:extLst>
              <a:ext uri="{FF2B5EF4-FFF2-40B4-BE49-F238E27FC236}">
                <a16:creationId xmlns:a16="http://schemas.microsoft.com/office/drawing/2014/main" id="{946B3B92-A6DF-7932-7752-78DE1B1CE362}"/>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4792070" y="347682"/>
            <a:ext cx="2703399" cy="2225679"/>
          </a:xfrm>
        </p:spPr>
      </p:pic>
      <p:sp>
        <p:nvSpPr>
          <p:cNvPr id="7" name="TextBox 6">
            <a:extLst>
              <a:ext uri="{FF2B5EF4-FFF2-40B4-BE49-F238E27FC236}">
                <a16:creationId xmlns:a16="http://schemas.microsoft.com/office/drawing/2014/main" id="{A5C6569D-4D58-4162-1166-B94ADCC1A234}"/>
              </a:ext>
            </a:extLst>
          </p:cNvPr>
          <p:cNvSpPr txBox="1"/>
          <p:nvPr/>
        </p:nvSpPr>
        <p:spPr>
          <a:xfrm>
            <a:off x="7495469" y="549267"/>
            <a:ext cx="1468261" cy="830997"/>
          </a:xfrm>
          <a:prstGeom prst="rect">
            <a:avLst/>
          </a:prstGeom>
          <a:noFill/>
        </p:spPr>
        <p:txBody>
          <a:bodyPr wrap="square" rtlCol="0">
            <a:spAutoFit/>
          </a:bodyPr>
          <a:lstStyle/>
          <a:p>
            <a:r>
              <a:rPr lang="en-US" sz="1600" dirty="0"/>
              <a:t>Map control:</a:t>
            </a:r>
          </a:p>
          <a:p>
            <a:r>
              <a:rPr lang="en-US" sz="1600" dirty="0"/>
              <a:t>Change map layer type</a:t>
            </a:r>
          </a:p>
        </p:txBody>
      </p:sp>
      <p:pic>
        <p:nvPicPr>
          <p:cNvPr id="14" name="Picture 13" descr="Map&#10;&#10;Description automatically generated">
            <a:extLst>
              <a:ext uri="{FF2B5EF4-FFF2-40B4-BE49-F238E27FC236}">
                <a16:creationId xmlns:a16="http://schemas.microsoft.com/office/drawing/2014/main" id="{F8642E40-91A6-152C-547B-4A4EFC22BE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00577" y="2745317"/>
            <a:ext cx="3040408" cy="1790517"/>
          </a:xfrm>
          <a:prstGeom prst="rect">
            <a:avLst/>
          </a:prstGeom>
        </p:spPr>
      </p:pic>
      <p:sp>
        <p:nvSpPr>
          <p:cNvPr id="15" name="TextBox 14">
            <a:extLst>
              <a:ext uri="{FF2B5EF4-FFF2-40B4-BE49-F238E27FC236}">
                <a16:creationId xmlns:a16="http://schemas.microsoft.com/office/drawing/2014/main" id="{46CBEE4C-B3B6-81EC-E30E-B60F9FFAA57F}"/>
              </a:ext>
            </a:extLst>
          </p:cNvPr>
          <p:cNvSpPr txBox="1"/>
          <p:nvPr/>
        </p:nvSpPr>
        <p:spPr>
          <a:xfrm>
            <a:off x="7640985" y="3152805"/>
            <a:ext cx="1500283" cy="338554"/>
          </a:xfrm>
          <a:prstGeom prst="rect">
            <a:avLst/>
          </a:prstGeom>
          <a:noFill/>
        </p:spPr>
        <p:txBody>
          <a:bodyPr wrap="none" rtlCol="0">
            <a:spAutoFit/>
          </a:bodyPr>
          <a:lstStyle/>
          <a:p>
            <a:r>
              <a:rPr lang="en-US" sz="1600" dirty="0" err="1"/>
              <a:t>MapTiler</a:t>
            </a:r>
            <a:r>
              <a:rPr lang="en-US" sz="1600" dirty="0"/>
              <a:t> OSM</a:t>
            </a:r>
          </a:p>
        </p:txBody>
      </p:sp>
      <p:sp>
        <p:nvSpPr>
          <p:cNvPr id="16" name="TextBox 15">
            <a:extLst>
              <a:ext uri="{FF2B5EF4-FFF2-40B4-BE49-F238E27FC236}">
                <a16:creationId xmlns:a16="http://schemas.microsoft.com/office/drawing/2014/main" id="{74248304-F4CD-2BB6-C26D-E44F546C4659}"/>
              </a:ext>
            </a:extLst>
          </p:cNvPr>
          <p:cNvSpPr txBox="1"/>
          <p:nvPr/>
        </p:nvSpPr>
        <p:spPr>
          <a:xfrm>
            <a:off x="6362700" y="4495800"/>
            <a:ext cx="516488" cy="369332"/>
          </a:xfrm>
          <a:prstGeom prst="rect">
            <a:avLst/>
          </a:prstGeom>
          <a:noFill/>
        </p:spPr>
        <p:txBody>
          <a:bodyPr wrap="none" rtlCol="0">
            <a:spAutoFit/>
          </a:bodyPr>
          <a:lstStyle/>
          <a:p>
            <a:r>
              <a:rPr lang="en-US" dirty="0"/>
              <a:t>OR</a:t>
            </a:r>
          </a:p>
        </p:txBody>
      </p:sp>
      <p:sp>
        <p:nvSpPr>
          <p:cNvPr id="17" name="TextBox 16">
            <a:extLst>
              <a:ext uri="{FF2B5EF4-FFF2-40B4-BE49-F238E27FC236}">
                <a16:creationId xmlns:a16="http://schemas.microsoft.com/office/drawing/2014/main" id="{27A0053E-5C2F-943E-8AEC-D8AAAC2C70F8}"/>
              </a:ext>
            </a:extLst>
          </p:cNvPr>
          <p:cNvSpPr txBox="1"/>
          <p:nvPr/>
        </p:nvSpPr>
        <p:spPr>
          <a:xfrm>
            <a:off x="6381750" y="5219700"/>
            <a:ext cx="184731" cy="369332"/>
          </a:xfrm>
          <a:prstGeom prst="rect">
            <a:avLst/>
          </a:prstGeom>
          <a:noFill/>
        </p:spPr>
        <p:txBody>
          <a:bodyPr wrap="none" rtlCol="0">
            <a:spAutoFit/>
          </a:bodyPr>
          <a:lstStyle/>
          <a:p>
            <a:endParaRPr lang="en-US" dirty="0"/>
          </a:p>
        </p:txBody>
      </p:sp>
      <p:pic>
        <p:nvPicPr>
          <p:cNvPr id="19" name="Picture 18" descr="A screenshot of a map&#10;&#10;Description automatically generated">
            <a:extLst>
              <a:ext uri="{FF2B5EF4-FFF2-40B4-BE49-F238E27FC236}">
                <a16:creationId xmlns:a16="http://schemas.microsoft.com/office/drawing/2014/main" id="{D387EB8B-5B51-95DC-14C2-826E51F8C16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00577" y="4838758"/>
            <a:ext cx="3413675" cy="1743764"/>
          </a:xfrm>
          <a:prstGeom prst="rect">
            <a:avLst/>
          </a:prstGeom>
        </p:spPr>
      </p:pic>
      <p:sp>
        <p:nvSpPr>
          <p:cNvPr id="20" name="TextBox 19">
            <a:extLst>
              <a:ext uri="{FF2B5EF4-FFF2-40B4-BE49-F238E27FC236}">
                <a16:creationId xmlns:a16="http://schemas.microsoft.com/office/drawing/2014/main" id="{CE56308C-775A-980A-E8F3-BCB832F66819}"/>
              </a:ext>
            </a:extLst>
          </p:cNvPr>
          <p:cNvSpPr txBox="1"/>
          <p:nvPr/>
        </p:nvSpPr>
        <p:spPr>
          <a:xfrm rot="584687">
            <a:off x="7725064" y="1524196"/>
            <a:ext cx="1076325" cy="738664"/>
          </a:xfrm>
          <a:prstGeom prst="rect">
            <a:avLst/>
          </a:prstGeom>
          <a:noFill/>
        </p:spPr>
        <p:txBody>
          <a:bodyPr wrap="square" rtlCol="0">
            <a:spAutoFit/>
          </a:bodyPr>
          <a:lstStyle/>
          <a:p>
            <a:r>
              <a:rPr lang="en-US" sz="1400" dirty="0"/>
              <a:t>Looks like a stack of papers.</a:t>
            </a:r>
          </a:p>
        </p:txBody>
      </p:sp>
    </p:spTree>
    <p:extLst>
      <p:ext uri="{BB962C8B-B14F-4D97-AF65-F5344CB8AC3E}">
        <p14:creationId xmlns:p14="http://schemas.microsoft.com/office/powerpoint/2010/main" val="3058768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AD1F52-ABE3-AE45-5D57-CABE670C7490}"/>
              </a:ext>
            </a:extLst>
          </p:cNvPr>
          <p:cNvSpPr>
            <a:spLocks noGrp="1"/>
          </p:cNvSpPr>
          <p:nvPr>
            <p:ph sz="half" idx="1"/>
          </p:nvPr>
        </p:nvSpPr>
        <p:spPr>
          <a:xfrm>
            <a:off x="435429" y="685800"/>
            <a:ext cx="3899148" cy="4648200"/>
          </a:xfrm>
        </p:spPr>
        <p:txBody>
          <a:bodyPr>
            <a:normAutofit/>
          </a:bodyPr>
          <a:lstStyle/>
          <a:p>
            <a:pPr marL="0" indent="0">
              <a:buNone/>
            </a:pPr>
            <a:r>
              <a:rPr lang="en-US" sz="2400" dirty="0"/>
              <a:t>15. On another index card, use Google Earth to find the location of 2 places in the </a:t>
            </a:r>
            <a:r>
              <a:rPr lang="en-US" sz="2400" b="1" u="sng" dirty="0"/>
              <a:t>world.</a:t>
            </a:r>
            <a:r>
              <a:rPr lang="en-US" sz="2400" dirty="0"/>
              <a:t> </a:t>
            </a:r>
          </a:p>
          <a:p>
            <a:pPr marL="0" indent="0">
              <a:buNone/>
            </a:pPr>
            <a:r>
              <a:rPr lang="en-US" sz="2400" dirty="0"/>
              <a:t>16. Type a researched or made-up latitude and longitude into the search bar.  A location should appear. </a:t>
            </a:r>
          </a:p>
          <a:p>
            <a:pPr marL="0" indent="0">
              <a:buNone/>
            </a:pPr>
            <a:r>
              <a:rPr lang="en-US" sz="2400" dirty="0"/>
              <a:t>17. Write the 2 names of the locations on the back of the index card.</a:t>
            </a:r>
          </a:p>
        </p:txBody>
      </p:sp>
      <p:pic>
        <p:nvPicPr>
          <p:cNvPr id="6" name="Content Placeholder 5" descr="A screenshot of a computer&#10;&#10;Description automatically generated with low confidence">
            <a:extLst>
              <a:ext uri="{FF2B5EF4-FFF2-40B4-BE49-F238E27FC236}">
                <a16:creationId xmlns:a16="http://schemas.microsoft.com/office/drawing/2014/main" id="{8FD1BAFB-7833-CD6C-0A90-C4E8AC272D1E}"/>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4591050" y="685800"/>
            <a:ext cx="3899148" cy="2534764"/>
          </a:xfrm>
        </p:spPr>
      </p:pic>
      <p:sp>
        <p:nvSpPr>
          <p:cNvPr id="2" name="TextBox 1">
            <a:extLst>
              <a:ext uri="{FF2B5EF4-FFF2-40B4-BE49-F238E27FC236}">
                <a16:creationId xmlns:a16="http://schemas.microsoft.com/office/drawing/2014/main" id="{DF4A7A1E-4B5C-8632-BFEE-89F39078F77D}"/>
              </a:ext>
            </a:extLst>
          </p:cNvPr>
          <p:cNvSpPr txBox="1"/>
          <p:nvPr/>
        </p:nvSpPr>
        <p:spPr>
          <a:xfrm>
            <a:off x="4495800" y="3534013"/>
            <a:ext cx="3733800" cy="3323987"/>
          </a:xfrm>
          <a:prstGeom prst="rect">
            <a:avLst/>
          </a:prstGeom>
          <a:noFill/>
        </p:spPr>
        <p:txBody>
          <a:bodyPr wrap="square" rtlCol="0">
            <a:spAutoFit/>
          </a:bodyPr>
          <a:lstStyle/>
          <a:p>
            <a:r>
              <a:rPr lang="en-US" sz="2400" dirty="0"/>
              <a:t>17. Exchange your card with another group and use Google Earth to find their locations. Check the answers by looking at the back of the card. Return the card to the original group. </a:t>
            </a:r>
          </a:p>
          <a:p>
            <a:endParaRPr lang="en-US" dirty="0"/>
          </a:p>
        </p:txBody>
      </p:sp>
    </p:spTree>
    <p:extLst>
      <p:ext uri="{BB962C8B-B14F-4D97-AF65-F5344CB8AC3E}">
        <p14:creationId xmlns:p14="http://schemas.microsoft.com/office/powerpoint/2010/main" val="3710156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0D78812-7F67-5034-33C8-C8C573B45F03}"/>
              </a:ext>
            </a:extLst>
          </p:cNvPr>
          <p:cNvSpPr>
            <a:spLocks noGrp="1"/>
          </p:cNvSpPr>
          <p:nvPr>
            <p:ph sz="half" idx="2"/>
          </p:nvPr>
        </p:nvSpPr>
        <p:spPr/>
        <p:txBody>
          <a:bodyPr/>
          <a:lstStyle/>
          <a:p>
            <a:pPr marL="0" indent="0">
              <a:buNone/>
            </a:pPr>
            <a:r>
              <a:rPr lang="en-US" dirty="0"/>
              <a:t>17.  On the Living the Pirate’s Life worksheet research 10 geocaches in your area or an area assigned by the teacher.  Follow the instructions and complete the 4 columns of the worksheet. </a:t>
            </a:r>
          </a:p>
          <a:p>
            <a:pPr marL="0" indent="0">
              <a:buNone/>
            </a:pPr>
            <a:endParaRPr lang="en-US" dirty="0"/>
          </a:p>
        </p:txBody>
      </p:sp>
      <p:sp>
        <p:nvSpPr>
          <p:cNvPr id="2" name="TextBox 1">
            <a:extLst>
              <a:ext uri="{FF2B5EF4-FFF2-40B4-BE49-F238E27FC236}">
                <a16:creationId xmlns:a16="http://schemas.microsoft.com/office/drawing/2014/main" id="{9458E4C6-FF9F-C95C-63D2-4543AEEFB2A0}"/>
              </a:ext>
            </a:extLst>
          </p:cNvPr>
          <p:cNvSpPr txBox="1"/>
          <p:nvPr/>
        </p:nvSpPr>
        <p:spPr>
          <a:xfrm>
            <a:off x="5268686" y="957943"/>
            <a:ext cx="1972015" cy="369332"/>
          </a:xfrm>
          <a:prstGeom prst="rect">
            <a:avLst/>
          </a:prstGeom>
          <a:noFill/>
        </p:spPr>
        <p:txBody>
          <a:bodyPr wrap="none" rtlCol="0">
            <a:spAutoFit/>
          </a:bodyPr>
          <a:lstStyle/>
          <a:p>
            <a:r>
              <a:rPr lang="en-US" dirty="0">
                <a:latin typeface="Lucida Calligraphy" panose="03010101010101010101" pitchFamily="66" charset="77"/>
              </a:rPr>
              <a:t>SESSION TWO</a:t>
            </a:r>
          </a:p>
        </p:txBody>
      </p:sp>
      <p:sp>
        <p:nvSpPr>
          <p:cNvPr id="3" name="TextBox 2">
            <a:extLst>
              <a:ext uri="{FF2B5EF4-FFF2-40B4-BE49-F238E27FC236}">
                <a16:creationId xmlns:a16="http://schemas.microsoft.com/office/drawing/2014/main" id="{7FB4200F-C444-852E-A0D1-E5BA92CDA06E}"/>
              </a:ext>
            </a:extLst>
          </p:cNvPr>
          <p:cNvSpPr txBox="1"/>
          <p:nvPr/>
        </p:nvSpPr>
        <p:spPr>
          <a:xfrm>
            <a:off x="5224924" y="1327275"/>
            <a:ext cx="2497800" cy="369332"/>
          </a:xfrm>
          <a:prstGeom prst="rect">
            <a:avLst/>
          </a:prstGeom>
          <a:noFill/>
        </p:spPr>
        <p:txBody>
          <a:bodyPr wrap="none" rtlCol="0">
            <a:spAutoFit/>
          </a:bodyPr>
          <a:lstStyle/>
          <a:p>
            <a:r>
              <a:rPr lang="en-US" dirty="0">
                <a:latin typeface="Lucida Calligraphy" panose="03010101010101010101" pitchFamily="66" charset="77"/>
              </a:rPr>
              <a:t>Actual Geocaching</a:t>
            </a:r>
          </a:p>
        </p:txBody>
      </p:sp>
      <p:pic>
        <p:nvPicPr>
          <p:cNvPr id="9" name="Content Placeholder 8" descr="Table&#10;&#10;Description automatically generated">
            <a:extLst>
              <a:ext uri="{FF2B5EF4-FFF2-40B4-BE49-F238E27FC236}">
                <a16:creationId xmlns:a16="http://schemas.microsoft.com/office/drawing/2014/main" id="{87E9D635-17E3-3E47-5D1E-2A7D818418F4}"/>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457200" y="1126566"/>
            <a:ext cx="3760486" cy="4893233"/>
          </a:xfrm>
        </p:spPr>
      </p:pic>
    </p:spTree>
    <p:extLst>
      <p:ext uri="{BB962C8B-B14F-4D97-AF65-F5344CB8AC3E}">
        <p14:creationId xmlns:p14="http://schemas.microsoft.com/office/powerpoint/2010/main" val="5340463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Flow">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1846</TotalTime>
  <Words>448</Words>
  <Application>Microsoft Macintosh PowerPoint</Application>
  <PresentationFormat>On-screen Show (4:3)</PresentationFormat>
  <Paragraphs>33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Constantia</vt:lpstr>
      <vt:lpstr>Lucida Calligraphy</vt:lpstr>
      <vt:lpstr>Wingdings 2</vt:lpstr>
      <vt:lpstr>Flow</vt:lpstr>
      <vt:lpstr>Living the Pirate’s Life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Patagonia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The Pirates life.</dc:title>
  <dc:creator>jgudenkauf</dc:creator>
  <cp:lastModifiedBy>Gale Ekiss</cp:lastModifiedBy>
  <cp:revision>44</cp:revision>
  <dcterms:created xsi:type="dcterms:W3CDTF">2022-07-18T17:19:16Z</dcterms:created>
  <dcterms:modified xsi:type="dcterms:W3CDTF">2022-08-13T16:32:47Z</dcterms:modified>
</cp:coreProperties>
</file>