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27"/>
  </p:notesMasterIdLst>
  <p:sldIdLst>
    <p:sldId id="282" r:id="rId2"/>
    <p:sldId id="279" r:id="rId3"/>
    <p:sldId id="280" r:id="rId4"/>
    <p:sldId id="277" r:id="rId5"/>
    <p:sldId id="281" r:id="rId6"/>
    <p:sldId id="276" r:id="rId7"/>
    <p:sldId id="278" r:id="rId8"/>
    <p:sldId id="256" r:id="rId9"/>
    <p:sldId id="257" r:id="rId10"/>
    <p:sldId id="258" r:id="rId11"/>
    <p:sldId id="283" r:id="rId12"/>
    <p:sldId id="259" r:id="rId13"/>
    <p:sldId id="268" r:id="rId14"/>
    <p:sldId id="285" r:id="rId15"/>
    <p:sldId id="269" r:id="rId16"/>
    <p:sldId id="262" r:id="rId17"/>
    <p:sldId id="263" r:id="rId18"/>
    <p:sldId id="267" r:id="rId19"/>
    <p:sldId id="264" r:id="rId20"/>
    <p:sldId id="275" r:id="rId21"/>
    <p:sldId id="265" r:id="rId22"/>
    <p:sldId id="266" r:id="rId23"/>
    <p:sldId id="271" r:id="rId24"/>
    <p:sldId id="272" r:id="rId25"/>
    <p:sldId id="270"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117" d="100"/>
          <a:sy n="117" d="100"/>
        </p:scale>
        <p:origin x="1928"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7085223B-CA56-FD42-B49E-751F51BEEAD8}"/>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4819" name="Rectangle 3">
            <a:extLst>
              <a:ext uri="{FF2B5EF4-FFF2-40B4-BE49-F238E27FC236}">
                <a16:creationId xmlns:a16="http://schemas.microsoft.com/office/drawing/2014/main" id="{07321C2C-DF0E-5F46-A5F7-B0B6685E3B18}"/>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34820" name="Rectangle 4">
            <a:extLst>
              <a:ext uri="{FF2B5EF4-FFF2-40B4-BE49-F238E27FC236}">
                <a16:creationId xmlns:a16="http://schemas.microsoft.com/office/drawing/2014/main" id="{DBAD4E5F-E915-3549-A77D-35DFA5BC84F9}"/>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4821" name="Rectangle 5">
            <a:extLst>
              <a:ext uri="{FF2B5EF4-FFF2-40B4-BE49-F238E27FC236}">
                <a16:creationId xmlns:a16="http://schemas.microsoft.com/office/drawing/2014/main" id="{FB0FE1B0-041C-2447-8ADE-7C3A32F53210}"/>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4822" name="Rectangle 6">
            <a:extLst>
              <a:ext uri="{FF2B5EF4-FFF2-40B4-BE49-F238E27FC236}">
                <a16:creationId xmlns:a16="http://schemas.microsoft.com/office/drawing/2014/main" id="{0B9BAD10-CEFF-1645-B92E-865DEF663BA2}"/>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34823" name="Rectangle 7">
            <a:extLst>
              <a:ext uri="{FF2B5EF4-FFF2-40B4-BE49-F238E27FC236}">
                <a16:creationId xmlns:a16="http://schemas.microsoft.com/office/drawing/2014/main" id="{A96AE048-C35A-5547-A33B-092515AFB672}"/>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7773D0B-C125-4640-9C45-53CE89D7335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AC4D47F-F333-0242-BF1B-A7AC53232B98}"/>
              </a:ext>
            </a:extLst>
          </p:cNvPr>
          <p:cNvSpPr>
            <a:spLocks noGrp="1" noChangeArrowheads="1"/>
          </p:cNvSpPr>
          <p:nvPr>
            <p:ph type="sldNum" sz="quarter" idx="5"/>
          </p:nvPr>
        </p:nvSpPr>
        <p:spPr>
          <a:ln/>
        </p:spPr>
        <p:txBody>
          <a:bodyPr/>
          <a:lstStyle/>
          <a:p>
            <a:fld id="{C2E36F2E-698F-AA4A-8A1A-ED92C1A3AE0B}" type="slidenum">
              <a:rPr lang="en-US" altLang="en-US"/>
              <a:pPr/>
              <a:t>10</a:t>
            </a:fld>
            <a:endParaRPr lang="en-US" altLang="en-US"/>
          </a:p>
        </p:txBody>
      </p:sp>
      <p:sp>
        <p:nvSpPr>
          <p:cNvPr id="36866" name="Rectangle 2">
            <a:extLst>
              <a:ext uri="{FF2B5EF4-FFF2-40B4-BE49-F238E27FC236}">
                <a16:creationId xmlns:a16="http://schemas.microsoft.com/office/drawing/2014/main" id="{691E9828-B42B-E84D-9D35-684E2AD6D05B}"/>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2C02969F-8E40-2D42-9E78-000490D4D06C}"/>
              </a:ext>
            </a:extLst>
          </p:cNvPr>
          <p:cNvSpPr>
            <a:spLocks noGrp="1" noChangeArrowheads="1"/>
          </p:cNvSpPr>
          <p:nvPr>
            <p:ph type="body" idx="1"/>
          </p:nvPr>
        </p:nvSpPr>
        <p:spPr/>
        <p:txBody>
          <a:bodyPr/>
          <a:lstStyle/>
          <a:p>
            <a:r>
              <a:rPr lang="en-US" altLang="en-US"/>
              <a:t>Keith, this page needs a script.  You need to explain each item or put into a timeline.   A teacher might have no idea about what to say about some of these.   And if this is setting the scene, then we need some background information written up.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539317C-BC90-514E-B4DB-7EAE849607FD}"/>
              </a:ext>
            </a:extLst>
          </p:cNvPr>
          <p:cNvSpPr>
            <a:spLocks noGrp="1" noChangeArrowheads="1"/>
          </p:cNvSpPr>
          <p:nvPr>
            <p:ph type="sldNum" sz="quarter" idx="5"/>
          </p:nvPr>
        </p:nvSpPr>
        <p:spPr>
          <a:ln/>
        </p:spPr>
        <p:txBody>
          <a:bodyPr/>
          <a:lstStyle/>
          <a:p>
            <a:fld id="{44DB9DA0-21F4-B746-B62E-F637C4E69AC3}" type="slidenum">
              <a:rPr lang="en-US" altLang="en-US"/>
              <a:pPr/>
              <a:t>11</a:t>
            </a:fld>
            <a:endParaRPr lang="en-US" altLang="en-US"/>
          </a:p>
        </p:txBody>
      </p:sp>
      <p:sp>
        <p:nvSpPr>
          <p:cNvPr id="39938" name="Rectangle 2">
            <a:extLst>
              <a:ext uri="{FF2B5EF4-FFF2-40B4-BE49-F238E27FC236}">
                <a16:creationId xmlns:a16="http://schemas.microsoft.com/office/drawing/2014/main" id="{E9E8FEE1-4004-A945-9C18-DE93BFD04C8A}"/>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B10F474C-EC19-F64B-8CAF-A8FCD076C142}"/>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5362" name="Group 2">
            <a:extLst>
              <a:ext uri="{FF2B5EF4-FFF2-40B4-BE49-F238E27FC236}">
                <a16:creationId xmlns:a16="http://schemas.microsoft.com/office/drawing/2014/main" id="{C2AE4C9B-E11D-6B4F-8300-3705C19436EF}"/>
              </a:ext>
            </a:extLst>
          </p:cNvPr>
          <p:cNvGrpSpPr>
            <a:grpSpLocks/>
          </p:cNvGrpSpPr>
          <p:nvPr/>
        </p:nvGrpSpPr>
        <p:grpSpPr bwMode="auto">
          <a:xfrm>
            <a:off x="0" y="0"/>
            <a:ext cx="8763000" cy="5943600"/>
            <a:chOff x="0" y="0"/>
            <a:chExt cx="5520" cy="3744"/>
          </a:xfrm>
        </p:grpSpPr>
        <p:sp>
          <p:nvSpPr>
            <p:cNvPr id="15363" name="Rectangle 3">
              <a:extLst>
                <a:ext uri="{FF2B5EF4-FFF2-40B4-BE49-F238E27FC236}">
                  <a16:creationId xmlns:a16="http://schemas.microsoft.com/office/drawing/2014/main" id="{C2027B9E-A2BD-3F4E-BF13-1F04E2553120}"/>
                </a:ext>
              </a:extLst>
            </p:cNvPr>
            <p:cNvSpPr>
              <a:spLocks noChangeArrowheads="1"/>
            </p:cNvSpPr>
            <p:nvPr/>
          </p:nvSpPr>
          <p:spPr bwMode="auto">
            <a:xfrm>
              <a:off x="0" y="0"/>
              <a:ext cx="1104" cy="3072"/>
            </a:xfrm>
            <a:prstGeom prst="rect">
              <a:avLst/>
            </a:prstGeom>
            <a:solidFill>
              <a:schemeClr val="accent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grpSp>
          <p:nvGrpSpPr>
            <p:cNvPr id="15364" name="Group 4">
              <a:extLst>
                <a:ext uri="{FF2B5EF4-FFF2-40B4-BE49-F238E27FC236}">
                  <a16:creationId xmlns:a16="http://schemas.microsoft.com/office/drawing/2014/main" id="{E3A0149F-CD07-4843-B39C-D7C695E67FB4}"/>
                </a:ext>
              </a:extLst>
            </p:cNvPr>
            <p:cNvGrpSpPr>
              <a:grpSpLocks/>
            </p:cNvGrpSpPr>
            <p:nvPr userDrawn="1"/>
          </p:nvGrpSpPr>
          <p:grpSpPr bwMode="auto">
            <a:xfrm>
              <a:off x="0" y="2208"/>
              <a:ext cx="5520" cy="1536"/>
              <a:chOff x="0" y="2208"/>
              <a:chExt cx="5520" cy="1536"/>
            </a:xfrm>
          </p:grpSpPr>
          <p:sp>
            <p:nvSpPr>
              <p:cNvPr id="15365" name="Rectangle 5">
                <a:extLst>
                  <a:ext uri="{FF2B5EF4-FFF2-40B4-BE49-F238E27FC236}">
                    <a16:creationId xmlns:a16="http://schemas.microsoft.com/office/drawing/2014/main" id="{1EE38072-9460-B248-97A5-6C06CE053C60}"/>
                  </a:ext>
                </a:extLst>
              </p:cNvPr>
              <p:cNvSpPr>
                <a:spLocks noChangeArrowheads="1"/>
              </p:cNvSpPr>
              <p:nvPr/>
            </p:nvSpPr>
            <p:spPr bwMode="ltGray">
              <a:xfrm>
                <a:off x="624" y="2208"/>
                <a:ext cx="4896" cy="1536"/>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15366" name="Rectangle 6">
                <a:extLst>
                  <a:ext uri="{FF2B5EF4-FFF2-40B4-BE49-F238E27FC236}">
                    <a16:creationId xmlns:a16="http://schemas.microsoft.com/office/drawing/2014/main" id="{BA7CEE79-15D8-B24D-A7B9-6449730BB281}"/>
                  </a:ext>
                </a:extLst>
              </p:cNvPr>
              <p:cNvSpPr>
                <a:spLocks noChangeArrowheads="1"/>
              </p:cNvSpPr>
              <p:nvPr/>
            </p:nvSpPr>
            <p:spPr bwMode="white">
              <a:xfrm>
                <a:off x="654" y="2352"/>
                <a:ext cx="4818" cy="134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15367" name="Line 7">
                <a:extLst>
                  <a:ext uri="{FF2B5EF4-FFF2-40B4-BE49-F238E27FC236}">
                    <a16:creationId xmlns:a16="http://schemas.microsoft.com/office/drawing/2014/main" id="{3BBD221A-581E-884A-ABCD-8A8848EF30A9}"/>
                  </a:ext>
                </a:extLst>
              </p:cNvPr>
              <p:cNvSpPr>
                <a:spLocks noChangeShapeType="1"/>
              </p:cNvSpPr>
              <p:nvPr/>
            </p:nvSpPr>
            <p:spPr bwMode="auto">
              <a:xfrm>
                <a:off x="0" y="3072"/>
                <a:ext cx="624" cy="0"/>
              </a:xfrm>
              <a:prstGeom prst="line">
                <a:avLst/>
              </a:prstGeom>
              <a:noFill/>
              <a:ln w="508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5368" name="Group 8">
              <a:extLst>
                <a:ext uri="{FF2B5EF4-FFF2-40B4-BE49-F238E27FC236}">
                  <a16:creationId xmlns:a16="http://schemas.microsoft.com/office/drawing/2014/main" id="{1B27D838-EDE9-0343-83E6-06954FCD823F}"/>
                </a:ext>
              </a:extLst>
            </p:cNvPr>
            <p:cNvGrpSpPr>
              <a:grpSpLocks/>
            </p:cNvGrpSpPr>
            <p:nvPr userDrawn="1"/>
          </p:nvGrpSpPr>
          <p:grpSpPr bwMode="auto">
            <a:xfrm>
              <a:off x="400" y="336"/>
              <a:ext cx="5088" cy="192"/>
              <a:chOff x="400" y="336"/>
              <a:chExt cx="5088" cy="192"/>
            </a:xfrm>
          </p:grpSpPr>
          <p:sp>
            <p:nvSpPr>
              <p:cNvPr id="15369" name="Rectangle 9">
                <a:extLst>
                  <a:ext uri="{FF2B5EF4-FFF2-40B4-BE49-F238E27FC236}">
                    <a16:creationId xmlns:a16="http://schemas.microsoft.com/office/drawing/2014/main" id="{68DE13B3-E02C-D542-A1C8-D7FD9D3AC064}"/>
                  </a:ext>
                </a:extLst>
              </p:cNvPr>
              <p:cNvSpPr>
                <a:spLocks noChangeArrowheads="1"/>
              </p:cNvSpPr>
              <p:nvPr/>
            </p:nvSpPr>
            <p:spPr bwMode="auto">
              <a:xfrm>
                <a:off x="3952" y="336"/>
                <a:ext cx="1536" cy="19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15370" name="Line 10">
                <a:extLst>
                  <a:ext uri="{FF2B5EF4-FFF2-40B4-BE49-F238E27FC236}">
                    <a16:creationId xmlns:a16="http://schemas.microsoft.com/office/drawing/2014/main" id="{6AADCA6B-BE91-A04F-9420-417C67BECC26}"/>
                  </a:ext>
                </a:extLst>
              </p:cNvPr>
              <p:cNvSpPr>
                <a:spLocks noChangeShapeType="1"/>
              </p:cNvSpPr>
              <p:nvPr/>
            </p:nvSpPr>
            <p:spPr bwMode="auto">
              <a:xfrm>
                <a:off x="400" y="432"/>
                <a:ext cx="5088"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5371" name="Rectangle 11">
            <a:extLst>
              <a:ext uri="{FF2B5EF4-FFF2-40B4-BE49-F238E27FC236}">
                <a16:creationId xmlns:a16="http://schemas.microsoft.com/office/drawing/2014/main" id="{F3B98905-CCA0-2B41-A9D9-E81DB4489D13}"/>
              </a:ext>
            </a:extLst>
          </p:cNvPr>
          <p:cNvSpPr>
            <a:spLocks noGrp="1" noChangeArrowheads="1"/>
          </p:cNvSpPr>
          <p:nvPr>
            <p:ph type="ctrTitle"/>
          </p:nvPr>
        </p:nvSpPr>
        <p:spPr>
          <a:xfrm>
            <a:off x="2057400" y="1143000"/>
            <a:ext cx="6629400" cy="2209800"/>
          </a:xfrm>
        </p:spPr>
        <p:txBody>
          <a:bodyPr/>
          <a:lstStyle>
            <a:lvl1pPr>
              <a:defRPr sz="4800"/>
            </a:lvl1pPr>
          </a:lstStyle>
          <a:p>
            <a:pPr lvl="0"/>
            <a:r>
              <a:rPr lang="en-US" altLang="en-US" noProof="0"/>
              <a:t>Click to edit Master title style</a:t>
            </a:r>
          </a:p>
        </p:txBody>
      </p:sp>
      <p:sp>
        <p:nvSpPr>
          <p:cNvPr id="15372" name="Rectangle 12">
            <a:extLst>
              <a:ext uri="{FF2B5EF4-FFF2-40B4-BE49-F238E27FC236}">
                <a16:creationId xmlns:a16="http://schemas.microsoft.com/office/drawing/2014/main" id="{4ADAAC3B-C48E-5D46-9FDA-8D85EC5B8B35}"/>
              </a:ext>
            </a:extLst>
          </p:cNvPr>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pPr lvl="0"/>
            <a:r>
              <a:rPr lang="en-US" altLang="en-US" noProof="0"/>
              <a:t>Click to edit Master subtitle style</a:t>
            </a:r>
          </a:p>
        </p:txBody>
      </p:sp>
      <p:sp>
        <p:nvSpPr>
          <p:cNvPr id="15373" name="Rectangle 13">
            <a:extLst>
              <a:ext uri="{FF2B5EF4-FFF2-40B4-BE49-F238E27FC236}">
                <a16:creationId xmlns:a16="http://schemas.microsoft.com/office/drawing/2014/main" id="{14719660-1347-CA46-8184-DB19A78076AC}"/>
              </a:ext>
            </a:extLst>
          </p:cNvPr>
          <p:cNvSpPr>
            <a:spLocks noGrp="1" noChangeArrowheads="1"/>
          </p:cNvSpPr>
          <p:nvPr>
            <p:ph type="dt" sz="half" idx="2"/>
          </p:nvPr>
        </p:nvSpPr>
        <p:spPr>
          <a:xfrm>
            <a:off x="912813" y="6251575"/>
            <a:ext cx="1905000" cy="457200"/>
          </a:xfrm>
        </p:spPr>
        <p:txBody>
          <a:bodyPr/>
          <a:lstStyle>
            <a:lvl1pPr>
              <a:defRPr/>
            </a:lvl1pPr>
          </a:lstStyle>
          <a:p>
            <a:endParaRPr lang="en-US" altLang="en-US"/>
          </a:p>
        </p:txBody>
      </p:sp>
      <p:sp>
        <p:nvSpPr>
          <p:cNvPr id="15374" name="Rectangle 14">
            <a:extLst>
              <a:ext uri="{FF2B5EF4-FFF2-40B4-BE49-F238E27FC236}">
                <a16:creationId xmlns:a16="http://schemas.microsoft.com/office/drawing/2014/main" id="{6DF9E493-5ABF-E447-A58E-10CAF080E427}"/>
              </a:ext>
            </a:extLst>
          </p:cNvPr>
          <p:cNvSpPr>
            <a:spLocks noGrp="1" noChangeArrowheads="1"/>
          </p:cNvSpPr>
          <p:nvPr>
            <p:ph type="ftr" sz="quarter" idx="3"/>
          </p:nvPr>
        </p:nvSpPr>
        <p:spPr>
          <a:xfrm>
            <a:off x="3354388" y="6248400"/>
            <a:ext cx="2895600" cy="457200"/>
          </a:xfrm>
        </p:spPr>
        <p:txBody>
          <a:bodyPr/>
          <a:lstStyle>
            <a:lvl1pPr>
              <a:defRPr/>
            </a:lvl1pPr>
          </a:lstStyle>
          <a:p>
            <a:endParaRPr lang="en-US" altLang="en-US"/>
          </a:p>
        </p:txBody>
      </p:sp>
      <p:sp>
        <p:nvSpPr>
          <p:cNvPr id="15375" name="Rectangle 15">
            <a:extLst>
              <a:ext uri="{FF2B5EF4-FFF2-40B4-BE49-F238E27FC236}">
                <a16:creationId xmlns:a16="http://schemas.microsoft.com/office/drawing/2014/main" id="{D2CD134F-C17F-5347-ABD3-C904015C7B17}"/>
              </a:ext>
            </a:extLst>
          </p:cNvPr>
          <p:cNvSpPr>
            <a:spLocks noGrp="1" noChangeArrowheads="1"/>
          </p:cNvSpPr>
          <p:nvPr>
            <p:ph type="sldNum" sz="quarter" idx="4"/>
          </p:nvPr>
        </p:nvSpPr>
        <p:spPr/>
        <p:txBody>
          <a:bodyPr/>
          <a:lstStyle>
            <a:lvl1pPr>
              <a:defRPr/>
            </a:lvl1pPr>
          </a:lstStyle>
          <a:p>
            <a:fld id="{8A70CBA6-94AE-0649-BCF9-F86EF82F90BA}"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00263-8563-7A4C-9D4F-1BC00929A6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439197-69DC-F849-85FC-F0ED71FE30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A482FD-E0B3-F74B-BDFB-30BAAB971AD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D982374-8B69-3345-AC86-0017CBF52F6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7B4FF42-C387-BA40-9EAB-5AFD59BD6C97}"/>
              </a:ext>
            </a:extLst>
          </p:cNvPr>
          <p:cNvSpPr>
            <a:spLocks noGrp="1"/>
          </p:cNvSpPr>
          <p:nvPr>
            <p:ph type="sldNum" sz="quarter" idx="12"/>
          </p:nvPr>
        </p:nvSpPr>
        <p:spPr/>
        <p:txBody>
          <a:bodyPr/>
          <a:lstStyle>
            <a:lvl1pPr>
              <a:defRPr/>
            </a:lvl1pPr>
          </a:lstStyle>
          <a:p>
            <a:fld id="{91950997-8EB5-5441-929B-B908C325900B}" type="slidenum">
              <a:rPr lang="en-US" altLang="en-US"/>
              <a:pPr/>
              <a:t>‹#›</a:t>
            </a:fld>
            <a:endParaRPr lang="en-US" altLang="en-US"/>
          </a:p>
        </p:txBody>
      </p:sp>
    </p:spTree>
    <p:extLst>
      <p:ext uri="{BB962C8B-B14F-4D97-AF65-F5344CB8AC3E}">
        <p14:creationId xmlns:p14="http://schemas.microsoft.com/office/powerpoint/2010/main" val="1491536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F94984-D7B1-7A4F-BA88-01D2F0F5A0DA}"/>
              </a:ext>
            </a:extLst>
          </p:cNvPr>
          <p:cNvSpPr>
            <a:spLocks noGrp="1"/>
          </p:cNvSpPr>
          <p:nvPr>
            <p:ph type="title" orient="vert"/>
          </p:nvPr>
        </p:nvSpPr>
        <p:spPr>
          <a:xfrm>
            <a:off x="6743700" y="277813"/>
            <a:ext cx="1943100" cy="585311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F3CA68-C4F0-3A4D-8F9C-9A949762A4F4}"/>
              </a:ext>
            </a:extLst>
          </p:cNvPr>
          <p:cNvSpPr>
            <a:spLocks noGrp="1"/>
          </p:cNvSpPr>
          <p:nvPr>
            <p:ph type="body" orient="vert" idx="1"/>
          </p:nvPr>
        </p:nvSpPr>
        <p:spPr>
          <a:xfrm>
            <a:off x="914400" y="277813"/>
            <a:ext cx="56769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C7D122-658B-A242-ACE1-AE5029846DC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620D0BD-0B5D-9540-982F-74B7D2E4D9B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8B5B900-8E6D-7B4C-9A84-4800E1AE7AEE}"/>
              </a:ext>
            </a:extLst>
          </p:cNvPr>
          <p:cNvSpPr>
            <a:spLocks noGrp="1"/>
          </p:cNvSpPr>
          <p:nvPr>
            <p:ph type="sldNum" sz="quarter" idx="12"/>
          </p:nvPr>
        </p:nvSpPr>
        <p:spPr/>
        <p:txBody>
          <a:bodyPr/>
          <a:lstStyle>
            <a:lvl1pPr>
              <a:defRPr/>
            </a:lvl1pPr>
          </a:lstStyle>
          <a:p>
            <a:fld id="{9B674305-BD4E-A149-BDE9-1D8DF5F9AA53}" type="slidenum">
              <a:rPr lang="en-US" altLang="en-US"/>
              <a:pPr/>
              <a:t>‹#›</a:t>
            </a:fld>
            <a:endParaRPr lang="en-US" altLang="en-US"/>
          </a:p>
        </p:txBody>
      </p:sp>
    </p:spTree>
    <p:extLst>
      <p:ext uri="{BB962C8B-B14F-4D97-AF65-F5344CB8AC3E}">
        <p14:creationId xmlns:p14="http://schemas.microsoft.com/office/powerpoint/2010/main" val="3147258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FA4A0-0D25-854E-B4A1-2DDD67F1F1AE}"/>
              </a:ext>
            </a:extLst>
          </p:cNvPr>
          <p:cNvSpPr>
            <a:spLocks noGrp="1"/>
          </p:cNvSpPr>
          <p:nvPr>
            <p:ph type="title"/>
          </p:nvPr>
        </p:nvSpPr>
        <p:spPr>
          <a:xfrm>
            <a:off x="914400" y="277813"/>
            <a:ext cx="7772400" cy="1143000"/>
          </a:xfrm>
        </p:spPr>
        <p:txBody>
          <a:bodyPr/>
          <a:lstStyle/>
          <a:p>
            <a:r>
              <a:rPr lang="en-US"/>
              <a:t>Click to edit Master title style</a:t>
            </a:r>
          </a:p>
        </p:txBody>
      </p:sp>
      <p:sp>
        <p:nvSpPr>
          <p:cNvPr id="3" name="Online Image Placeholder 2">
            <a:extLst>
              <a:ext uri="{FF2B5EF4-FFF2-40B4-BE49-F238E27FC236}">
                <a16:creationId xmlns:a16="http://schemas.microsoft.com/office/drawing/2014/main" id="{36BD791A-E710-9B45-83C0-BB7554BAEF82}"/>
              </a:ext>
            </a:extLst>
          </p:cNvPr>
          <p:cNvSpPr>
            <a:spLocks noGrp="1"/>
          </p:cNvSpPr>
          <p:nvPr>
            <p:ph type="clipArt" sz="half" idx="1"/>
          </p:nvPr>
        </p:nvSpPr>
        <p:spPr>
          <a:xfrm>
            <a:off x="914400" y="1600200"/>
            <a:ext cx="3810000" cy="4530725"/>
          </a:xfrm>
        </p:spPr>
        <p:txBody>
          <a:bodyPr/>
          <a:lstStyle/>
          <a:p>
            <a:endParaRPr lang="en-US"/>
          </a:p>
        </p:txBody>
      </p:sp>
      <p:sp>
        <p:nvSpPr>
          <p:cNvPr id="4" name="Text Placeholder 3">
            <a:extLst>
              <a:ext uri="{FF2B5EF4-FFF2-40B4-BE49-F238E27FC236}">
                <a16:creationId xmlns:a16="http://schemas.microsoft.com/office/drawing/2014/main" id="{2B2DED58-9C45-9942-B34C-DB304CDE3200}"/>
              </a:ext>
            </a:extLst>
          </p:cNvPr>
          <p:cNvSpPr>
            <a:spLocks noGrp="1"/>
          </p:cNvSpPr>
          <p:nvPr>
            <p:ph type="body"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A4CFAB-5C3B-6E46-A587-9E21616ED956}"/>
              </a:ext>
            </a:extLst>
          </p:cNvPr>
          <p:cNvSpPr>
            <a:spLocks noGrp="1"/>
          </p:cNvSpPr>
          <p:nvPr>
            <p:ph type="dt" sz="half" idx="10"/>
          </p:nvPr>
        </p:nvSpPr>
        <p:spPr>
          <a:xfrm>
            <a:off x="914400" y="6251575"/>
            <a:ext cx="19812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F6B522A-D567-BE42-933A-2F47BD20BCAB}"/>
              </a:ext>
            </a:extLst>
          </p:cNvPr>
          <p:cNvSpPr>
            <a:spLocks noGrp="1"/>
          </p:cNvSpPr>
          <p:nvPr>
            <p:ph type="ftr" sz="quarter" idx="11"/>
          </p:nvPr>
        </p:nvSpPr>
        <p:spPr>
          <a:xfrm>
            <a:off x="3352800" y="6248400"/>
            <a:ext cx="29718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1B9003F-8600-344E-9AC1-D45E11BD16F7}"/>
              </a:ext>
            </a:extLst>
          </p:cNvPr>
          <p:cNvSpPr>
            <a:spLocks noGrp="1"/>
          </p:cNvSpPr>
          <p:nvPr>
            <p:ph type="sldNum" sz="quarter" idx="12"/>
          </p:nvPr>
        </p:nvSpPr>
        <p:spPr>
          <a:xfrm>
            <a:off x="6781800" y="6248400"/>
            <a:ext cx="1905000" cy="457200"/>
          </a:xfrm>
        </p:spPr>
        <p:txBody>
          <a:bodyPr/>
          <a:lstStyle>
            <a:lvl1pPr>
              <a:defRPr/>
            </a:lvl1pPr>
          </a:lstStyle>
          <a:p>
            <a:fld id="{F2C2A641-1F2D-3A47-9D1D-F5AE14402D9A}" type="slidenum">
              <a:rPr lang="en-US" altLang="en-US"/>
              <a:pPr/>
              <a:t>‹#›</a:t>
            </a:fld>
            <a:endParaRPr lang="en-US" altLang="en-US"/>
          </a:p>
        </p:txBody>
      </p:sp>
    </p:spTree>
    <p:extLst>
      <p:ext uri="{BB962C8B-B14F-4D97-AF65-F5344CB8AC3E}">
        <p14:creationId xmlns:p14="http://schemas.microsoft.com/office/powerpoint/2010/main" val="106662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0F971-5E3E-0C43-806C-8A7B7DA3E6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530D26-7C10-C34C-A292-63437361D4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1C575B-F2CE-F245-B1CB-1A368234F71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CE97105-374C-2548-8B2C-9C032601147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88096D2-30A6-1E4D-9D35-99A23D2E8EC3}"/>
              </a:ext>
            </a:extLst>
          </p:cNvPr>
          <p:cNvSpPr>
            <a:spLocks noGrp="1"/>
          </p:cNvSpPr>
          <p:nvPr>
            <p:ph type="sldNum" sz="quarter" idx="12"/>
          </p:nvPr>
        </p:nvSpPr>
        <p:spPr/>
        <p:txBody>
          <a:bodyPr/>
          <a:lstStyle>
            <a:lvl1pPr>
              <a:defRPr/>
            </a:lvl1pPr>
          </a:lstStyle>
          <a:p>
            <a:fld id="{BFB6538A-10D4-F441-A68E-2258C82A33AB}" type="slidenum">
              <a:rPr lang="en-US" altLang="en-US"/>
              <a:pPr/>
              <a:t>‹#›</a:t>
            </a:fld>
            <a:endParaRPr lang="en-US" altLang="en-US"/>
          </a:p>
        </p:txBody>
      </p:sp>
    </p:spTree>
    <p:extLst>
      <p:ext uri="{BB962C8B-B14F-4D97-AF65-F5344CB8AC3E}">
        <p14:creationId xmlns:p14="http://schemas.microsoft.com/office/powerpoint/2010/main" val="2334359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1E1C8-D381-4842-82FC-EAA82EB6ACCC}"/>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10DB40-1DE8-434F-BE60-DE7DC1C4B78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2BBAA333-FFD9-B64C-A0F7-1098CE39C8F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725062C-AA3D-4049-91D4-383B2795E81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F380E7F-3F2A-304E-A05D-046A66204B45}"/>
              </a:ext>
            </a:extLst>
          </p:cNvPr>
          <p:cNvSpPr>
            <a:spLocks noGrp="1"/>
          </p:cNvSpPr>
          <p:nvPr>
            <p:ph type="sldNum" sz="quarter" idx="12"/>
          </p:nvPr>
        </p:nvSpPr>
        <p:spPr/>
        <p:txBody>
          <a:bodyPr/>
          <a:lstStyle>
            <a:lvl1pPr>
              <a:defRPr/>
            </a:lvl1pPr>
          </a:lstStyle>
          <a:p>
            <a:fld id="{DA426EEB-166D-AA4B-B4F9-EF5EAAB4ECFB}" type="slidenum">
              <a:rPr lang="en-US" altLang="en-US"/>
              <a:pPr/>
              <a:t>‹#›</a:t>
            </a:fld>
            <a:endParaRPr lang="en-US" altLang="en-US"/>
          </a:p>
        </p:txBody>
      </p:sp>
    </p:spTree>
    <p:extLst>
      <p:ext uri="{BB962C8B-B14F-4D97-AF65-F5344CB8AC3E}">
        <p14:creationId xmlns:p14="http://schemas.microsoft.com/office/powerpoint/2010/main" val="3017822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51E41-989B-B145-B427-B53D9ACB6E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66E3A8-F083-064A-B76F-12A373100085}"/>
              </a:ext>
            </a:extLst>
          </p:cNvPr>
          <p:cNvSpPr>
            <a:spLocks noGrp="1"/>
          </p:cNvSpPr>
          <p:nvPr>
            <p:ph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743EC6-6634-BA4A-B3F2-D1C550FEE469}"/>
              </a:ext>
            </a:extLst>
          </p:cNvPr>
          <p:cNvSpPr>
            <a:spLocks noGrp="1"/>
          </p:cNvSpPr>
          <p:nvPr>
            <p:ph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994F29-D22E-8249-A2A5-22AE8F6D01A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57A0305-66B7-674F-8F63-E67C8E8BCF96}"/>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48D4995-2CE1-8242-8E43-1480FEAC791B}"/>
              </a:ext>
            </a:extLst>
          </p:cNvPr>
          <p:cNvSpPr>
            <a:spLocks noGrp="1"/>
          </p:cNvSpPr>
          <p:nvPr>
            <p:ph type="sldNum" sz="quarter" idx="12"/>
          </p:nvPr>
        </p:nvSpPr>
        <p:spPr/>
        <p:txBody>
          <a:bodyPr/>
          <a:lstStyle>
            <a:lvl1pPr>
              <a:defRPr/>
            </a:lvl1pPr>
          </a:lstStyle>
          <a:p>
            <a:fld id="{D413C570-8895-9E46-A6FF-6FF6F1C3C423}" type="slidenum">
              <a:rPr lang="en-US" altLang="en-US"/>
              <a:pPr/>
              <a:t>‹#›</a:t>
            </a:fld>
            <a:endParaRPr lang="en-US" altLang="en-US"/>
          </a:p>
        </p:txBody>
      </p:sp>
    </p:spTree>
    <p:extLst>
      <p:ext uri="{BB962C8B-B14F-4D97-AF65-F5344CB8AC3E}">
        <p14:creationId xmlns:p14="http://schemas.microsoft.com/office/powerpoint/2010/main" val="1479024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938DA-578A-B844-B8E9-855C0EC455BC}"/>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7349D4-D5BA-2044-A15D-6FF182CA7D4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E043F1-27A3-4946-B1FE-488ECC15A14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C80C76-4D53-5F4F-8283-0BCFC7DC64E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70AB9C-5BEF-1448-AB07-FF19C7EFD79E}"/>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D955E7-042F-6A48-A3BD-C3EB2E51D9EE}"/>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59012E8E-F0C8-2B47-BA52-1DC3BAE8070B}"/>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8E0D8D8E-165F-EB42-9C80-086A25875A1C}"/>
              </a:ext>
            </a:extLst>
          </p:cNvPr>
          <p:cNvSpPr>
            <a:spLocks noGrp="1"/>
          </p:cNvSpPr>
          <p:nvPr>
            <p:ph type="sldNum" sz="quarter" idx="12"/>
          </p:nvPr>
        </p:nvSpPr>
        <p:spPr/>
        <p:txBody>
          <a:bodyPr/>
          <a:lstStyle>
            <a:lvl1pPr>
              <a:defRPr/>
            </a:lvl1pPr>
          </a:lstStyle>
          <a:p>
            <a:fld id="{DFDC8D01-5F48-984F-87B1-1430C4B7E3F1}" type="slidenum">
              <a:rPr lang="en-US" altLang="en-US"/>
              <a:pPr/>
              <a:t>‹#›</a:t>
            </a:fld>
            <a:endParaRPr lang="en-US" altLang="en-US"/>
          </a:p>
        </p:txBody>
      </p:sp>
    </p:spTree>
    <p:extLst>
      <p:ext uri="{BB962C8B-B14F-4D97-AF65-F5344CB8AC3E}">
        <p14:creationId xmlns:p14="http://schemas.microsoft.com/office/powerpoint/2010/main" val="1050763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6943D-95C8-474B-AF45-95C757150B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4707DE-3A27-6645-9AAE-64CF8C224F22}"/>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D3A8346E-E8C6-B44C-9383-0BAB908BFB6D}"/>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CDB03352-7DB4-E346-8946-7666EF764BF2}"/>
              </a:ext>
            </a:extLst>
          </p:cNvPr>
          <p:cNvSpPr>
            <a:spLocks noGrp="1"/>
          </p:cNvSpPr>
          <p:nvPr>
            <p:ph type="sldNum" sz="quarter" idx="12"/>
          </p:nvPr>
        </p:nvSpPr>
        <p:spPr/>
        <p:txBody>
          <a:bodyPr/>
          <a:lstStyle>
            <a:lvl1pPr>
              <a:defRPr/>
            </a:lvl1pPr>
          </a:lstStyle>
          <a:p>
            <a:fld id="{1C41F1BC-CBE1-2948-96A6-FDC46CE11ED9}" type="slidenum">
              <a:rPr lang="en-US" altLang="en-US"/>
              <a:pPr/>
              <a:t>‹#›</a:t>
            </a:fld>
            <a:endParaRPr lang="en-US" altLang="en-US"/>
          </a:p>
        </p:txBody>
      </p:sp>
    </p:spTree>
    <p:extLst>
      <p:ext uri="{BB962C8B-B14F-4D97-AF65-F5344CB8AC3E}">
        <p14:creationId xmlns:p14="http://schemas.microsoft.com/office/powerpoint/2010/main" val="2630929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2E1D51-2D93-4548-8A6B-31EAA1C956D3}"/>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882D3B23-037D-4C44-A92B-C946C603F298}"/>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75BC72A6-92CD-4C40-9D4C-0EA9E45616F0}"/>
              </a:ext>
            </a:extLst>
          </p:cNvPr>
          <p:cNvSpPr>
            <a:spLocks noGrp="1"/>
          </p:cNvSpPr>
          <p:nvPr>
            <p:ph type="sldNum" sz="quarter" idx="12"/>
          </p:nvPr>
        </p:nvSpPr>
        <p:spPr/>
        <p:txBody>
          <a:bodyPr/>
          <a:lstStyle>
            <a:lvl1pPr>
              <a:defRPr/>
            </a:lvl1pPr>
          </a:lstStyle>
          <a:p>
            <a:fld id="{27EA7790-E9B7-F44C-8DBB-CB285D2F1FCE}" type="slidenum">
              <a:rPr lang="en-US" altLang="en-US"/>
              <a:pPr/>
              <a:t>‹#›</a:t>
            </a:fld>
            <a:endParaRPr lang="en-US" altLang="en-US"/>
          </a:p>
        </p:txBody>
      </p:sp>
    </p:spTree>
    <p:extLst>
      <p:ext uri="{BB962C8B-B14F-4D97-AF65-F5344CB8AC3E}">
        <p14:creationId xmlns:p14="http://schemas.microsoft.com/office/powerpoint/2010/main" val="1524497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FAF72-054B-E446-BBFD-3E5B6546B2E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2CC14C-4E27-8249-B6A8-DE756CD08B0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9350C0-868A-AD4F-826E-8197276B3C6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D4C9CC-45B5-6747-88F5-0F960E5C24C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1BD12DB-5CDE-F946-81DA-604335FDAB4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4400DC7-F347-184F-AEC1-38A95B0EA669}"/>
              </a:ext>
            </a:extLst>
          </p:cNvPr>
          <p:cNvSpPr>
            <a:spLocks noGrp="1"/>
          </p:cNvSpPr>
          <p:nvPr>
            <p:ph type="sldNum" sz="quarter" idx="12"/>
          </p:nvPr>
        </p:nvSpPr>
        <p:spPr/>
        <p:txBody>
          <a:bodyPr/>
          <a:lstStyle>
            <a:lvl1pPr>
              <a:defRPr/>
            </a:lvl1pPr>
          </a:lstStyle>
          <a:p>
            <a:fld id="{4F6AC8C2-65F1-4242-8973-599253516094}" type="slidenum">
              <a:rPr lang="en-US" altLang="en-US"/>
              <a:pPr/>
              <a:t>‹#›</a:t>
            </a:fld>
            <a:endParaRPr lang="en-US" altLang="en-US"/>
          </a:p>
        </p:txBody>
      </p:sp>
    </p:spTree>
    <p:extLst>
      <p:ext uri="{BB962C8B-B14F-4D97-AF65-F5344CB8AC3E}">
        <p14:creationId xmlns:p14="http://schemas.microsoft.com/office/powerpoint/2010/main" val="4064442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88F2F-7ED9-B54D-8D15-8A8BFD16A2E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956E47-5FCC-8647-B4D0-D9CA99C351A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036F9B-6EB9-124E-B494-B3185EB2664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761D3B-DD6F-E54F-8C29-E1D45BB7A2C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D6B2403-0A9F-A94E-9D93-3AF8E6DE3060}"/>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AA35837-E444-414D-8EBE-631EF2161A5E}"/>
              </a:ext>
            </a:extLst>
          </p:cNvPr>
          <p:cNvSpPr>
            <a:spLocks noGrp="1"/>
          </p:cNvSpPr>
          <p:nvPr>
            <p:ph type="sldNum" sz="quarter" idx="12"/>
          </p:nvPr>
        </p:nvSpPr>
        <p:spPr/>
        <p:txBody>
          <a:bodyPr/>
          <a:lstStyle>
            <a:lvl1pPr>
              <a:defRPr/>
            </a:lvl1pPr>
          </a:lstStyle>
          <a:p>
            <a:fld id="{24146DF1-8489-5C47-AA5B-59861AF7C401}" type="slidenum">
              <a:rPr lang="en-US" altLang="en-US"/>
              <a:pPr/>
              <a:t>‹#›</a:t>
            </a:fld>
            <a:endParaRPr lang="en-US" altLang="en-US"/>
          </a:p>
        </p:txBody>
      </p:sp>
    </p:spTree>
    <p:extLst>
      <p:ext uri="{BB962C8B-B14F-4D97-AF65-F5344CB8AC3E}">
        <p14:creationId xmlns:p14="http://schemas.microsoft.com/office/powerpoint/2010/main" val="3276783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338" name="Group 2">
            <a:extLst>
              <a:ext uri="{FF2B5EF4-FFF2-40B4-BE49-F238E27FC236}">
                <a16:creationId xmlns:a16="http://schemas.microsoft.com/office/drawing/2014/main" id="{4E297D0E-4EE2-DF4D-8D2D-5D39ED494515}"/>
              </a:ext>
            </a:extLst>
          </p:cNvPr>
          <p:cNvGrpSpPr>
            <a:grpSpLocks/>
          </p:cNvGrpSpPr>
          <p:nvPr/>
        </p:nvGrpSpPr>
        <p:grpSpPr bwMode="auto">
          <a:xfrm>
            <a:off x="0" y="0"/>
            <a:ext cx="8686800" cy="4876800"/>
            <a:chOff x="0" y="0"/>
            <a:chExt cx="5472" cy="3072"/>
          </a:xfrm>
        </p:grpSpPr>
        <p:sp>
          <p:nvSpPr>
            <p:cNvPr id="14339" name="Rectangle 3">
              <a:extLst>
                <a:ext uri="{FF2B5EF4-FFF2-40B4-BE49-F238E27FC236}">
                  <a16:creationId xmlns:a16="http://schemas.microsoft.com/office/drawing/2014/main" id="{4F022811-2C00-9C4D-82E5-D92883763548}"/>
                </a:ext>
              </a:extLst>
            </p:cNvPr>
            <p:cNvSpPr>
              <a:spLocks noChangeArrowheads="1"/>
            </p:cNvSpPr>
            <p:nvPr/>
          </p:nvSpPr>
          <p:spPr bwMode="auto">
            <a:xfrm>
              <a:off x="0" y="0"/>
              <a:ext cx="384" cy="3072"/>
            </a:xfrm>
            <a:prstGeom prst="rect">
              <a:avLst/>
            </a:prstGeom>
            <a:solidFill>
              <a:schemeClr val="accent1"/>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grpSp>
          <p:nvGrpSpPr>
            <p:cNvPr id="14340" name="Group 4">
              <a:extLst>
                <a:ext uri="{FF2B5EF4-FFF2-40B4-BE49-F238E27FC236}">
                  <a16:creationId xmlns:a16="http://schemas.microsoft.com/office/drawing/2014/main" id="{233DC835-2B42-9B46-B765-6AC5056E7B38}"/>
                </a:ext>
              </a:extLst>
            </p:cNvPr>
            <p:cNvGrpSpPr>
              <a:grpSpLocks/>
            </p:cNvGrpSpPr>
            <p:nvPr/>
          </p:nvGrpSpPr>
          <p:grpSpPr bwMode="auto">
            <a:xfrm>
              <a:off x="240" y="893"/>
              <a:ext cx="5232" cy="115"/>
              <a:chOff x="240" y="893"/>
              <a:chExt cx="5232" cy="115"/>
            </a:xfrm>
          </p:grpSpPr>
          <p:sp>
            <p:nvSpPr>
              <p:cNvPr id="14341" name="Rectangle 5">
                <a:extLst>
                  <a:ext uri="{FF2B5EF4-FFF2-40B4-BE49-F238E27FC236}">
                    <a16:creationId xmlns:a16="http://schemas.microsoft.com/office/drawing/2014/main" id="{F92ACE1F-FCAE-2547-B0E4-5C3327AC5F39}"/>
                  </a:ext>
                </a:extLst>
              </p:cNvPr>
              <p:cNvSpPr>
                <a:spLocks noChangeArrowheads="1"/>
              </p:cNvSpPr>
              <p:nvPr/>
            </p:nvSpPr>
            <p:spPr bwMode="auto">
              <a:xfrm>
                <a:off x="4320" y="893"/>
                <a:ext cx="1152" cy="115"/>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14342" name="Line 6">
                <a:extLst>
                  <a:ext uri="{FF2B5EF4-FFF2-40B4-BE49-F238E27FC236}">
                    <a16:creationId xmlns:a16="http://schemas.microsoft.com/office/drawing/2014/main" id="{17EAD61F-E3FA-7A47-8490-D385F4734DE0}"/>
                  </a:ext>
                </a:extLst>
              </p:cNvPr>
              <p:cNvSpPr>
                <a:spLocks noChangeShapeType="1"/>
              </p:cNvSpPr>
              <p:nvPr/>
            </p:nvSpPr>
            <p:spPr bwMode="auto">
              <a:xfrm>
                <a:off x="240" y="941"/>
                <a:ext cx="5232"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4343" name="Rectangle 7">
            <a:extLst>
              <a:ext uri="{FF2B5EF4-FFF2-40B4-BE49-F238E27FC236}">
                <a16:creationId xmlns:a16="http://schemas.microsoft.com/office/drawing/2014/main" id="{37A45097-9023-1342-A56B-48077224F457}"/>
              </a:ext>
            </a:extLst>
          </p:cNvPr>
          <p:cNvSpPr>
            <a:spLocks noGrp="1" noChangeArrowheads="1"/>
          </p:cNvSpPr>
          <p:nvPr>
            <p:ph type="title"/>
          </p:nvPr>
        </p:nvSpPr>
        <p:spPr bwMode="auto">
          <a:xfrm>
            <a:off x="914400" y="277813"/>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4344" name="Rectangle 8">
            <a:extLst>
              <a:ext uri="{FF2B5EF4-FFF2-40B4-BE49-F238E27FC236}">
                <a16:creationId xmlns:a16="http://schemas.microsoft.com/office/drawing/2014/main" id="{EBF125FE-AA44-B04D-9A75-AF359C9E0A04}"/>
              </a:ext>
            </a:extLst>
          </p:cNvPr>
          <p:cNvSpPr>
            <a:spLocks noGrp="1" noChangeArrowheads="1"/>
          </p:cNvSpPr>
          <p:nvPr>
            <p:ph type="body" idx="1"/>
          </p:nvPr>
        </p:nvSpPr>
        <p:spPr bwMode="auto">
          <a:xfrm>
            <a:off x="914400" y="1600200"/>
            <a:ext cx="77724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345" name="Rectangle 9">
            <a:extLst>
              <a:ext uri="{FF2B5EF4-FFF2-40B4-BE49-F238E27FC236}">
                <a16:creationId xmlns:a16="http://schemas.microsoft.com/office/drawing/2014/main" id="{492EF044-0DAD-E54A-B67B-3432F462F435}"/>
              </a:ext>
            </a:extLst>
          </p:cNvPr>
          <p:cNvSpPr>
            <a:spLocks noGrp="1" noChangeArrowheads="1"/>
          </p:cNvSpPr>
          <p:nvPr>
            <p:ph type="dt" sz="half" idx="2"/>
          </p:nvPr>
        </p:nvSpPr>
        <p:spPr bwMode="auto">
          <a:xfrm>
            <a:off x="914400" y="6251575"/>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en-US" altLang="en-US"/>
          </a:p>
        </p:txBody>
      </p:sp>
      <p:sp>
        <p:nvSpPr>
          <p:cNvPr id="14346" name="Rectangle 10">
            <a:extLst>
              <a:ext uri="{FF2B5EF4-FFF2-40B4-BE49-F238E27FC236}">
                <a16:creationId xmlns:a16="http://schemas.microsoft.com/office/drawing/2014/main" id="{087CDC4E-CDFE-E949-9853-B994B9C3EF65}"/>
              </a:ext>
            </a:extLst>
          </p:cNvPr>
          <p:cNvSpPr>
            <a:spLocks noGrp="1" noChangeArrowheads="1"/>
          </p:cNvSpPr>
          <p:nvPr>
            <p:ph type="ftr" sz="quarter" idx="3"/>
          </p:nvPr>
        </p:nvSpPr>
        <p:spPr bwMode="auto">
          <a:xfrm>
            <a:off x="3352800" y="62484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en-US" altLang="en-US"/>
          </a:p>
        </p:txBody>
      </p:sp>
      <p:sp>
        <p:nvSpPr>
          <p:cNvPr id="14347" name="Rectangle 11">
            <a:extLst>
              <a:ext uri="{FF2B5EF4-FFF2-40B4-BE49-F238E27FC236}">
                <a16:creationId xmlns:a16="http://schemas.microsoft.com/office/drawing/2014/main" id="{73AD3C95-2DB8-CC48-9A44-E2685D082696}"/>
              </a:ext>
            </a:extLst>
          </p:cNvPr>
          <p:cNvSpPr>
            <a:spLocks noGrp="1" noChangeArrowheads="1"/>
          </p:cNvSpPr>
          <p:nvPr>
            <p:ph type="sldNum" sz="quarter" idx="4"/>
          </p:nvPr>
        </p:nvSpPr>
        <p:spPr bwMode="auto">
          <a:xfrm>
            <a:off x="6781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9315BA7F-47E0-8E41-B211-D0AB14095803}" type="slidenum">
              <a:rPr lang="en-US" altLang="en-US"/>
              <a:pPr/>
              <a:t>‹#›</a:t>
            </a:fld>
            <a:endParaRPr lang="en-US" altLang="en-US"/>
          </a:p>
        </p:txBody>
      </p:sp>
      <p:sp>
        <p:nvSpPr>
          <p:cNvPr id="14348" name="Line 12">
            <a:extLst>
              <a:ext uri="{FF2B5EF4-FFF2-40B4-BE49-F238E27FC236}">
                <a16:creationId xmlns:a16="http://schemas.microsoft.com/office/drawing/2014/main" id="{02920BFA-8349-6A4A-A3E6-82F4498A2325}"/>
              </a:ext>
            </a:extLst>
          </p:cNvPr>
          <p:cNvSpPr>
            <a:spLocks noChangeShapeType="1"/>
          </p:cNvSpPr>
          <p:nvPr/>
        </p:nvSpPr>
        <p:spPr bwMode="auto">
          <a:xfrm>
            <a:off x="0" y="4876800"/>
            <a:ext cx="609600" cy="0"/>
          </a:xfrm>
          <a:prstGeom prst="line">
            <a:avLst/>
          </a:prstGeom>
          <a:noFill/>
          <a:ln w="444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l" rtl="0" fontAlgn="base">
        <a:spcBef>
          <a:spcPct val="0"/>
        </a:spcBef>
        <a:spcAft>
          <a:spcPct val="0"/>
        </a:spcAft>
        <a:defRPr sz="4200" kern="1200">
          <a:solidFill>
            <a:schemeClr val="tx2"/>
          </a:solidFill>
          <a:latin typeface="+mj-lt"/>
          <a:ea typeface="+mj-ea"/>
          <a:cs typeface="+mj-cs"/>
        </a:defRPr>
      </a:lvl1pPr>
      <a:lvl2pPr algn="l" rtl="0" fontAlgn="base">
        <a:spcBef>
          <a:spcPct val="0"/>
        </a:spcBef>
        <a:spcAft>
          <a:spcPct val="0"/>
        </a:spcAft>
        <a:defRPr sz="4200">
          <a:solidFill>
            <a:schemeClr val="tx2"/>
          </a:solidFill>
          <a:latin typeface="Times New Roman" panose="02020603050405020304" pitchFamily="18" charset="0"/>
        </a:defRPr>
      </a:lvl2pPr>
      <a:lvl3pPr algn="l" rtl="0" fontAlgn="base">
        <a:spcBef>
          <a:spcPct val="0"/>
        </a:spcBef>
        <a:spcAft>
          <a:spcPct val="0"/>
        </a:spcAft>
        <a:defRPr sz="4200">
          <a:solidFill>
            <a:schemeClr val="tx2"/>
          </a:solidFill>
          <a:latin typeface="Times New Roman" panose="02020603050405020304" pitchFamily="18" charset="0"/>
        </a:defRPr>
      </a:lvl3pPr>
      <a:lvl4pPr algn="l" rtl="0" fontAlgn="base">
        <a:spcBef>
          <a:spcPct val="0"/>
        </a:spcBef>
        <a:spcAft>
          <a:spcPct val="0"/>
        </a:spcAft>
        <a:defRPr sz="4200">
          <a:solidFill>
            <a:schemeClr val="tx2"/>
          </a:solidFill>
          <a:latin typeface="Times New Roman" panose="02020603050405020304" pitchFamily="18" charset="0"/>
        </a:defRPr>
      </a:lvl4pPr>
      <a:lvl5pPr algn="l" rtl="0" fontAlgn="base">
        <a:spcBef>
          <a:spcPct val="0"/>
        </a:spcBef>
        <a:spcAft>
          <a:spcPct val="0"/>
        </a:spcAft>
        <a:defRPr sz="4200">
          <a:solidFill>
            <a:schemeClr val="tx2"/>
          </a:solidFill>
          <a:latin typeface="Times New Roman" panose="02020603050405020304" pitchFamily="18" charset="0"/>
        </a:defRPr>
      </a:lvl5pPr>
      <a:lvl6pPr marL="457200" algn="l" rtl="0" fontAlgn="base">
        <a:spcBef>
          <a:spcPct val="0"/>
        </a:spcBef>
        <a:spcAft>
          <a:spcPct val="0"/>
        </a:spcAft>
        <a:defRPr sz="4200">
          <a:solidFill>
            <a:schemeClr val="tx2"/>
          </a:solidFill>
          <a:latin typeface="Times New Roman" panose="02020603050405020304" pitchFamily="18" charset="0"/>
        </a:defRPr>
      </a:lvl6pPr>
      <a:lvl7pPr marL="914400" algn="l" rtl="0" fontAlgn="base">
        <a:spcBef>
          <a:spcPct val="0"/>
        </a:spcBef>
        <a:spcAft>
          <a:spcPct val="0"/>
        </a:spcAft>
        <a:defRPr sz="4200">
          <a:solidFill>
            <a:schemeClr val="tx2"/>
          </a:solidFill>
          <a:latin typeface="Times New Roman" panose="02020603050405020304" pitchFamily="18" charset="0"/>
        </a:defRPr>
      </a:lvl7pPr>
      <a:lvl8pPr marL="1371600" algn="l" rtl="0" fontAlgn="base">
        <a:spcBef>
          <a:spcPct val="0"/>
        </a:spcBef>
        <a:spcAft>
          <a:spcPct val="0"/>
        </a:spcAft>
        <a:defRPr sz="4200">
          <a:solidFill>
            <a:schemeClr val="tx2"/>
          </a:solidFill>
          <a:latin typeface="Times New Roman" panose="02020603050405020304" pitchFamily="18" charset="0"/>
        </a:defRPr>
      </a:lvl8pPr>
      <a:lvl9pPr marL="1828800" algn="l" rtl="0" fontAlgn="base">
        <a:spcBef>
          <a:spcPct val="0"/>
        </a:spcBef>
        <a:spcAft>
          <a:spcPct val="0"/>
        </a:spcAft>
        <a:defRPr sz="42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lr>
          <a:schemeClr val="folHlink"/>
        </a:buClr>
        <a:buSzPct val="90000"/>
        <a:buFont typeface="Wingdings" pitchFamily="2" charset="2"/>
        <a:buChar char="n"/>
        <a:defRPr sz="2800" kern="12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Char char="n"/>
        <a:defRPr sz="2600" kern="1200">
          <a:solidFill>
            <a:schemeClr val="tx1"/>
          </a:solidFill>
          <a:latin typeface="+mn-lt"/>
          <a:ea typeface="+mn-ea"/>
          <a:cs typeface="+mn-cs"/>
        </a:defRPr>
      </a:lvl2pPr>
      <a:lvl3pPr marL="1143000" indent="-228600" algn="l" rtl="0" fontAlgn="base">
        <a:spcBef>
          <a:spcPct val="20000"/>
        </a:spcBef>
        <a:spcAft>
          <a:spcPct val="0"/>
        </a:spcAft>
        <a:buClr>
          <a:schemeClr val="folHlink"/>
        </a:buClr>
        <a:buSzPct val="55000"/>
        <a:buFont typeface="Wingdings" pitchFamily="2" charset="2"/>
        <a:buChar char="n"/>
        <a:defRPr sz="2300" kern="1200">
          <a:solidFill>
            <a:schemeClr val="tx1"/>
          </a:solidFill>
          <a:latin typeface="+mn-lt"/>
          <a:ea typeface="+mn-ea"/>
          <a:cs typeface="+mn-cs"/>
        </a:defRPr>
      </a:lvl3pPr>
      <a:lvl4pPr marL="1600200" indent="-228600" algn="l" rtl="0" fontAlgn="base">
        <a:spcBef>
          <a:spcPct val="20000"/>
        </a:spcBef>
        <a:spcAft>
          <a:spcPct val="0"/>
        </a:spcAft>
        <a:buClr>
          <a:schemeClr val="accent1"/>
        </a:buClr>
        <a:buFont typeface="Wingdings" pitchFamily="2" charset="2"/>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accent1"/>
        </a:buClr>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images.google.com/imgres?imgurl=http://masalto.com/masalto_db/imagenes_db/Oque/bandera_mexicana.JPG&amp;imgrefurl=http://www.weblo.com/domain/available/mexicanflag.com/&amp;h=322&amp;w=450&amp;sz=32&amp;hl=en&amp;start=8&amp;tbnid=N2dgUJcyV7SWsM:&amp;tbnh=91&amp;tbnw=127&amp;prev=/images%3Fq%3Dmexican%2Bflag%26gbv%3D2%26hl%3Den%26sa%3DG"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images.google.com/imgres?imgurl=http://upload.wikimedia.org/wikipedia/commons/thumb/8/88/US-Senate-Logo.svg/506px-US-Senate-Logo.svg.png&amp;imgrefurl=http://commons.wikimedia.org/wiki/Image:US-Senate-Logo.svg&amp;h=599&amp;w=506&amp;sz=53&amp;hl=en&amp;start=11&amp;tbnid=gd0arjinql4IiM:&amp;tbnh=135&amp;tbnw=114&amp;prev=/images%3Fq%3Dsenate%26gbv%3D2%26hl%3Den%26sa%3D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images.google.com/imgres?imgurl=http://www.flag.com/images/US%20Flag5420.jpg&amp;imgrefurl=http://www.chunderground.com/index.php%3Fname%3DNews%26topic%3D3&amp;h=499&amp;w=384&amp;sz=50&amp;hl=en&amp;start=18&amp;tbnid=1BcuBXmOe5f5CM:&amp;tbnh=130&amp;tbnw=100&amp;prev=/images%3Fq%3D1854%2Bus%2Bflag%26gbv%3D2%26hl%3Den%26sa%3D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images.google.com/imgres?imgurl=http://doe.k12.hi.us/personnel/images/appleandbell.gif&amp;imgrefurl=http://www.mauidoe.com/index.php%3Fact%3Dpersonnel%26id%3D493&amp;h=926&amp;w=1280&amp;sz=176&amp;hl=en&amp;start=10&amp;tbnid=H8s0unuqaqk7cM:&amp;tbnh=109&amp;tbnw=150&amp;prev=/images%3Fq%3Dschool%2Bbell%26gbv%3D2%26hl%3Den%26sa%3D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images.google.com/imgres?imgurl=http://weblogs.cltv.com/news/local/chicago/Money%20stacks.jpg&amp;imgrefurl=http://weblogs.cltv.com/news/local/chicago/2008/04/&amp;h=309&amp;w=339&amp;sz=15&amp;hl=en&amp;start=1&amp;tbnid=8kRIkifjsVYtYM:&amp;tbnh=108&amp;tbnw=119&amp;prev=/images%3Fq%3Dmoney%26gbv%3D2%26ndsp%3D20%26hl%3Den%26sa%3D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images.google.com/imgres?imgurl=http://www.alohaduckbooks.com/Math_Symbol_Clipart.jpg&amp;imgrefurl=http://bringinggoodhome.wordpress.com/2008/05/29/making-math-adjustments-for-the-visual-learner/&amp;h=658&amp;w=792&amp;sz=157&amp;hl=en&amp;start=91&amp;um=1&amp;tbnid=HDITONKRJ8_7VM:&amp;tbnh=119&amp;tbnw=143&amp;prev=/images%3Fq%3Dmath%2Bimages%26start%3D80%26ndsp%3D20%26um%3D1%26hl%3Den%26rls%3Dcom.microsoft:en-us:IE-SearchBox%26rlz%3D1I7GGLR%26sa%3DN"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images.google.com/imgres?imgurl=http://www.trivia888.com/trivia.gif&amp;imgrefurl=http://www.trivia888.com/&amp;h=215&amp;w=325&amp;sz=9&amp;hl=en&amp;start=3&amp;tbnid=G8NG0sA1hykbDM:&amp;tbnh=78&amp;tbnw=118&amp;prev=/images%3Fq%3Dtrivia%26gbv%3D2%26hl%3Den%26sa%3DG" TargetMode="Externa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hyperlink" Target="http://images.google.com/imgres?imgurl=http://www.bangitout.com/uploads/73trivia.bmp&amp;imgrefurl=http://www.bangitout.com/articles/viewarticle.php%3Fa%3D2179&amp;h=448&amp;w=366&amp;sz=482&amp;hl=en&amp;start=70&amp;tbnid=OeKQCCwz5wVj3M:&amp;tbnh=127&amp;tbnw=104&amp;prev=/images%3Fq%3Dtrivia%26start%3D60%26gbv%3D2%26ndsp%3D20%26hl%3Den%26sa%3D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images.google.com/imgres?imgurl=http://doe.k12.hi.us/personnel/images/appleandbell.gif&amp;imgrefurl=http://www.mauidoe.com/index.php%3Fact%3Dpersonnel%26id%3D493&amp;h=926&amp;w=1280&amp;sz=176&amp;hl=en&amp;start=10&amp;tbnid=H8s0unuqaqk7cM:&amp;tbnh=109&amp;tbnw=150&amp;prev=/images%3Fq%3Dschool%2Bbell%26gbv%3D2%26hl%3Den%26sa%3D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imgres?imgurl=http://libizblog.files.wordpress.com/2007/10/question-mark.jpg&amp;imgrefurl=http://libizblog.wordpress.com/2007/10/10/questionable-accounting-on-the-decline/&amp;h=848&amp;w=566&amp;sz=255&amp;tbnid=luF87zNsavoJ::&amp;tbnh=145&amp;tbnw=97&amp;prev=/images%3Fq%3Dquestion%2Bmark&amp;sa=X&amp;oi=image_result&amp;resnum=1&amp;ct=image&amp;cd=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imgres?imgurl=http://libizblog.files.wordpress.com/2007/10/question-mark.jpg&amp;imgrefurl=http://libizblog.wordpress.com/2007/10/10/questionable-accounting-on-the-decline/&amp;h=848&amp;w=566&amp;sz=255&amp;tbnid=luF87zNsavoJ::&amp;tbnh=145&amp;tbnw=97&amp;prev=/images%3Fq%3Dquestion%2Bmark&amp;sa=X&amp;oi=image_result&amp;resnum=1&amp;ct=image&amp;cd=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images.google.com/imgres?imgurl=http://www.co.lancaster.pa.us/lancastercity/lib/lancastercity/building_a_vocabulary.jpg&amp;imgrefurl=http://www.co.lancaster.pa.us/lancastercity/cwp/view.asp%3FA%3D869%26Q%3D551659&amp;h=421&amp;w=434&amp;sz=20&amp;hl=en&amp;start=17&amp;tbnid=KfTO8xiFHEzizM:&amp;tbnh=122&amp;tbnw=126&amp;prev=/images%3Fq%3Dvocabulary%26gbv%3D2%26hl%3Den%26sa%3DG"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F13CED16-B8F5-C64B-B629-A2B09C36FEBA}"/>
              </a:ext>
            </a:extLst>
          </p:cNvPr>
          <p:cNvSpPr>
            <a:spLocks noGrp="1" noChangeArrowheads="1"/>
          </p:cNvSpPr>
          <p:nvPr>
            <p:ph type="ctrTitle"/>
          </p:nvPr>
        </p:nvSpPr>
        <p:spPr/>
        <p:txBody>
          <a:bodyPr/>
          <a:lstStyle/>
          <a:p>
            <a:r>
              <a:rPr lang="en-US" altLang="en-US"/>
              <a:t>Location, Location, Location:  Arizona and the Gadsden Purchase</a:t>
            </a:r>
          </a:p>
        </p:txBody>
      </p:sp>
      <p:sp>
        <p:nvSpPr>
          <p:cNvPr id="37891" name="Rectangle 3">
            <a:extLst>
              <a:ext uri="{FF2B5EF4-FFF2-40B4-BE49-F238E27FC236}">
                <a16:creationId xmlns:a16="http://schemas.microsoft.com/office/drawing/2014/main" id="{EE7ED7D2-5BA0-5C4F-86CB-263FF27E5A38}"/>
              </a:ext>
            </a:extLst>
          </p:cNvPr>
          <p:cNvSpPr>
            <a:spLocks noGrp="1" noChangeArrowheads="1"/>
          </p:cNvSpPr>
          <p:nvPr>
            <p:ph type="subTitle" idx="1"/>
          </p:nvPr>
        </p:nvSpPr>
        <p:spPr/>
        <p:txBody>
          <a:bodyPr/>
          <a:lstStyle/>
          <a:p>
            <a:r>
              <a:rPr lang="en-US" altLang="en-US"/>
              <a:t>By Keith White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543AEB3E-E4F4-B347-8C29-2246A6C849E0}"/>
              </a:ext>
            </a:extLst>
          </p:cNvPr>
          <p:cNvSpPr>
            <a:spLocks noGrp="1" noChangeArrowheads="1"/>
          </p:cNvSpPr>
          <p:nvPr>
            <p:ph type="title"/>
          </p:nvPr>
        </p:nvSpPr>
        <p:spPr>
          <a:xfrm>
            <a:off x="914400" y="277813"/>
            <a:ext cx="7772400" cy="941387"/>
          </a:xfrm>
        </p:spPr>
        <p:txBody>
          <a:bodyPr/>
          <a:lstStyle/>
          <a:p>
            <a:r>
              <a:rPr lang="en-US" altLang="en-US"/>
              <a:t>Related Az Events</a:t>
            </a:r>
          </a:p>
        </p:txBody>
      </p:sp>
      <p:sp>
        <p:nvSpPr>
          <p:cNvPr id="4099" name="Rectangle 3">
            <a:extLst>
              <a:ext uri="{FF2B5EF4-FFF2-40B4-BE49-F238E27FC236}">
                <a16:creationId xmlns:a16="http://schemas.microsoft.com/office/drawing/2014/main" id="{0A44DC09-31F9-EE4C-A3E4-C16099CAF04F}"/>
              </a:ext>
            </a:extLst>
          </p:cNvPr>
          <p:cNvSpPr>
            <a:spLocks noGrp="1" noChangeArrowheads="1"/>
          </p:cNvSpPr>
          <p:nvPr>
            <p:ph type="body" idx="1"/>
          </p:nvPr>
        </p:nvSpPr>
        <p:spPr>
          <a:xfrm>
            <a:off x="228600" y="1524000"/>
            <a:ext cx="5334000" cy="4606925"/>
          </a:xfrm>
        </p:spPr>
        <p:txBody>
          <a:bodyPr/>
          <a:lstStyle/>
          <a:p>
            <a:pPr marL="533400" indent="-533400">
              <a:lnSpc>
                <a:spcPct val="90000"/>
              </a:lnSpc>
              <a:buFont typeface="Times" pitchFamily="2" charset="0"/>
              <a:buNone/>
            </a:pPr>
            <a:r>
              <a:rPr lang="en-US" altLang="en-US" sz="2000" b="1"/>
              <a:t>	The Mexican Republic becomes independent from Spain in 1821.  The area which is now Arizona saw the following changes</a:t>
            </a:r>
            <a:r>
              <a:rPr lang="en-US" altLang="en-US" sz="2000"/>
              <a:t>:</a:t>
            </a:r>
          </a:p>
          <a:p>
            <a:pPr marL="533400" indent="-533400">
              <a:lnSpc>
                <a:spcPct val="90000"/>
              </a:lnSpc>
              <a:buFont typeface="Wingdings" pitchFamily="2" charset="2"/>
              <a:buChar char="ü"/>
            </a:pPr>
            <a:r>
              <a:rPr lang="en-US" altLang="en-US" sz="2000"/>
              <a:t>Catholic missions were not supported and some closed.</a:t>
            </a:r>
          </a:p>
          <a:p>
            <a:pPr marL="533400" indent="-533400">
              <a:lnSpc>
                <a:spcPct val="90000"/>
              </a:lnSpc>
              <a:buFont typeface="Wingdings" pitchFamily="2" charset="2"/>
              <a:buChar char="ü"/>
            </a:pPr>
            <a:r>
              <a:rPr lang="en-US" altLang="en-US" sz="2000"/>
              <a:t>Mexican land grants were given to ranchers creating huge cattle ranches.</a:t>
            </a:r>
          </a:p>
          <a:p>
            <a:pPr marL="533400" indent="-533400">
              <a:lnSpc>
                <a:spcPct val="90000"/>
              </a:lnSpc>
              <a:buFont typeface="Wingdings" pitchFamily="2" charset="2"/>
              <a:buChar char="ü"/>
            </a:pPr>
            <a:r>
              <a:rPr lang="en-US" altLang="en-US" sz="2000"/>
              <a:t>The Santa Fe Trail became a major trade route and port of entry.</a:t>
            </a:r>
          </a:p>
          <a:p>
            <a:pPr marL="533400" indent="-533400">
              <a:lnSpc>
                <a:spcPct val="90000"/>
              </a:lnSpc>
              <a:buFont typeface="Wingdings" pitchFamily="2" charset="2"/>
              <a:buChar char="ü"/>
            </a:pPr>
            <a:r>
              <a:rPr lang="en-US" altLang="en-US" sz="2000"/>
              <a:t>Mountain men came to the area to hunt animals such as beavers.</a:t>
            </a:r>
          </a:p>
          <a:p>
            <a:pPr marL="533400" indent="-533400">
              <a:lnSpc>
                <a:spcPct val="90000"/>
              </a:lnSpc>
              <a:buFont typeface="Wingdings" pitchFamily="2" charset="2"/>
              <a:buChar char="ü"/>
            </a:pPr>
            <a:r>
              <a:rPr lang="en-US" altLang="en-US" sz="2000"/>
              <a:t>Native American lands were crossed which often lead to disagreements, especially with the Apache Indians.   </a:t>
            </a:r>
          </a:p>
          <a:p>
            <a:pPr marL="533400" indent="-533400">
              <a:lnSpc>
                <a:spcPct val="90000"/>
              </a:lnSpc>
              <a:buFont typeface="Times" pitchFamily="2" charset="0"/>
              <a:buAutoNum type="arabicPlain" startAt="1821"/>
            </a:pPr>
            <a:endParaRPr lang="en-US" altLang="en-US" sz="2000"/>
          </a:p>
          <a:p>
            <a:pPr marL="533400" indent="-533400">
              <a:lnSpc>
                <a:spcPct val="90000"/>
              </a:lnSpc>
              <a:buFont typeface="Times" pitchFamily="2" charset="0"/>
              <a:buNone/>
            </a:pPr>
            <a:endParaRPr lang="en-US" altLang="en-US" sz="2000"/>
          </a:p>
        </p:txBody>
      </p:sp>
      <p:pic>
        <p:nvPicPr>
          <p:cNvPr id="4101" name="Picture 5">
            <a:extLst>
              <a:ext uri="{FF2B5EF4-FFF2-40B4-BE49-F238E27FC236}">
                <a16:creationId xmlns:a16="http://schemas.microsoft.com/office/drawing/2014/main" id="{9427C46E-62FC-1F45-BD0D-0571E6EE5A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286000"/>
            <a:ext cx="3670300" cy="25765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9E2308F5-F6E2-1E42-931D-4C66E4C80E3A}"/>
              </a:ext>
            </a:extLst>
          </p:cNvPr>
          <p:cNvSpPr>
            <a:spLocks noGrp="1" noChangeArrowheads="1"/>
          </p:cNvSpPr>
          <p:nvPr>
            <p:ph type="title"/>
          </p:nvPr>
        </p:nvSpPr>
        <p:spPr/>
        <p:txBody>
          <a:bodyPr/>
          <a:lstStyle/>
          <a:p>
            <a:r>
              <a:rPr lang="en-US" altLang="en-US"/>
              <a:t>Related Az Events</a:t>
            </a:r>
          </a:p>
        </p:txBody>
      </p:sp>
      <p:sp>
        <p:nvSpPr>
          <p:cNvPr id="38915" name="Rectangle 3">
            <a:extLst>
              <a:ext uri="{FF2B5EF4-FFF2-40B4-BE49-F238E27FC236}">
                <a16:creationId xmlns:a16="http://schemas.microsoft.com/office/drawing/2014/main" id="{6E3BB7D5-F504-C74A-94BA-AF300FB86344}"/>
              </a:ext>
            </a:extLst>
          </p:cNvPr>
          <p:cNvSpPr>
            <a:spLocks noGrp="1" noChangeArrowheads="1"/>
          </p:cNvSpPr>
          <p:nvPr>
            <p:ph type="body" idx="1"/>
          </p:nvPr>
        </p:nvSpPr>
        <p:spPr>
          <a:xfrm>
            <a:off x="914400" y="1600200"/>
            <a:ext cx="7772400" cy="4953000"/>
          </a:xfrm>
        </p:spPr>
        <p:txBody>
          <a:bodyPr/>
          <a:lstStyle/>
          <a:p>
            <a:pPr marL="533400" indent="-533400">
              <a:lnSpc>
                <a:spcPct val="90000"/>
              </a:lnSpc>
              <a:buFont typeface="Times" pitchFamily="2" charset="0"/>
              <a:buNone/>
            </a:pPr>
            <a:r>
              <a:rPr lang="en-US" altLang="en-US" sz="2000" b="1"/>
              <a:t>The Mexican American War (1846-1847) resulted from disagreements over Texas’s boundary with Mexico.  </a:t>
            </a:r>
            <a:endParaRPr lang="en-US" altLang="en-US" sz="2000"/>
          </a:p>
          <a:p>
            <a:pPr marL="533400" indent="-533400">
              <a:lnSpc>
                <a:spcPct val="90000"/>
              </a:lnSpc>
              <a:buFont typeface="Wingdings" pitchFamily="2" charset="2"/>
              <a:buChar char="ü"/>
            </a:pPr>
            <a:r>
              <a:rPr lang="en-US" altLang="en-US" sz="2000"/>
              <a:t>The Mormon Battalion enters Tucson with no resistance from the Mexican soldiers stationed there.</a:t>
            </a:r>
          </a:p>
          <a:p>
            <a:pPr marL="533400" indent="-533400">
              <a:lnSpc>
                <a:spcPct val="90000"/>
              </a:lnSpc>
              <a:buFont typeface="Wingdings" pitchFamily="2" charset="2"/>
              <a:buChar char="ü"/>
            </a:pPr>
            <a:r>
              <a:rPr lang="en-US" altLang="en-US" sz="2000"/>
              <a:t>The Treaty of Guadalupe Hidalgo ends the war and ended the US/Mexico dispute over boundaries.   The Mexican Cession (land given to the US by Mexico) included the present-day states of California, Nevada, and Utah, as well as parts of Arizona, Colorado, Kansas, New Mexico, Oklahoma, and Wyoming.</a:t>
            </a:r>
          </a:p>
          <a:p>
            <a:pPr marL="533400" indent="-533400">
              <a:lnSpc>
                <a:spcPct val="90000"/>
              </a:lnSpc>
              <a:buFont typeface="Wingdings" pitchFamily="2" charset="2"/>
              <a:buChar char="ü"/>
            </a:pPr>
            <a:r>
              <a:rPr lang="en-US" altLang="en-US" sz="2000"/>
              <a:t>In exchange for this vast amount of land, the US paid Mexico $15 million.  </a:t>
            </a:r>
          </a:p>
          <a:p>
            <a:pPr marL="533400" indent="-533400">
              <a:lnSpc>
                <a:spcPct val="90000"/>
              </a:lnSpc>
              <a:buFont typeface="Wingdings" pitchFamily="2" charset="2"/>
              <a:buChar char="ü"/>
            </a:pPr>
            <a:r>
              <a:rPr lang="en-US" altLang="en-US" sz="2000"/>
              <a:t>The Compromise of 1850 said that the areas in the Mexican Cession could decide by popular vote to have slavery or not.</a:t>
            </a:r>
          </a:p>
          <a:p>
            <a:pPr marL="533400" indent="-533400">
              <a:lnSpc>
                <a:spcPct val="90000"/>
              </a:lnSpc>
              <a:buFont typeface="Times" pitchFamily="2" charset="0"/>
              <a:buAutoNum type="arabicPlain" startAt="1821"/>
            </a:pPr>
            <a:endParaRPr lang="en-US" altLang="en-US" sz="2000"/>
          </a:p>
          <a:p>
            <a:pPr marL="533400" indent="-533400">
              <a:lnSpc>
                <a:spcPct val="90000"/>
              </a:lnSpc>
              <a:buFont typeface="Times" pitchFamily="2" charset="0"/>
              <a:buNone/>
            </a:pPr>
            <a:endParaRPr lang="en-US" altLang="en-US" sz="1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0191703-A4C8-C241-9FFD-4046766ADAAA}"/>
              </a:ext>
            </a:extLst>
          </p:cNvPr>
          <p:cNvSpPr>
            <a:spLocks noGrp="1" noChangeArrowheads="1"/>
          </p:cNvSpPr>
          <p:nvPr>
            <p:ph type="title"/>
          </p:nvPr>
        </p:nvSpPr>
        <p:spPr/>
        <p:txBody>
          <a:bodyPr/>
          <a:lstStyle/>
          <a:p>
            <a:r>
              <a:rPr lang="en-US" altLang="en-US"/>
              <a:t>Who was James Gadsden?</a:t>
            </a:r>
          </a:p>
        </p:txBody>
      </p:sp>
      <p:sp>
        <p:nvSpPr>
          <p:cNvPr id="5123" name="Rectangle 3">
            <a:extLst>
              <a:ext uri="{FF2B5EF4-FFF2-40B4-BE49-F238E27FC236}">
                <a16:creationId xmlns:a16="http://schemas.microsoft.com/office/drawing/2014/main" id="{47FB5676-48BE-634D-8371-826297E91402}"/>
              </a:ext>
            </a:extLst>
          </p:cNvPr>
          <p:cNvSpPr>
            <a:spLocks noGrp="1" noChangeArrowheads="1"/>
          </p:cNvSpPr>
          <p:nvPr>
            <p:ph type="body" idx="1"/>
          </p:nvPr>
        </p:nvSpPr>
        <p:spPr>
          <a:xfrm>
            <a:off x="609600" y="1600200"/>
            <a:ext cx="5638800" cy="4530725"/>
          </a:xfrm>
        </p:spPr>
        <p:txBody>
          <a:bodyPr/>
          <a:lstStyle/>
          <a:p>
            <a:pPr>
              <a:lnSpc>
                <a:spcPct val="80000"/>
              </a:lnSpc>
            </a:pPr>
            <a:r>
              <a:rPr lang="en-US" altLang="en-US" sz="2000"/>
              <a:t>Born Charleston, South Carolina-- 3</a:t>
            </a:r>
            <a:r>
              <a:rPr lang="en-US" altLang="en-US" sz="2000" baseline="30000"/>
              <a:t>rd</a:t>
            </a:r>
            <a:r>
              <a:rPr lang="en-US" altLang="en-US" sz="2000"/>
              <a:t> of 16 children</a:t>
            </a:r>
          </a:p>
          <a:p>
            <a:pPr>
              <a:lnSpc>
                <a:spcPct val="80000"/>
              </a:lnSpc>
            </a:pPr>
            <a:r>
              <a:rPr lang="en-US" altLang="en-US" sz="2000"/>
              <a:t>Educated Yale (New Haven, CT)</a:t>
            </a:r>
          </a:p>
          <a:p>
            <a:pPr>
              <a:lnSpc>
                <a:spcPct val="80000"/>
              </a:lnSpc>
            </a:pPr>
            <a:r>
              <a:rPr lang="en-US" altLang="en-US" sz="2000"/>
              <a:t>Careers in military and government service</a:t>
            </a:r>
          </a:p>
          <a:p>
            <a:pPr>
              <a:lnSpc>
                <a:spcPct val="80000"/>
              </a:lnSpc>
            </a:pPr>
            <a:r>
              <a:rPr lang="en-US" altLang="en-US" sz="2000"/>
              <a:t>Railroad executive/promoter--wanted Southern transcontinental rail line for economic stimulation of the South</a:t>
            </a:r>
          </a:p>
          <a:p>
            <a:pPr>
              <a:lnSpc>
                <a:spcPct val="80000"/>
              </a:lnSpc>
            </a:pPr>
            <a:r>
              <a:rPr lang="en-US" altLang="en-US" sz="2000"/>
              <a:t>President Franklin Pierce (also a “Southerner”) was convinced about rail line</a:t>
            </a:r>
          </a:p>
          <a:p>
            <a:pPr>
              <a:lnSpc>
                <a:spcPct val="80000"/>
              </a:lnSpc>
            </a:pPr>
            <a:r>
              <a:rPr lang="en-US" altLang="en-US" sz="2000"/>
              <a:t>Serving under President Pierce is Jefferson Davis as US Secretary of War.  Jefferson Davis will become the President of the Confederate States of America during the Civil War.</a:t>
            </a:r>
          </a:p>
          <a:p>
            <a:pPr>
              <a:lnSpc>
                <a:spcPct val="80000"/>
              </a:lnSpc>
            </a:pPr>
            <a:r>
              <a:rPr lang="en-US" altLang="en-US" sz="2000"/>
              <a:t>Pierce sends James Gadsden to Mexico City as an American Minister to Mexico to negotiate proposals allowing US to purchase more land from Mexico</a:t>
            </a:r>
          </a:p>
          <a:p>
            <a:pPr>
              <a:lnSpc>
                <a:spcPct val="80000"/>
              </a:lnSpc>
              <a:buFont typeface="Wingdings" pitchFamily="2" charset="2"/>
              <a:buNone/>
            </a:pPr>
            <a:endParaRPr lang="en-US" altLang="en-US" sz="2000"/>
          </a:p>
          <a:p>
            <a:pPr>
              <a:lnSpc>
                <a:spcPct val="80000"/>
              </a:lnSpc>
              <a:buFont typeface="Wingdings" pitchFamily="2" charset="2"/>
              <a:buNone/>
            </a:pPr>
            <a:endParaRPr lang="en-US" altLang="en-US" sz="2000"/>
          </a:p>
        </p:txBody>
      </p:sp>
      <p:sp>
        <p:nvSpPr>
          <p:cNvPr id="5129" name="Rectangle 9">
            <a:extLst>
              <a:ext uri="{FF2B5EF4-FFF2-40B4-BE49-F238E27FC236}">
                <a16:creationId xmlns:a16="http://schemas.microsoft.com/office/drawing/2014/main" id="{4766572C-E1B4-CC42-82EE-1F00E204DF99}"/>
              </a:ext>
            </a:extLst>
          </p:cNvPr>
          <p:cNvSpPr>
            <a:spLocks noChangeArrowheads="1"/>
          </p:cNvSpPr>
          <p:nvPr/>
        </p:nvSpPr>
        <p:spPr bwMode="auto">
          <a:xfrm>
            <a:off x="7489825" y="27368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pic>
        <p:nvPicPr>
          <p:cNvPr id="5130" name="Picture 10">
            <a:extLst>
              <a:ext uri="{FF2B5EF4-FFF2-40B4-BE49-F238E27FC236}">
                <a16:creationId xmlns:a16="http://schemas.microsoft.com/office/drawing/2014/main" id="{99142690-1A0E-874A-8331-A26D53ADAD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7925" y="2438400"/>
            <a:ext cx="2414588" cy="2971800"/>
          </a:xfrm>
          <a:prstGeom prst="rect">
            <a:avLst/>
          </a:prstGeom>
          <a:noFill/>
          <a:ln w="3175">
            <a:solidFill>
              <a:srgbClr val="000000"/>
            </a:solidFill>
            <a:miter lim="800000"/>
            <a:headEnd/>
            <a:tailEnd/>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a:extLst>
              <a:ext uri="{FF2B5EF4-FFF2-40B4-BE49-F238E27FC236}">
                <a16:creationId xmlns:a16="http://schemas.microsoft.com/office/drawing/2014/main" id="{D880602C-3013-474E-BB74-D95E2CD37035}"/>
              </a:ext>
            </a:extLst>
          </p:cNvPr>
          <p:cNvSpPr>
            <a:spLocks noGrp="1" noChangeArrowheads="1"/>
          </p:cNvSpPr>
          <p:nvPr>
            <p:ph type="title"/>
          </p:nvPr>
        </p:nvSpPr>
        <p:spPr/>
        <p:txBody>
          <a:bodyPr/>
          <a:lstStyle/>
          <a:p>
            <a:r>
              <a:rPr lang="en-US" altLang="en-US" sz="3600"/>
              <a:t>Mexico’s Interest = Why sell?</a:t>
            </a:r>
            <a:endParaRPr lang="en-US" altLang="en-US"/>
          </a:p>
        </p:txBody>
      </p:sp>
      <p:sp>
        <p:nvSpPr>
          <p:cNvPr id="19459" name="Rectangle 1027">
            <a:extLst>
              <a:ext uri="{FF2B5EF4-FFF2-40B4-BE49-F238E27FC236}">
                <a16:creationId xmlns:a16="http://schemas.microsoft.com/office/drawing/2014/main" id="{13B459D6-996C-CC4F-9A15-C48D53BA127F}"/>
              </a:ext>
            </a:extLst>
          </p:cNvPr>
          <p:cNvSpPr>
            <a:spLocks noGrp="1" noChangeArrowheads="1"/>
          </p:cNvSpPr>
          <p:nvPr>
            <p:ph type="body" idx="1"/>
          </p:nvPr>
        </p:nvSpPr>
        <p:spPr>
          <a:xfrm>
            <a:off x="914400" y="1600200"/>
            <a:ext cx="3733800" cy="4530725"/>
          </a:xfrm>
        </p:spPr>
        <p:txBody>
          <a:bodyPr/>
          <a:lstStyle/>
          <a:p>
            <a:pPr>
              <a:lnSpc>
                <a:spcPct val="90000"/>
              </a:lnSpc>
            </a:pPr>
            <a:r>
              <a:rPr lang="en-US" altLang="en-US" sz="2000"/>
              <a:t>Antonio Lopez de Santa Anna = Mexican dictator and President</a:t>
            </a:r>
          </a:p>
          <a:p>
            <a:pPr>
              <a:lnSpc>
                <a:spcPct val="90000"/>
              </a:lnSpc>
            </a:pPr>
            <a:r>
              <a:rPr lang="en-US" altLang="en-US" sz="2000"/>
              <a:t>Mexico near bankruptcy</a:t>
            </a:r>
          </a:p>
          <a:p>
            <a:pPr>
              <a:lnSpc>
                <a:spcPct val="90000"/>
              </a:lnSpc>
            </a:pPr>
            <a:r>
              <a:rPr lang="en-US" altLang="en-US" sz="2000"/>
              <a:t>Mexican Army needed money</a:t>
            </a:r>
          </a:p>
          <a:p>
            <a:pPr>
              <a:lnSpc>
                <a:spcPct val="90000"/>
              </a:lnSpc>
            </a:pPr>
            <a:r>
              <a:rPr lang="en-US" altLang="en-US" sz="2000"/>
              <a:t>Feeling United States would take land by force anyway</a:t>
            </a:r>
          </a:p>
          <a:p>
            <a:pPr>
              <a:lnSpc>
                <a:spcPct val="90000"/>
              </a:lnSpc>
            </a:pPr>
            <a:r>
              <a:rPr lang="en-US" altLang="en-US" sz="2000"/>
              <a:t>Settle Indian claims</a:t>
            </a:r>
          </a:p>
          <a:p>
            <a:pPr>
              <a:lnSpc>
                <a:spcPct val="90000"/>
              </a:lnSpc>
            </a:pPr>
            <a:r>
              <a:rPr lang="en-US" altLang="en-US" sz="2000"/>
              <a:t>At the time, no known resources were evident = land was considered lacking in value</a:t>
            </a:r>
            <a:endParaRPr lang="en-US" altLang="en-US"/>
          </a:p>
          <a:p>
            <a:pPr>
              <a:lnSpc>
                <a:spcPct val="90000"/>
              </a:lnSpc>
            </a:pPr>
            <a:endParaRPr lang="en-US" altLang="en-US"/>
          </a:p>
        </p:txBody>
      </p:sp>
      <p:pic>
        <p:nvPicPr>
          <p:cNvPr id="19460" name="Picture 1028">
            <a:hlinkClick r:id="rId2"/>
            <a:extLst>
              <a:ext uri="{FF2B5EF4-FFF2-40B4-BE49-F238E27FC236}">
                <a16:creationId xmlns:a16="http://schemas.microsoft.com/office/drawing/2014/main" id="{1C9137D1-5ADE-6C4D-8FD7-4EAE70ED49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155575"/>
            <a:ext cx="1524000" cy="1092200"/>
          </a:xfrm>
          <a:prstGeom prst="rect">
            <a:avLst/>
          </a:prstGeom>
          <a:noFill/>
          <a:extLst>
            <a:ext uri="{909E8E84-426E-40DD-AFC4-6F175D3DCCD1}">
              <a14:hiddenFill xmlns:a14="http://schemas.microsoft.com/office/drawing/2010/main">
                <a:solidFill>
                  <a:srgbClr val="FFFFFF"/>
                </a:solidFill>
              </a14:hiddenFill>
            </a:ext>
          </a:extLst>
        </p:spPr>
      </p:pic>
      <p:sp>
        <p:nvSpPr>
          <p:cNvPr id="19461" name="Rectangle 1029">
            <a:extLst>
              <a:ext uri="{FF2B5EF4-FFF2-40B4-BE49-F238E27FC236}">
                <a16:creationId xmlns:a16="http://schemas.microsoft.com/office/drawing/2014/main" id="{3EF85CCA-88E2-BE4C-ADE1-978AB636F23A}"/>
              </a:ext>
            </a:extLst>
          </p:cNvPr>
          <p:cNvSpPr>
            <a:spLocks noChangeArrowheads="1"/>
          </p:cNvSpPr>
          <p:nvPr/>
        </p:nvSpPr>
        <p:spPr bwMode="auto">
          <a:xfrm>
            <a:off x="5578475" y="18827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pic>
        <p:nvPicPr>
          <p:cNvPr id="19462" name="Picture 1030">
            <a:extLst>
              <a:ext uri="{FF2B5EF4-FFF2-40B4-BE49-F238E27FC236}">
                <a16:creationId xmlns:a16="http://schemas.microsoft.com/office/drawing/2014/main" id="{4CD0D0BA-E2B6-EE4A-8E25-BE1D8B7711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676400"/>
            <a:ext cx="3454400" cy="4445000"/>
          </a:xfrm>
          <a:prstGeom prst="rect">
            <a:avLst/>
          </a:prstGeom>
          <a:noFill/>
          <a:ln w="3175">
            <a:solidFill>
              <a:srgbClr val="000000"/>
            </a:solidFill>
            <a:miter lim="800000"/>
            <a:headEnd/>
            <a:tailEnd/>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83F7EE13-A329-1F47-9BDD-C9463CA11A87}"/>
              </a:ext>
            </a:extLst>
          </p:cNvPr>
          <p:cNvSpPr>
            <a:spLocks noGrp="1" noChangeArrowheads="1"/>
          </p:cNvSpPr>
          <p:nvPr>
            <p:ph type="title"/>
          </p:nvPr>
        </p:nvSpPr>
        <p:spPr/>
        <p:txBody>
          <a:bodyPr/>
          <a:lstStyle/>
          <a:p>
            <a:r>
              <a:rPr lang="en-US" altLang="en-US" dirty="0"/>
              <a:t>Proposals</a:t>
            </a:r>
          </a:p>
        </p:txBody>
      </p:sp>
      <p:sp>
        <p:nvSpPr>
          <p:cNvPr id="43012" name="Rectangle 4">
            <a:extLst>
              <a:ext uri="{FF2B5EF4-FFF2-40B4-BE49-F238E27FC236}">
                <a16:creationId xmlns:a16="http://schemas.microsoft.com/office/drawing/2014/main" id="{98D9B897-BFDF-7B45-823C-DBAC54A1475C}"/>
              </a:ext>
            </a:extLst>
          </p:cNvPr>
          <p:cNvSpPr>
            <a:spLocks noGrp="1" noChangeArrowheads="1"/>
          </p:cNvSpPr>
          <p:nvPr>
            <p:ph type="body" sz="half" idx="2"/>
          </p:nvPr>
        </p:nvSpPr>
        <p:spPr>
          <a:xfrm>
            <a:off x="5943600" y="1600200"/>
            <a:ext cx="2971800" cy="4530725"/>
          </a:xfrm>
        </p:spPr>
        <p:txBody>
          <a:bodyPr/>
          <a:lstStyle/>
          <a:p>
            <a:pPr marL="227013" indent="-227013">
              <a:buFont typeface="Times" pitchFamily="2" charset="0"/>
              <a:buAutoNum type="arabicPeriod"/>
            </a:pPr>
            <a:r>
              <a:rPr lang="en-US" altLang="en-US" sz="2000" dirty="0"/>
              <a:t>120,000 </a:t>
            </a:r>
            <a:r>
              <a:rPr lang="en-US" altLang="en-US" sz="2000" dirty="0" err="1"/>
              <a:t>sq</a:t>
            </a:r>
            <a:r>
              <a:rPr lang="en-US" altLang="en-US" sz="2000" dirty="0"/>
              <a:t> miles &amp; Baja/$50M</a:t>
            </a:r>
          </a:p>
          <a:p>
            <a:pPr marL="227013" indent="-227013">
              <a:buFont typeface="Times" pitchFamily="2" charset="0"/>
              <a:buAutoNum type="arabicPeriod"/>
            </a:pPr>
            <a:r>
              <a:rPr lang="en-US" altLang="en-US" sz="2000" dirty="0"/>
              <a:t>50,000 </a:t>
            </a:r>
            <a:r>
              <a:rPr lang="en-US" altLang="en-US" sz="2000" dirty="0" err="1"/>
              <a:t>sq</a:t>
            </a:r>
            <a:r>
              <a:rPr lang="en-US" altLang="en-US" sz="2000" dirty="0"/>
              <a:t> miles &amp; NO Baja/$35M</a:t>
            </a:r>
          </a:p>
          <a:p>
            <a:pPr marL="227013" indent="-227013">
              <a:buFont typeface="Times" pitchFamily="2" charset="0"/>
              <a:buAutoNum type="arabicPeriod"/>
            </a:pPr>
            <a:r>
              <a:rPr lang="en-US" altLang="en-US" sz="2000" dirty="0"/>
              <a:t>68,000 </a:t>
            </a:r>
            <a:r>
              <a:rPr lang="en-US" altLang="en-US" sz="2000" dirty="0" err="1"/>
              <a:t>sq</a:t>
            </a:r>
            <a:r>
              <a:rPr lang="en-US" altLang="en-US" sz="2000" dirty="0"/>
              <a:t> miles &amp; Indian Claims &amp; Baja/$30M</a:t>
            </a:r>
          </a:p>
          <a:p>
            <a:pPr marL="227013" indent="-227013">
              <a:buFont typeface="Times" pitchFamily="2" charset="0"/>
              <a:buAutoNum type="arabicPeriod"/>
            </a:pPr>
            <a:r>
              <a:rPr lang="en-US" altLang="en-US" sz="2000" dirty="0"/>
              <a:t>18,000 </a:t>
            </a:r>
            <a:r>
              <a:rPr lang="en-US" altLang="en-US" sz="2000" dirty="0" err="1"/>
              <a:t>sq</a:t>
            </a:r>
            <a:r>
              <a:rPr lang="en-US" altLang="en-US" sz="2000" dirty="0"/>
              <a:t> miles &amp; NO Indian Claims &amp; Baja/$20M</a:t>
            </a:r>
          </a:p>
          <a:p>
            <a:pPr marL="227013" indent="-227013">
              <a:buFont typeface="Times" pitchFamily="2" charset="0"/>
              <a:buAutoNum type="arabicPeriod"/>
            </a:pPr>
            <a:r>
              <a:rPr lang="en-US" altLang="en-US" sz="2000" dirty="0"/>
              <a:t>32</a:t>
            </a:r>
            <a:r>
              <a:rPr lang="en-US" altLang="en-US" sz="2000" baseline="30000" dirty="0"/>
              <a:t>o</a:t>
            </a:r>
            <a:r>
              <a:rPr lang="en-US" altLang="en-US" sz="2000" dirty="0"/>
              <a:t>N Lat with access to Gulf/$15M</a:t>
            </a:r>
          </a:p>
          <a:p>
            <a:pPr marL="227013" indent="-227013">
              <a:buFont typeface="Times" pitchFamily="2" charset="0"/>
              <a:buAutoNum type="arabicPeriod"/>
            </a:pPr>
            <a:r>
              <a:rPr lang="en-US" altLang="en-US" sz="2000" dirty="0"/>
              <a:t>32</a:t>
            </a:r>
            <a:r>
              <a:rPr lang="en-US" altLang="en-US" sz="2000" baseline="30000" dirty="0"/>
              <a:t>o</a:t>
            </a:r>
            <a:r>
              <a:rPr lang="en-US" altLang="en-US" sz="2000" dirty="0"/>
              <a:t>N Lat &amp; NO access to Gulf/$10M</a:t>
            </a:r>
          </a:p>
        </p:txBody>
      </p:sp>
      <p:pic>
        <p:nvPicPr>
          <p:cNvPr id="43014" name="Picture 6">
            <a:extLst>
              <a:ext uri="{FF2B5EF4-FFF2-40B4-BE49-F238E27FC236}">
                <a16:creationId xmlns:a16="http://schemas.microsoft.com/office/drawing/2014/main" id="{34039641-1FB8-0E46-8CBA-604AB464A004}"/>
              </a:ext>
            </a:extLst>
          </p:cNvPr>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219200" y="1828800"/>
            <a:ext cx="4419600" cy="3457575"/>
          </a:xfrm>
          <a:ln w="3175">
            <a:solidFill>
              <a:schemeClr val="tx1"/>
            </a:solidFill>
            <a:miter lim="800000"/>
            <a:headEnd/>
            <a:tailEnd/>
          </a:ln>
          <a:effectLst>
            <a:outerShdw dist="107763" dir="8100000" algn="ctr" rotWithShape="0">
              <a:schemeClr val="bg2"/>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a:extLst>
              <a:ext uri="{FF2B5EF4-FFF2-40B4-BE49-F238E27FC236}">
                <a16:creationId xmlns:a16="http://schemas.microsoft.com/office/drawing/2014/main" id="{E57DAD2D-4347-A54E-96AC-F96F219BFC63}"/>
              </a:ext>
            </a:extLst>
          </p:cNvPr>
          <p:cNvSpPr>
            <a:spLocks noGrp="1" noChangeArrowheads="1"/>
          </p:cNvSpPr>
          <p:nvPr>
            <p:ph type="title"/>
          </p:nvPr>
        </p:nvSpPr>
        <p:spPr>
          <a:xfrm>
            <a:off x="838200" y="277813"/>
            <a:ext cx="8001000" cy="1143000"/>
          </a:xfrm>
        </p:spPr>
        <p:txBody>
          <a:bodyPr/>
          <a:lstStyle/>
          <a:p>
            <a:r>
              <a:rPr lang="en-US" altLang="en-US" sz="3200"/>
              <a:t>Time Line for U.S. Senate ratification of the Gadsden Purchase</a:t>
            </a:r>
            <a:r>
              <a:rPr lang="en-US" altLang="en-US" sz="3800"/>
              <a:t>  </a:t>
            </a:r>
          </a:p>
        </p:txBody>
      </p:sp>
      <p:sp>
        <p:nvSpPr>
          <p:cNvPr id="20483" name="Rectangle 1027">
            <a:extLst>
              <a:ext uri="{FF2B5EF4-FFF2-40B4-BE49-F238E27FC236}">
                <a16:creationId xmlns:a16="http://schemas.microsoft.com/office/drawing/2014/main" id="{CB0B2CD7-0766-3D4B-B009-C9AB0EE889FE}"/>
              </a:ext>
            </a:extLst>
          </p:cNvPr>
          <p:cNvSpPr>
            <a:spLocks noGrp="1" noChangeArrowheads="1"/>
          </p:cNvSpPr>
          <p:nvPr>
            <p:ph type="body" idx="1"/>
          </p:nvPr>
        </p:nvSpPr>
        <p:spPr/>
        <p:txBody>
          <a:bodyPr/>
          <a:lstStyle/>
          <a:p>
            <a:pPr>
              <a:lnSpc>
                <a:spcPct val="80000"/>
              </a:lnSpc>
            </a:pPr>
            <a:r>
              <a:rPr lang="en-US" altLang="en-US" sz="2400" dirty="0"/>
              <a:t>April 17</a:t>
            </a:r>
            <a:r>
              <a:rPr lang="en-US" altLang="en-US" sz="2400" baseline="30000" dirty="0"/>
              <a:t>th</a:t>
            </a:r>
            <a:r>
              <a:rPr lang="en-US" altLang="en-US" sz="2400" dirty="0"/>
              <a:t>, 1854 treaty defeated by 2/3 of the Senate</a:t>
            </a:r>
          </a:p>
          <a:p>
            <a:pPr>
              <a:lnSpc>
                <a:spcPct val="80000"/>
              </a:lnSpc>
            </a:pPr>
            <a:r>
              <a:rPr lang="en-US" altLang="en-US" sz="2400" dirty="0"/>
              <a:t>April 18</a:t>
            </a:r>
            <a:r>
              <a:rPr lang="en-US" altLang="en-US" sz="2400" baseline="30000" dirty="0"/>
              <a:t>th</a:t>
            </a:r>
            <a:r>
              <a:rPr lang="en-US" altLang="en-US" sz="2400" dirty="0"/>
              <a:t>, 1854 Senate voted to resume debate</a:t>
            </a:r>
          </a:p>
          <a:p>
            <a:pPr>
              <a:lnSpc>
                <a:spcPct val="80000"/>
              </a:lnSpc>
            </a:pPr>
            <a:r>
              <a:rPr lang="en-US" altLang="en-US" sz="2400" dirty="0"/>
              <a:t>Military protection clause added (for private railroad companies)</a:t>
            </a:r>
          </a:p>
          <a:p>
            <a:pPr>
              <a:lnSpc>
                <a:spcPct val="80000"/>
              </a:lnSpc>
            </a:pPr>
            <a:r>
              <a:rPr lang="en-US" altLang="en-US" sz="2400" dirty="0"/>
              <a:t>Raised purchase price from $7-million to $10-million</a:t>
            </a:r>
          </a:p>
          <a:p>
            <a:pPr>
              <a:lnSpc>
                <a:spcPct val="80000"/>
              </a:lnSpc>
            </a:pPr>
            <a:r>
              <a:rPr lang="en-US" altLang="en-US" sz="2400" dirty="0"/>
              <a:t>Congressional appropriation approval required</a:t>
            </a:r>
          </a:p>
          <a:p>
            <a:pPr>
              <a:lnSpc>
                <a:spcPct val="80000"/>
              </a:lnSpc>
            </a:pPr>
            <a:r>
              <a:rPr lang="en-US" altLang="en-US" sz="2400" dirty="0"/>
              <a:t>Santa Anna upset with new treaty, but he needed the cash</a:t>
            </a:r>
          </a:p>
          <a:p>
            <a:pPr>
              <a:lnSpc>
                <a:spcPct val="80000"/>
              </a:lnSpc>
            </a:pPr>
            <a:r>
              <a:rPr lang="en-US" altLang="en-US" sz="2400" dirty="0"/>
              <a:t>Gadsden Purchase treaty ratified June 19</a:t>
            </a:r>
            <a:r>
              <a:rPr lang="en-US" altLang="en-US" sz="2400" baseline="30000" dirty="0"/>
              <a:t>th</a:t>
            </a:r>
            <a:r>
              <a:rPr lang="en-US" altLang="en-US" sz="2400" dirty="0"/>
              <a:t>, 1854, </a:t>
            </a:r>
          </a:p>
          <a:p>
            <a:pPr>
              <a:lnSpc>
                <a:spcPct val="80000"/>
              </a:lnSpc>
            </a:pPr>
            <a:r>
              <a:rPr lang="en-US" altLang="en-US" sz="2400" dirty="0"/>
              <a:t>1st installment of $7-million paid July 1, 1854                         (Apparently, only 6-million arrived in Mexico</a:t>
            </a:r>
          </a:p>
          <a:p>
            <a:pPr>
              <a:lnSpc>
                <a:spcPct val="80000"/>
              </a:lnSpc>
              <a:buFont typeface="Wingdings" pitchFamily="2" charset="2"/>
              <a:buNone/>
            </a:pPr>
            <a:r>
              <a:rPr lang="en-US" altLang="en-US" sz="2400" dirty="0"/>
              <a:t>    City…$1-million was missing!)</a:t>
            </a:r>
          </a:p>
        </p:txBody>
      </p:sp>
      <p:pic>
        <p:nvPicPr>
          <p:cNvPr id="20485" name="Picture 1029">
            <a:hlinkClick r:id="rId2"/>
            <a:extLst>
              <a:ext uri="{FF2B5EF4-FFF2-40B4-BE49-F238E27FC236}">
                <a16:creationId xmlns:a16="http://schemas.microsoft.com/office/drawing/2014/main" id="{C3DC215B-0B09-BE46-8E18-01C07DDF43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5257800"/>
            <a:ext cx="1085850" cy="1285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B62ACEEC-AE4D-0B4A-850E-C35ADBC554D3}"/>
              </a:ext>
            </a:extLst>
          </p:cNvPr>
          <p:cNvSpPr>
            <a:spLocks noGrp="1" noChangeArrowheads="1"/>
          </p:cNvSpPr>
          <p:nvPr>
            <p:ph type="title"/>
          </p:nvPr>
        </p:nvSpPr>
        <p:spPr>
          <a:xfrm>
            <a:off x="914400" y="277813"/>
            <a:ext cx="7772400" cy="712787"/>
          </a:xfrm>
        </p:spPr>
        <p:txBody>
          <a:bodyPr/>
          <a:lstStyle/>
          <a:p>
            <a:r>
              <a:rPr lang="en-US" altLang="en-US" sz="3800"/>
              <a:t>The “Deal” </a:t>
            </a:r>
            <a:r>
              <a:rPr lang="en-US" altLang="en-US" sz="2800"/>
              <a:t>(Ratified by U.S. Congress 1854)</a:t>
            </a:r>
            <a:endParaRPr lang="en-US" altLang="en-US" sz="3800"/>
          </a:p>
        </p:txBody>
      </p:sp>
      <p:sp>
        <p:nvSpPr>
          <p:cNvPr id="8200" name="Rectangle 8">
            <a:extLst>
              <a:ext uri="{FF2B5EF4-FFF2-40B4-BE49-F238E27FC236}">
                <a16:creationId xmlns:a16="http://schemas.microsoft.com/office/drawing/2014/main" id="{3E1D0E63-2446-A648-8DC7-236E9B1148C3}"/>
              </a:ext>
            </a:extLst>
          </p:cNvPr>
          <p:cNvSpPr>
            <a:spLocks noChangeArrowheads="1"/>
          </p:cNvSpPr>
          <p:nvPr/>
        </p:nvSpPr>
        <p:spPr bwMode="auto">
          <a:xfrm>
            <a:off x="609600" y="1600200"/>
            <a:ext cx="4800600"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dirty="0">
                <a:solidFill>
                  <a:srgbClr val="000000"/>
                </a:solidFill>
                <a:latin typeface="Trebuchet MS" panose="020B0703020202090204" pitchFamily="34" charset="0"/>
              </a:rPr>
              <a:t>Beginning in the Gulf of Mexico, three leagues from land, opposite the mouth of the Rio Grande, as provided in the 5th article of the treaty of Guadalupe Hidalgo; thence, as defined in the said article, up the middle of that river to the point where the parallel of 31° 47' north latitude crosses the same; thence due west one hundred miles; thence south to the parallel of 31° 20' north latitude; thence along the said parallel of 31° 20' to the 111th meridian of longitude west of Greenwich; thence in a straight line to a point on the Colorado River twenty English miles below the junction of the Gila and Colorado rivers; thence up the middle of the said river Colorado until it intersects the present line between the United States and Mexico. </a:t>
            </a:r>
            <a:endParaRPr lang="en-US" altLang="en-US" dirty="0">
              <a:solidFill>
                <a:srgbClr val="000000"/>
              </a:solidFill>
              <a:latin typeface="Verdana" panose="020B0604030504040204" pitchFamily="34" charset="0"/>
            </a:endParaRPr>
          </a:p>
          <a:p>
            <a:endParaRPr lang="en-US" altLang="en-US" dirty="0"/>
          </a:p>
        </p:txBody>
      </p:sp>
      <p:pic>
        <p:nvPicPr>
          <p:cNvPr id="8202" name="Picture 10">
            <a:extLst>
              <a:ext uri="{FF2B5EF4-FFF2-40B4-BE49-F238E27FC236}">
                <a16:creationId xmlns:a16="http://schemas.microsoft.com/office/drawing/2014/main" id="{36552BCA-CC11-F540-812F-C851AE0B3AC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585012" y="2362200"/>
            <a:ext cx="3254188" cy="2514600"/>
          </a:xfrm>
          <a:ln w="3175">
            <a:solidFill>
              <a:schemeClr val="tx1"/>
            </a:solidFill>
            <a:miter lim="800000"/>
            <a:headEnd/>
            <a:tailEnd/>
          </a:ln>
          <a:effectLst>
            <a:outerShdw dist="107763" dir="8100000" algn="ctr" rotWithShape="0">
              <a:schemeClr val="bg2"/>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EA61B3D-AD3B-1C42-BE51-76DBCD83F0AA}"/>
              </a:ext>
            </a:extLst>
          </p:cNvPr>
          <p:cNvSpPr>
            <a:spLocks noGrp="1" noChangeArrowheads="1"/>
          </p:cNvSpPr>
          <p:nvPr>
            <p:ph type="title"/>
          </p:nvPr>
        </p:nvSpPr>
        <p:spPr/>
        <p:txBody>
          <a:bodyPr/>
          <a:lstStyle/>
          <a:p>
            <a:pPr algn="ctr"/>
            <a:r>
              <a:rPr lang="en-US" altLang="en-US" sz="3200"/>
              <a:t>Physical Features of the Arizona Territory that were Good for the Building of a RR</a:t>
            </a:r>
            <a:endParaRPr lang="en-US" altLang="en-US" sz="3800"/>
          </a:p>
        </p:txBody>
      </p:sp>
      <p:sp>
        <p:nvSpPr>
          <p:cNvPr id="9219" name="Rectangle 3">
            <a:extLst>
              <a:ext uri="{FF2B5EF4-FFF2-40B4-BE49-F238E27FC236}">
                <a16:creationId xmlns:a16="http://schemas.microsoft.com/office/drawing/2014/main" id="{E3897C52-8970-9C47-A01F-D9C8D0EC0F90}"/>
              </a:ext>
            </a:extLst>
          </p:cNvPr>
          <p:cNvSpPr>
            <a:spLocks noGrp="1" noChangeArrowheads="1"/>
          </p:cNvSpPr>
          <p:nvPr>
            <p:ph type="body" idx="1"/>
          </p:nvPr>
        </p:nvSpPr>
        <p:spPr/>
        <p:txBody>
          <a:bodyPr/>
          <a:lstStyle/>
          <a:p>
            <a:pPr>
              <a:lnSpc>
                <a:spcPct val="90000"/>
              </a:lnSpc>
            </a:pPr>
            <a:r>
              <a:rPr lang="en-US" altLang="en-US" sz="2400"/>
              <a:t>Land South of the Gila River relatively easy terrain.</a:t>
            </a:r>
          </a:p>
          <a:p>
            <a:pPr>
              <a:lnSpc>
                <a:spcPct val="90000"/>
              </a:lnSpc>
            </a:pPr>
            <a:r>
              <a:rPr lang="en-US" altLang="en-US" sz="2400"/>
              <a:t>Mormon Battalion had traversed area and wrote of terrain with few mountains or deep valleys</a:t>
            </a:r>
          </a:p>
          <a:p>
            <a:pPr>
              <a:lnSpc>
                <a:spcPct val="90000"/>
              </a:lnSpc>
            </a:pPr>
            <a:r>
              <a:rPr lang="en-US" altLang="en-US" sz="2400"/>
              <a:t>Rail line would connect Texas to California and construction would be rapid without extensive bridges, grades, tunnels and ledges to construct.</a:t>
            </a:r>
          </a:p>
          <a:p>
            <a:pPr>
              <a:lnSpc>
                <a:spcPct val="90000"/>
              </a:lnSpc>
            </a:pPr>
            <a:r>
              <a:rPr lang="en-US" altLang="en-US" sz="2400"/>
              <a:t>Alternatives to the north were much more rigorous and construction costs would be very expensive.</a:t>
            </a:r>
          </a:p>
          <a:p>
            <a:pPr>
              <a:lnSpc>
                <a:spcPct val="90000"/>
              </a:lnSpc>
            </a:pPr>
            <a:r>
              <a:rPr lang="en-US" altLang="en-US" sz="2400"/>
              <a:t>Water tables were deemed acceptable (water stops for steam engines were needed frequently)</a:t>
            </a:r>
          </a:p>
          <a:p>
            <a:pPr>
              <a:lnSpc>
                <a:spcPct val="90000"/>
              </a:lnSpc>
            </a:pPr>
            <a:r>
              <a:rPr lang="en-US" altLang="en-US" sz="2400"/>
              <a:t>Construction costs would be low</a:t>
            </a:r>
          </a:p>
          <a:p>
            <a:pPr>
              <a:lnSpc>
                <a:spcPct val="90000"/>
              </a:lnSpc>
            </a:pPr>
            <a:endParaRPr lang="en-US" altLang="en-US" sz="2400"/>
          </a:p>
          <a:p>
            <a:pPr>
              <a:lnSpc>
                <a:spcPct val="90000"/>
              </a:lnSpc>
            </a:pPr>
            <a:endParaRPr lang="en-US" altLang="en-US" sz="2400"/>
          </a:p>
          <a:p>
            <a:pPr>
              <a:lnSpc>
                <a:spcPct val="90000"/>
              </a:lnSpc>
            </a:pPr>
            <a:endParaRPr lang="en-US" altLang="en-US" sz="2400"/>
          </a:p>
          <a:p>
            <a:pPr>
              <a:lnSpc>
                <a:spcPct val="90000"/>
              </a:lnSpc>
            </a:pPr>
            <a:endParaRPr lang="en-US" altLang="en-US"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5">
            <a:extLst>
              <a:ext uri="{FF2B5EF4-FFF2-40B4-BE49-F238E27FC236}">
                <a16:creationId xmlns:a16="http://schemas.microsoft.com/office/drawing/2014/main" id="{29C9B4D4-F7E7-344E-81B1-54B8C0B59A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533400"/>
            <a:ext cx="5241925" cy="5791200"/>
          </a:xfrm>
          <a:prstGeom prst="rect">
            <a:avLst/>
          </a:prstGeom>
          <a:noFill/>
          <a:ln w="3175">
            <a:solidFill>
              <a:srgbClr val="000000"/>
            </a:solidFill>
            <a:miter lim="800000"/>
            <a:headEnd/>
            <a:tailEnd/>
          </a:ln>
          <a:effectLst>
            <a:outerShdw dist="107763" dir="81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17414" name="Text Box 6">
            <a:extLst>
              <a:ext uri="{FF2B5EF4-FFF2-40B4-BE49-F238E27FC236}">
                <a16:creationId xmlns:a16="http://schemas.microsoft.com/office/drawing/2014/main" id="{EFFC72DC-02B0-1B45-8B56-0188B0E81335}"/>
              </a:ext>
            </a:extLst>
          </p:cNvPr>
          <p:cNvSpPr txBox="1">
            <a:spLocks noChangeArrowheads="1"/>
          </p:cNvSpPr>
          <p:nvPr/>
        </p:nvSpPr>
        <p:spPr bwMode="auto">
          <a:xfrm>
            <a:off x="838200" y="569913"/>
            <a:ext cx="2895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p:txBody>
      </p:sp>
      <p:sp>
        <p:nvSpPr>
          <p:cNvPr id="17415" name="Text Box 7">
            <a:extLst>
              <a:ext uri="{FF2B5EF4-FFF2-40B4-BE49-F238E27FC236}">
                <a16:creationId xmlns:a16="http://schemas.microsoft.com/office/drawing/2014/main" id="{CE54F119-9284-8E47-87F7-29EAD4EE6FA9}"/>
              </a:ext>
            </a:extLst>
          </p:cNvPr>
          <p:cNvSpPr txBox="1">
            <a:spLocks noChangeArrowheads="1"/>
          </p:cNvSpPr>
          <p:nvPr/>
        </p:nvSpPr>
        <p:spPr bwMode="auto">
          <a:xfrm>
            <a:off x="838200" y="877888"/>
            <a:ext cx="327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1"/>
              <a:t>Arizona Topography</a:t>
            </a:r>
          </a:p>
        </p:txBody>
      </p:sp>
      <p:sp>
        <p:nvSpPr>
          <p:cNvPr id="17416" name="Text Box 8">
            <a:extLst>
              <a:ext uri="{FF2B5EF4-FFF2-40B4-BE49-F238E27FC236}">
                <a16:creationId xmlns:a16="http://schemas.microsoft.com/office/drawing/2014/main" id="{B5277B23-3CE2-D740-A092-70DDAF135D7D}"/>
              </a:ext>
            </a:extLst>
          </p:cNvPr>
          <p:cNvSpPr txBox="1">
            <a:spLocks noChangeArrowheads="1"/>
          </p:cNvSpPr>
          <p:nvPr/>
        </p:nvSpPr>
        <p:spPr bwMode="auto">
          <a:xfrm>
            <a:off x="1279525" y="5799138"/>
            <a:ext cx="156845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a:t>http://alliance.la.asu.edu/azga/</a:t>
            </a:r>
          </a:p>
        </p:txBody>
      </p:sp>
      <p:sp>
        <p:nvSpPr>
          <p:cNvPr id="17418" name="Text Box 10">
            <a:extLst>
              <a:ext uri="{FF2B5EF4-FFF2-40B4-BE49-F238E27FC236}">
                <a16:creationId xmlns:a16="http://schemas.microsoft.com/office/drawing/2014/main" id="{C899FAC2-F552-9641-836F-AE53596530B4}"/>
              </a:ext>
            </a:extLst>
          </p:cNvPr>
          <p:cNvSpPr txBox="1">
            <a:spLocks noChangeArrowheads="1"/>
          </p:cNvSpPr>
          <p:nvPr/>
        </p:nvSpPr>
        <p:spPr bwMode="auto">
          <a:xfrm>
            <a:off x="1279525" y="2017713"/>
            <a:ext cx="2406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Difficult terrain/grades</a:t>
            </a:r>
          </a:p>
        </p:txBody>
      </p:sp>
      <p:sp>
        <p:nvSpPr>
          <p:cNvPr id="17419" name="Line 11">
            <a:extLst>
              <a:ext uri="{FF2B5EF4-FFF2-40B4-BE49-F238E27FC236}">
                <a16:creationId xmlns:a16="http://schemas.microsoft.com/office/drawing/2014/main" id="{BE3849C2-D383-434B-A67E-1DB792A932F2}"/>
              </a:ext>
            </a:extLst>
          </p:cNvPr>
          <p:cNvSpPr>
            <a:spLocks noChangeShapeType="1"/>
          </p:cNvSpPr>
          <p:nvPr/>
        </p:nvSpPr>
        <p:spPr bwMode="auto">
          <a:xfrm>
            <a:off x="3657600" y="2209800"/>
            <a:ext cx="1447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0" name="Text Box 12">
            <a:extLst>
              <a:ext uri="{FF2B5EF4-FFF2-40B4-BE49-F238E27FC236}">
                <a16:creationId xmlns:a16="http://schemas.microsoft.com/office/drawing/2014/main" id="{69D1E8E0-59D4-D94D-93AD-9339FFF89862}"/>
              </a:ext>
            </a:extLst>
          </p:cNvPr>
          <p:cNvSpPr txBox="1">
            <a:spLocks noChangeArrowheads="1"/>
          </p:cNvSpPr>
          <p:nvPr/>
        </p:nvSpPr>
        <p:spPr bwMode="auto">
          <a:xfrm>
            <a:off x="1279525" y="4303713"/>
            <a:ext cx="2482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Mild terrain/low grades</a:t>
            </a:r>
          </a:p>
        </p:txBody>
      </p:sp>
      <p:sp>
        <p:nvSpPr>
          <p:cNvPr id="17421" name="Line 13">
            <a:extLst>
              <a:ext uri="{FF2B5EF4-FFF2-40B4-BE49-F238E27FC236}">
                <a16:creationId xmlns:a16="http://schemas.microsoft.com/office/drawing/2014/main" id="{98F0C204-816D-D34F-B89A-0D2538C7AFB8}"/>
              </a:ext>
            </a:extLst>
          </p:cNvPr>
          <p:cNvSpPr>
            <a:spLocks noChangeShapeType="1"/>
          </p:cNvSpPr>
          <p:nvPr/>
        </p:nvSpPr>
        <p:spPr bwMode="auto">
          <a:xfrm>
            <a:off x="3810000" y="4572000"/>
            <a:ext cx="14478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F289B126-D994-164B-A727-E861437BBCA4}"/>
              </a:ext>
            </a:extLst>
          </p:cNvPr>
          <p:cNvSpPr>
            <a:spLocks noGrp="1" noChangeArrowheads="1"/>
          </p:cNvSpPr>
          <p:nvPr>
            <p:ph type="title"/>
          </p:nvPr>
        </p:nvSpPr>
        <p:spPr/>
        <p:txBody>
          <a:bodyPr/>
          <a:lstStyle/>
          <a:p>
            <a:r>
              <a:rPr lang="en-US" altLang="en-US" sz="3200"/>
              <a:t>Political Issues with the Gadsden Purchase</a:t>
            </a:r>
            <a:endParaRPr lang="en-US" altLang="en-US" sz="3800"/>
          </a:p>
        </p:txBody>
      </p:sp>
      <p:sp>
        <p:nvSpPr>
          <p:cNvPr id="10243" name="Rectangle 3">
            <a:extLst>
              <a:ext uri="{FF2B5EF4-FFF2-40B4-BE49-F238E27FC236}">
                <a16:creationId xmlns:a16="http://schemas.microsoft.com/office/drawing/2014/main" id="{A327480D-B817-0A4A-895F-7183196035A1}"/>
              </a:ext>
            </a:extLst>
          </p:cNvPr>
          <p:cNvSpPr>
            <a:spLocks noGrp="1" noChangeArrowheads="1"/>
          </p:cNvSpPr>
          <p:nvPr>
            <p:ph type="body" idx="1"/>
          </p:nvPr>
        </p:nvSpPr>
        <p:spPr/>
        <p:txBody>
          <a:bodyPr/>
          <a:lstStyle/>
          <a:p>
            <a:pPr indent="-3175">
              <a:buFont typeface="Wingdings" pitchFamily="2" charset="2"/>
              <a:buNone/>
            </a:pPr>
            <a:endParaRPr lang="en-US" altLang="en-US" sz="2000"/>
          </a:p>
          <a:p>
            <a:pPr indent="-3175"/>
            <a:r>
              <a:rPr lang="en-US" altLang="en-US" sz="2400"/>
              <a:t>Brought the issue of slavery into </a:t>
            </a:r>
          </a:p>
          <a:p>
            <a:pPr indent="-3175">
              <a:buFont typeface="Wingdings" pitchFamily="2" charset="2"/>
              <a:buNone/>
            </a:pPr>
            <a:r>
              <a:rPr lang="en-US" altLang="en-US" sz="2400"/>
              <a:t>	Westward Expansion--would new </a:t>
            </a:r>
          </a:p>
          <a:p>
            <a:pPr indent="-3175">
              <a:buFont typeface="Wingdings" pitchFamily="2" charset="2"/>
              <a:buNone/>
            </a:pPr>
            <a:r>
              <a:rPr lang="en-US" altLang="en-US" sz="2400"/>
              <a:t>states be slave or free?</a:t>
            </a:r>
          </a:p>
          <a:p>
            <a:pPr indent="-3175"/>
            <a:r>
              <a:rPr lang="en-US" altLang="en-US" sz="2400"/>
              <a:t>Increased land and port access</a:t>
            </a:r>
          </a:p>
          <a:p>
            <a:pPr indent="-3175"/>
            <a:r>
              <a:rPr lang="en-US" altLang="en-US" sz="2400"/>
              <a:t>Promoted self-interest with railroad construction</a:t>
            </a:r>
          </a:p>
          <a:p>
            <a:pPr indent="-3175"/>
            <a:r>
              <a:rPr lang="en-US" altLang="en-US" sz="2400"/>
              <a:t>Little was known about resources of the area for such a huge cost</a:t>
            </a:r>
            <a:endParaRPr lang="en-US" altLang="en-US" sz="2000"/>
          </a:p>
          <a:p>
            <a:pPr indent="-3175">
              <a:buFont typeface="Wingdings" pitchFamily="2" charset="2"/>
              <a:buNone/>
            </a:pPr>
            <a:endParaRPr lang="en-US" altLang="en-US" sz="2000"/>
          </a:p>
          <a:p>
            <a:pPr indent="-3175"/>
            <a:endParaRPr lang="en-US" altLang="en-US" sz="2000"/>
          </a:p>
        </p:txBody>
      </p:sp>
      <p:pic>
        <p:nvPicPr>
          <p:cNvPr id="10249" name="Picture 9">
            <a:hlinkClick r:id="rId2"/>
            <a:extLst>
              <a:ext uri="{FF2B5EF4-FFF2-40B4-BE49-F238E27FC236}">
                <a16:creationId xmlns:a16="http://schemas.microsoft.com/office/drawing/2014/main" id="{A97D4D30-A3A7-5246-8878-5E663FD4AF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1600200"/>
            <a:ext cx="1347788" cy="1752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92F9B956-12E3-2E4E-8C2E-CFEB520B5B37}"/>
              </a:ext>
            </a:extLst>
          </p:cNvPr>
          <p:cNvSpPr>
            <a:spLocks noGrp="1" noChangeArrowheads="1"/>
          </p:cNvSpPr>
          <p:nvPr>
            <p:ph type="title"/>
          </p:nvPr>
        </p:nvSpPr>
        <p:spPr>
          <a:xfrm>
            <a:off x="838200" y="1676400"/>
            <a:ext cx="7848600" cy="4343400"/>
          </a:xfrm>
        </p:spPr>
        <p:txBody>
          <a:bodyPr/>
          <a:lstStyle/>
          <a:p>
            <a:r>
              <a:rPr lang="en-US" altLang="en-US" sz="3200" dirty="0"/>
              <a:t>Write down several reasons why some land (property) is more valuable than other land (property).</a:t>
            </a:r>
            <a:br>
              <a:rPr lang="en-US" altLang="en-US" sz="3200" dirty="0"/>
            </a:br>
            <a:endParaRPr lang="en-US" altLang="en-US" sz="3200" dirty="0"/>
          </a:p>
        </p:txBody>
      </p:sp>
      <p:pic>
        <p:nvPicPr>
          <p:cNvPr id="30723" name="Picture 3">
            <a:hlinkClick r:id="rId2"/>
            <a:extLst>
              <a:ext uri="{FF2B5EF4-FFF2-40B4-BE49-F238E27FC236}">
                <a16:creationId xmlns:a16="http://schemas.microsoft.com/office/drawing/2014/main" id="{719F3FBC-F51F-E44A-8AF9-D6216290C4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905000"/>
            <a:ext cx="1428750" cy="1038225"/>
          </a:xfrm>
          <a:prstGeom prst="rect">
            <a:avLst/>
          </a:prstGeom>
          <a:noFill/>
          <a:extLst>
            <a:ext uri="{909E8E84-426E-40DD-AFC4-6F175D3DCCD1}">
              <a14:hiddenFill xmlns:a14="http://schemas.microsoft.com/office/drawing/2010/main">
                <a:solidFill>
                  <a:srgbClr val="FFFFFF"/>
                </a:solidFill>
              </a14:hiddenFill>
            </a:ext>
          </a:extLst>
        </p:spPr>
      </p:pic>
      <p:sp>
        <p:nvSpPr>
          <p:cNvPr id="30724" name="Rectangle 4">
            <a:extLst>
              <a:ext uri="{FF2B5EF4-FFF2-40B4-BE49-F238E27FC236}">
                <a16:creationId xmlns:a16="http://schemas.microsoft.com/office/drawing/2014/main" id="{1D5BD846-5B59-C149-8C9D-EB34E1FD8711}"/>
              </a:ext>
            </a:extLst>
          </p:cNvPr>
          <p:cNvSpPr>
            <a:spLocks noChangeArrowheads="1"/>
          </p:cNvSpPr>
          <p:nvPr/>
        </p:nvSpPr>
        <p:spPr bwMode="auto">
          <a:xfrm>
            <a:off x="2293938" y="3046413"/>
            <a:ext cx="47926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a:extLst>
              <a:ext uri="{FF2B5EF4-FFF2-40B4-BE49-F238E27FC236}">
                <a16:creationId xmlns:a16="http://schemas.microsoft.com/office/drawing/2014/main" id="{32595DA0-191E-D247-9B58-3D7FD8ECDA6C}"/>
              </a:ext>
            </a:extLst>
          </p:cNvPr>
          <p:cNvSpPr>
            <a:spLocks noGrp="1" noChangeArrowheads="1"/>
          </p:cNvSpPr>
          <p:nvPr>
            <p:ph type="title"/>
          </p:nvPr>
        </p:nvSpPr>
        <p:spPr>
          <a:xfrm>
            <a:off x="914400" y="277813"/>
            <a:ext cx="5257800" cy="1143000"/>
          </a:xfrm>
        </p:spPr>
        <p:txBody>
          <a:bodyPr/>
          <a:lstStyle/>
          <a:p>
            <a:r>
              <a:rPr lang="en-US" altLang="en-US" sz="2800"/>
              <a:t>Economic Issues concerning the Importance of Railroads</a:t>
            </a:r>
            <a:endParaRPr lang="en-US" altLang="en-US"/>
          </a:p>
        </p:txBody>
      </p:sp>
      <p:sp>
        <p:nvSpPr>
          <p:cNvPr id="26627" name="Rectangle 1027">
            <a:extLst>
              <a:ext uri="{FF2B5EF4-FFF2-40B4-BE49-F238E27FC236}">
                <a16:creationId xmlns:a16="http://schemas.microsoft.com/office/drawing/2014/main" id="{18F36E8F-50F8-5848-8CDB-99F09E5D9DE6}"/>
              </a:ext>
            </a:extLst>
          </p:cNvPr>
          <p:cNvSpPr>
            <a:spLocks noGrp="1" noChangeArrowheads="1"/>
          </p:cNvSpPr>
          <p:nvPr>
            <p:ph type="body" idx="1"/>
          </p:nvPr>
        </p:nvSpPr>
        <p:spPr/>
        <p:txBody>
          <a:bodyPr/>
          <a:lstStyle/>
          <a:p>
            <a:pPr>
              <a:lnSpc>
                <a:spcPct val="90000"/>
              </a:lnSpc>
            </a:pPr>
            <a:r>
              <a:rPr lang="en-US" altLang="en-US" sz="2400"/>
              <a:t>Develops territory = passenger/materials transport</a:t>
            </a:r>
          </a:p>
          <a:p>
            <a:pPr>
              <a:lnSpc>
                <a:spcPct val="90000"/>
              </a:lnSpc>
            </a:pPr>
            <a:r>
              <a:rPr lang="en-US" altLang="en-US" sz="2400"/>
              <a:t>Supports/Promotes economic growth</a:t>
            </a:r>
          </a:p>
          <a:p>
            <a:pPr>
              <a:lnSpc>
                <a:spcPct val="90000"/>
              </a:lnSpc>
            </a:pPr>
            <a:r>
              <a:rPr lang="en-US" altLang="en-US" sz="2400"/>
              <a:t>Greatly increases payload weights at considerably lower cost</a:t>
            </a:r>
          </a:p>
          <a:p>
            <a:pPr>
              <a:lnSpc>
                <a:spcPct val="90000"/>
              </a:lnSpc>
            </a:pPr>
            <a:r>
              <a:rPr lang="en-US" altLang="en-US" sz="2400"/>
              <a:t>Spur lines connect into main lines (for mining materials)</a:t>
            </a:r>
          </a:p>
          <a:p>
            <a:pPr>
              <a:lnSpc>
                <a:spcPct val="90000"/>
              </a:lnSpc>
            </a:pPr>
            <a:r>
              <a:rPr lang="en-US" altLang="en-US" sz="2400"/>
              <a:t>Improved passenger safety and comfort</a:t>
            </a:r>
          </a:p>
          <a:p>
            <a:pPr>
              <a:lnSpc>
                <a:spcPct val="90000"/>
              </a:lnSpc>
            </a:pPr>
            <a:r>
              <a:rPr lang="en-US" altLang="en-US" sz="2400"/>
              <a:t>Fuels new industry:  steam engines, diesel engines, Pullman cars, freight cars, service stops, etc.</a:t>
            </a:r>
          </a:p>
          <a:p>
            <a:pPr>
              <a:lnSpc>
                <a:spcPct val="90000"/>
              </a:lnSpc>
            </a:pPr>
            <a:r>
              <a:rPr lang="en-US" altLang="en-US" sz="2400"/>
              <a:t>Increases trade and resource utilization</a:t>
            </a:r>
          </a:p>
          <a:p>
            <a:pPr>
              <a:lnSpc>
                <a:spcPct val="90000"/>
              </a:lnSpc>
            </a:pPr>
            <a:r>
              <a:rPr lang="en-US" altLang="en-US" sz="2400"/>
              <a:t>Improves standard of living</a:t>
            </a:r>
          </a:p>
        </p:txBody>
      </p:sp>
      <p:pic>
        <p:nvPicPr>
          <p:cNvPr id="26629" name="Picture 1029">
            <a:extLst>
              <a:ext uri="{FF2B5EF4-FFF2-40B4-BE49-F238E27FC236}">
                <a16:creationId xmlns:a16="http://schemas.microsoft.com/office/drawing/2014/main" id="{16B6CD73-AA82-DF4F-BE13-6201771D1C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52400"/>
            <a:ext cx="2857500" cy="1257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F9D4EE0E-1DEF-5946-9C9F-57CF3E679EEB}"/>
              </a:ext>
            </a:extLst>
          </p:cNvPr>
          <p:cNvSpPr>
            <a:spLocks noGrp="1" noChangeArrowheads="1"/>
          </p:cNvSpPr>
          <p:nvPr>
            <p:ph type="title"/>
          </p:nvPr>
        </p:nvSpPr>
        <p:spPr/>
        <p:txBody>
          <a:bodyPr/>
          <a:lstStyle/>
          <a:p>
            <a:r>
              <a:rPr lang="en-US" altLang="en-US" sz="3200"/>
              <a:t>Economic Issues with the Gadsden Purchase</a:t>
            </a:r>
            <a:endParaRPr lang="en-US" altLang="en-US" sz="3800"/>
          </a:p>
        </p:txBody>
      </p:sp>
      <p:sp>
        <p:nvSpPr>
          <p:cNvPr id="11267" name="Rectangle 3">
            <a:extLst>
              <a:ext uri="{FF2B5EF4-FFF2-40B4-BE49-F238E27FC236}">
                <a16:creationId xmlns:a16="http://schemas.microsoft.com/office/drawing/2014/main" id="{C7F1EFCC-6CC4-E548-B646-A6C81BCD256A}"/>
              </a:ext>
            </a:extLst>
          </p:cNvPr>
          <p:cNvSpPr>
            <a:spLocks noGrp="1" noChangeArrowheads="1"/>
          </p:cNvSpPr>
          <p:nvPr>
            <p:ph type="body" idx="1"/>
          </p:nvPr>
        </p:nvSpPr>
        <p:spPr/>
        <p:txBody>
          <a:bodyPr/>
          <a:lstStyle/>
          <a:p>
            <a:r>
              <a:rPr lang="en-US" altLang="en-US"/>
              <a:t>Southern states wanted more rail lines and connections, especially westward to California.</a:t>
            </a:r>
          </a:p>
          <a:p>
            <a:r>
              <a:rPr lang="en-US" altLang="en-US"/>
              <a:t>Mining (copper, gold and other precious metals)</a:t>
            </a:r>
          </a:p>
          <a:p>
            <a:r>
              <a:rPr lang="en-US" altLang="en-US"/>
              <a:t>Agriculture</a:t>
            </a:r>
          </a:p>
          <a:p>
            <a:r>
              <a:rPr lang="en-US" altLang="en-US"/>
              <a:t>Ranching</a:t>
            </a:r>
          </a:p>
          <a:p>
            <a:r>
              <a:rPr lang="en-US" altLang="en-US"/>
              <a:t>Military</a:t>
            </a:r>
          </a:p>
        </p:txBody>
      </p:sp>
      <p:pic>
        <p:nvPicPr>
          <p:cNvPr id="11269" name="Picture 5">
            <a:hlinkClick r:id="rId2"/>
            <a:extLst>
              <a:ext uri="{FF2B5EF4-FFF2-40B4-BE49-F238E27FC236}">
                <a16:creationId xmlns:a16="http://schemas.microsoft.com/office/drawing/2014/main" id="{F21C4FAA-CBED-8246-8F04-E1AA09D135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660900"/>
            <a:ext cx="1981200" cy="1797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80AFCF49-B172-294D-BE6A-7EAE440FC56D}"/>
              </a:ext>
            </a:extLst>
          </p:cNvPr>
          <p:cNvSpPr>
            <a:spLocks noGrp="1" noChangeArrowheads="1"/>
          </p:cNvSpPr>
          <p:nvPr>
            <p:ph type="title"/>
          </p:nvPr>
        </p:nvSpPr>
        <p:spPr/>
        <p:txBody>
          <a:bodyPr/>
          <a:lstStyle/>
          <a:p>
            <a:r>
              <a:rPr lang="en-US" altLang="en-US" sz="3200"/>
              <a:t>Results of the  Gadsden Purchase</a:t>
            </a:r>
            <a:endParaRPr lang="en-US" altLang="en-US" sz="3800"/>
          </a:p>
        </p:txBody>
      </p:sp>
      <p:sp>
        <p:nvSpPr>
          <p:cNvPr id="12291" name="Rectangle 3">
            <a:extLst>
              <a:ext uri="{FF2B5EF4-FFF2-40B4-BE49-F238E27FC236}">
                <a16:creationId xmlns:a16="http://schemas.microsoft.com/office/drawing/2014/main" id="{11410EB1-F2ED-CB4A-B7C4-C4B246C2DD45}"/>
              </a:ext>
            </a:extLst>
          </p:cNvPr>
          <p:cNvSpPr>
            <a:spLocks noGrp="1" noChangeArrowheads="1"/>
          </p:cNvSpPr>
          <p:nvPr>
            <p:ph type="body" idx="1"/>
          </p:nvPr>
        </p:nvSpPr>
        <p:spPr>
          <a:xfrm>
            <a:off x="914400" y="1600201"/>
            <a:ext cx="7772400" cy="3505200"/>
          </a:xfrm>
        </p:spPr>
        <p:txBody>
          <a:bodyPr/>
          <a:lstStyle/>
          <a:p>
            <a:pPr>
              <a:lnSpc>
                <a:spcPct val="90000"/>
              </a:lnSpc>
            </a:pPr>
            <a:r>
              <a:rPr lang="en-US" altLang="en-US" sz="2000"/>
              <a:t>Manifest Destiny -- Last section acquired in the continental United States (added 24% more land to “future” Arizona)</a:t>
            </a:r>
          </a:p>
          <a:p>
            <a:pPr>
              <a:lnSpc>
                <a:spcPct val="90000"/>
              </a:lnSpc>
            </a:pPr>
            <a:r>
              <a:rPr lang="en-US" altLang="en-US" sz="2000"/>
              <a:t>Railroads would greatly increase development and standard of living to those in Arizona Territory through increased freight and mail volumes and improved safety and comfort of passengers as well as low cost mining materials transport by adding “spur” lines.</a:t>
            </a:r>
          </a:p>
          <a:p>
            <a:pPr>
              <a:lnSpc>
                <a:spcPct val="90000"/>
              </a:lnSpc>
            </a:pPr>
            <a:r>
              <a:rPr lang="en-US" altLang="en-US" sz="2000"/>
              <a:t>Agricultural and ranching lands increased</a:t>
            </a:r>
          </a:p>
          <a:p>
            <a:pPr>
              <a:lnSpc>
                <a:spcPct val="90000"/>
              </a:lnSpc>
            </a:pPr>
            <a:r>
              <a:rPr lang="en-US" altLang="en-US" sz="2000"/>
              <a:t>Access to gold, silver, copper, and other mined resources </a:t>
            </a:r>
          </a:p>
          <a:p>
            <a:pPr>
              <a:lnSpc>
                <a:spcPct val="90000"/>
              </a:lnSpc>
            </a:pPr>
            <a:r>
              <a:rPr lang="en-US" altLang="en-US" sz="2000"/>
              <a:t>Important stronghold for military</a:t>
            </a:r>
          </a:p>
          <a:p>
            <a:pPr>
              <a:lnSpc>
                <a:spcPct val="90000"/>
              </a:lnSpc>
            </a:pPr>
            <a:r>
              <a:rPr lang="en-US" altLang="en-US" sz="2000"/>
              <a:t>In retrospect, $10-million was a bargain!</a:t>
            </a:r>
          </a:p>
        </p:txBody>
      </p:sp>
      <p:pic>
        <p:nvPicPr>
          <p:cNvPr id="8" name="Picture 10">
            <a:extLst>
              <a:ext uri="{FF2B5EF4-FFF2-40B4-BE49-F238E27FC236}">
                <a16:creationId xmlns:a16="http://schemas.microsoft.com/office/drawing/2014/main" id="{8AE68DD1-52BE-5348-904D-DD600FE464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495800"/>
            <a:ext cx="2465294" cy="1905000"/>
          </a:xfrm>
          <a:prstGeom prst="rect">
            <a:avLst/>
          </a:prstGeom>
          <a:noFill/>
          <a:ln w="3175">
            <a:solidFill>
              <a:schemeClr val="tx1"/>
            </a:solidFill>
            <a:miter lim="800000"/>
            <a:headEnd/>
            <a:tailEnd/>
          </a:ln>
          <a:effectLst>
            <a:outerShdw dist="107763" dir="8100000" algn="ctr" rotWithShape="0">
              <a:schemeClr val="bg2"/>
            </a:outerShdw>
          </a:effectLst>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a:extLst>
              <a:ext uri="{FF2B5EF4-FFF2-40B4-BE49-F238E27FC236}">
                <a16:creationId xmlns:a16="http://schemas.microsoft.com/office/drawing/2014/main" id="{3CDBA14A-8E03-C54D-9144-DF85E2FB7C5C}"/>
              </a:ext>
            </a:extLst>
          </p:cNvPr>
          <p:cNvSpPr>
            <a:spLocks noGrp="1" noChangeArrowheads="1"/>
          </p:cNvSpPr>
          <p:nvPr>
            <p:ph type="title"/>
          </p:nvPr>
        </p:nvSpPr>
        <p:spPr/>
        <p:txBody>
          <a:bodyPr/>
          <a:lstStyle/>
          <a:p>
            <a:r>
              <a:rPr lang="en-US" altLang="en-US"/>
              <a:t>Math and the Gadsden Purchase</a:t>
            </a:r>
          </a:p>
        </p:txBody>
      </p:sp>
      <p:sp>
        <p:nvSpPr>
          <p:cNvPr id="22531" name="Rectangle 1027">
            <a:extLst>
              <a:ext uri="{FF2B5EF4-FFF2-40B4-BE49-F238E27FC236}">
                <a16:creationId xmlns:a16="http://schemas.microsoft.com/office/drawing/2014/main" id="{C91CED11-3108-A34B-95AB-CC54B8E59FE3}"/>
              </a:ext>
            </a:extLst>
          </p:cNvPr>
          <p:cNvSpPr>
            <a:spLocks noGrp="1" noChangeArrowheads="1"/>
          </p:cNvSpPr>
          <p:nvPr>
            <p:ph type="body" idx="1"/>
          </p:nvPr>
        </p:nvSpPr>
        <p:spPr/>
        <p:txBody>
          <a:bodyPr/>
          <a:lstStyle/>
          <a:p>
            <a:r>
              <a:rPr lang="en-US" altLang="en-US" sz="2400" dirty="0">
                <a:solidFill>
                  <a:schemeClr val="accent2"/>
                </a:solidFill>
              </a:rPr>
              <a:t>29,640</a:t>
            </a:r>
            <a:r>
              <a:rPr lang="en-US" altLang="en-US" sz="2400" dirty="0"/>
              <a:t> square miles (30,000) = Much less area than all six options negotiated!</a:t>
            </a:r>
          </a:p>
          <a:p>
            <a:r>
              <a:rPr lang="en-US" altLang="en-US" sz="2400" dirty="0">
                <a:solidFill>
                  <a:schemeClr val="accent2"/>
                </a:solidFill>
              </a:rPr>
              <a:t>18,969,600</a:t>
            </a:r>
            <a:r>
              <a:rPr lang="en-US" altLang="en-US" sz="2400" dirty="0"/>
              <a:t> acres</a:t>
            </a:r>
          </a:p>
          <a:p>
            <a:r>
              <a:rPr lang="en-US" altLang="en-US" sz="2400" dirty="0">
                <a:solidFill>
                  <a:schemeClr val="accent2"/>
                </a:solidFill>
              </a:rPr>
              <a:t>$10-million</a:t>
            </a:r>
            <a:r>
              <a:rPr lang="en-US" altLang="en-US" sz="2400" dirty="0"/>
              <a:t> dollars paid = about 53 cents/acre or about $337/square mile.</a:t>
            </a:r>
          </a:p>
          <a:p>
            <a:r>
              <a:rPr lang="en-US" altLang="en-US" sz="2400" dirty="0"/>
              <a:t>$10-million adjusted (2019) for inflation = approximately </a:t>
            </a:r>
            <a:r>
              <a:rPr lang="en-US" altLang="en-US" sz="2400" dirty="0">
                <a:solidFill>
                  <a:schemeClr val="accent2"/>
                </a:solidFill>
              </a:rPr>
              <a:t>$10 billion</a:t>
            </a:r>
            <a:r>
              <a:rPr lang="en-US" altLang="en-US" sz="2400" dirty="0"/>
              <a:t> dollars (or about $527/acre or $337,000/</a:t>
            </a:r>
            <a:r>
              <a:rPr lang="en-US" altLang="en-US" sz="2400" dirty="0" err="1"/>
              <a:t>sq</a:t>
            </a:r>
            <a:r>
              <a:rPr lang="en-US" altLang="en-US" sz="2400" dirty="0"/>
              <a:t> mile today)</a:t>
            </a:r>
          </a:p>
        </p:txBody>
      </p:sp>
      <p:sp>
        <p:nvSpPr>
          <p:cNvPr id="22534" name="Text Box 1030">
            <a:extLst>
              <a:ext uri="{FF2B5EF4-FFF2-40B4-BE49-F238E27FC236}">
                <a16:creationId xmlns:a16="http://schemas.microsoft.com/office/drawing/2014/main" id="{6CD69838-7C6E-9344-8D5E-9646CF4563E0}"/>
              </a:ext>
            </a:extLst>
          </p:cNvPr>
          <p:cNvSpPr txBox="1">
            <a:spLocks noChangeArrowheads="1"/>
          </p:cNvSpPr>
          <p:nvPr/>
        </p:nvSpPr>
        <p:spPr bwMode="auto">
          <a:xfrm>
            <a:off x="304800" y="5334000"/>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p:txBody>
      </p:sp>
      <p:sp>
        <p:nvSpPr>
          <p:cNvPr id="22535" name="Text Box 1031">
            <a:extLst>
              <a:ext uri="{FF2B5EF4-FFF2-40B4-BE49-F238E27FC236}">
                <a16:creationId xmlns:a16="http://schemas.microsoft.com/office/drawing/2014/main" id="{575BDBB2-394B-0A46-8536-8294FC73444F}"/>
              </a:ext>
            </a:extLst>
          </p:cNvPr>
          <p:cNvSpPr txBox="1">
            <a:spLocks noChangeArrowheads="1"/>
          </p:cNvSpPr>
          <p:nvPr/>
        </p:nvSpPr>
        <p:spPr bwMode="auto">
          <a:xfrm>
            <a:off x="2484436" y="5166518"/>
            <a:ext cx="25622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dirty="0"/>
              <a:t>*Note historical sources differ regarding</a:t>
            </a:r>
          </a:p>
          <a:p>
            <a:r>
              <a:rPr lang="en-US" altLang="en-US" sz="1000" dirty="0"/>
              <a:t> acreage and/or square miles possible due</a:t>
            </a:r>
          </a:p>
          <a:p>
            <a:r>
              <a:rPr lang="en-US" altLang="en-US" sz="1000" dirty="0"/>
              <a:t> to the various options vs. the final survey</a:t>
            </a:r>
          </a:p>
          <a:p>
            <a:r>
              <a:rPr lang="en-US" altLang="en-US" sz="1000" dirty="0"/>
              <a:t>and US Senate ratification modifications.</a:t>
            </a:r>
          </a:p>
        </p:txBody>
      </p:sp>
      <p:pic>
        <p:nvPicPr>
          <p:cNvPr id="22537" name="Picture 1033">
            <a:hlinkClick r:id="rId2"/>
            <a:extLst>
              <a:ext uri="{FF2B5EF4-FFF2-40B4-BE49-F238E27FC236}">
                <a16:creationId xmlns:a16="http://schemas.microsoft.com/office/drawing/2014/main" id="{11ED0AC0-548F-3548-8F27-30DD289A0E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8452" y="4699567"/>
            <a:ext cx="1524000" cy="12688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6DB46ED0-7651-184F-AF48-D8875CD45526}"/>
              </a:ext>
            </a:extLst>
          </p:cNvPr>
          <p:cNvSpPr>
            <a:spLocks noGrp="1" noChangeArrowheads="1"/>
          </p:cNvSpPr>
          <p:nvPr>
            <p:ph type="title"/>
          </p:nvPr>
        </p:nvSpPr>
        <p:spPr/>
        <p:txBody>
          <a:bodyPr/>
          <a:lstStyle/>
          <a:p>
            <a:r>
              <a:rPr lang="en-US" altLang="en-US" sz="3200"/>
              <a:t>So what happened to Gadsden, anyway?</a:t>
            </a:r>
            <a:endParaRPr lang="en-US" altLang="en-US" sz="3800"/>
          </a:p>
        </p:txBody>
      </p:sp>
      <p:sp>
        <p:nvSpPr>
          <p:cNvPr id="23555" name="Rectangle 3">
            <a:extLst>
              <a:ext uri="{FF2B5EF4-FFF2-40B4-BE49-F238E27FC236}">
                <a16:creationId xmlns:a16="http://schemas.microsoft.com/office/drawing/2014/main" id="{569FAF9F-C05D-B94C-B00B-B87E727CB915}"/>
              </a:ext>
            </a:extLst>
          </p:cNvPr>
          <p:cNvSpPr>
            <a:spLocks noGrp="1" noChangeArrowheads="1"/>
          </p:cNvSpPr>
          <p:nvPr>
            <p:ph type="body" idx="1"/>
          </p:nvPr>
        </p:nvSpPr>
        <p:spPr/>
        <p:txBody>
          <a:bodyPr/>
          <a:lstStyle/>
          <a:p>
            <a:pPr>
              <a:lnSpc>
                <a:spcPct val="80000"/>
              </a:lnSpc>
            </a:pPr>
            <a:r>
              <a:rPr lang="en-US" altLang="en-US" sz="2000"/>
              <a:t>1855 Mexico demanded recall of Gadsden</a:t>
            </a:r>
          </a:p>
          <a:p>
            <a:pPr>
              <a:lnSpc>
                <a:spcPct val="80000"/>
              </a:lnSpc>
            </a:pPr>
            <a:r>
              <a:rPr lang="en-US" altLang="en-US" sz="2000"/>
              <a:t>Remains in post until October 1856</a:t>
            </a:r>
          </a:p>
          <a:p>
            <a:pPr>
              <a:lnSpc>
                <a:spcPct val="80000"/>
              </a:lnSpc>
            </a:pPr>
            <a:r>
              <a:rPr lang="en-US" altLang="en-US" sz="2000"/>
              <a:t>Returned to his South Carolina plantation of which 200-300 slaves lived and worked</a:t>
            </a:r>
          </a:p>
          <a:p>
            <a:pPr>
              <a:lnSpc>
                <a:spcPct val="80000"/>
              </a:lnSpc>
            </a:pPr>
            <a:r>
              <a:rPr lang="en-US" altLang="en-US" sz="2000"/>
              <a:t>Died December 26</a:t>
            </a:r>
            <a:r>
              <a:rPr lang="en-US" altLang="en-US" sz="2000" baseline="30000"/>
              <a:t>th</a:t>
            </a:r>
            <a:r>
              <a:rPr lang="en-US" altLang="en-US" sz="2000"/>
              <a:t>, 1858 at the age of seventy.</a:t>
            </a:r>
          </a:p>
          <a:p>
            <a:pPr>
              <a:lnSpc>
                <a:spcPct val="80000"/>
              </a:lnSpc>
            </a:pPr>
            <a:r>
              <a:rPr lang="en-US" altLang="en-US" sz="2000"/>
              <a:t>He would never witness the calamity of the U.S. Civil War</a:t>
            </a:r>
          </a:p>
          <a:p>
            <a:pPr>
              <a:lnSpc>
                <a:spcPct val="80000"/>
              </a:lnSpc>
            </a:pPr>
            <a:r>
              <a:rPr lang="en-US" altLang="en-US" sz="2000"/>
              <a:t>The first transcontinental rail line would take a central route and use Chinese labor in challenging and nearly impossible terrain finishing in 1869 at Promontory Point, Utah.</a:t>
            </a:r>
          </a:p>
          <a:p>
            <a:pPr>
              <a:lnSpc>
                <a:spcPct val="80000"/>
              </a:lnSpc>
            </a:pPr>
            <a:r>
              <a:rPr lang="en-US" altLang="en-US" sz="2000"/>
              <a:t>It would be 27 years after his death (1881) before a southern route transcontinental rail line would be completed.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5B3387C-EFA3-9145-9BD1-A16C88C7F452}"/>
              </a:ext>
            </a:extLst>
          </p:cNvPr>
          <p:cNvSpPr>
            <a:spLocks noGrp="1" noChangeArrowheads="1"/>
          </p:cNvSpPr>
          <p:nvPr>
            <p:ph type="title"/>
          </p:nvPr>
        </p:nvSpPr>
        <p:spPr/>
        <p:txBody>
          <a:bodyPr/>
          <a:lstStyle/>
          <a:p>
            <a:r>
              <a:rPr lang="en-US" altLang="en-US"/>
              <a:t>Gadsden Purchase Trivia</a:t>
            </a:r>
          </a:p>
        </p:txBody>
      </p:sp>
      <p:sp>
        <p:nvSpPr>
          <p:cNvPr id="21507" name="Rectangle 3">
            <a:extLst>
              <a:ext uri="{FF2B5EF4-FFF2-40B4-BE49-F238E27FC236}">
                <a16:creationId xmlns:a16="http://schemas.microsoft.com/office/drawing/2014/main" id="{0B4832E0-F282-4543-BFC9-B35F2DEB4D0A}"/>
              </a:ext>
            </a:extLst>
          </p:cNvPr>
          <p:cNvSpPr>
            <a:spLocks noGrp="1" noChangeArrowheads="1"/>
          </p:cNvSpPr>
          <p:nvPr>
            <p:ph type="body" idx="1"/>
          </p:nvPr>
        </p:nvSpPr>
        <p:spPr/>
        <p:txBody>
          <a:bodyPr/>
          <a:lstStyle/>
          <a:p>
            <a:pPr>
              <a:lnSpc>
                <a:spcPct val="90000"/>
              </a:lnSpc>
            </a:pPr>
            <a:r>
              <a:rPr lang="en-US" altLang="en-US" sz="2000"/>
              <a:t>When the inhabitants of Arizona asked Congress for a Territorial government in 1854, one of the names suggested for the new Territory was “Gadsonia,” a Latin adaptation of the surname of James Gadsden. </a:t>
            </a:r>
          </a:p>
          <a:p>
            <a:pPr>
              <a:lnSpc>
                <a:spcPct val="90000"/>
              </a:lnSpc>
            </a:pPr>
            <a:r>
              <a:rPr lang="en-US" altLang="en-US" sz="2000"/>
              <a:t>These people of note were born, or lived), in the area encompassing the Gadsden Purchase: </a:t>
            </a:r>
          </a:p>
          <a:p>
            <a:pPr>
              <a:lnSpc>
                <a:spcPct val="90000"/>
              </a:lnSpc>
              <a:buFont typeface="Wingdings" pitchFamily="2" charset="2"/>
              <a:buNone/>
            </a:pPr>
            <a:r>
              <a:rPr lang="en-US" altLang="en-US" sz="2000"/>
              <a:t>	</a:t>
            </a:r>
            <a:r>
              <a:rPr lang="en-US" altLang="en-US" sz="2000">
                <a:solidFill>
                  <a:srgbClr val="0000FF"/>
                </a:solidFill>
              </a:rPr>
              <a:t>Wyatt Earp - Doc Holliday - Sandra Day O'Conner - Linda Ronstadt - Gary Shandling - Paul and Linda McCartney - Tim McCoy - Alex Kellner - Ray Lindstrom - Travis Edmonson - Morris Udall - William Jennings Bryant - Joe Bonanno - Rose E. Bird - Kerri Strug - Rex Allen - Cochise - Geronimo - Dennis DeConcini - Pete Licavoli - Sean Elliott - Barbara Eden - Will Rogers, Jr. - Ford Burkhart - Burt Schneider - Bonnie Henry Geraldo Rivera - Sean Elliott - Kitty Kelly - Clyde (Skip) Battin - Frank Kalil - Kate Walsh -  Gary Paxton </a:t>
            </a:r>
            <a:endParaRPr lang="en-US" altLang="en-US" sz="2000"/>
          </a:p>
        </p:txBody>
      </p:sp>
      <p:pic>
        <p:nvPicPr>
          <p:cNvPr id="21509" name="Picture 5">
            <a:hlinkClick r:id="rId2"/>
            <a:extLst>
              <a:ext uri="{FF2B5EF4-FFF2-40B4-BE49-F238E27FC236}">
                <a16:creationId xmlns:a16="http://schemas.microsoft.com/office/drawing/2014/main" id="{4F33E078-02A5-C349-80AB-E4CDDB1424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943600"/>
            <a:ext cx="1123950" cy="742950"/>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a:hlinkClick r:id="rId4"/>
            <a:extLst>
              <a:ext uri="{FF2B5EF4-FFF2-40B4-BE49-F238E27FC236}">
                <a16:creationId xmlns:a16="http://schemas.microsoft.com/office/drawing/2014/main" id="{4D69A5D9-6CBB-9242-A4AC-B89BB3D0A1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228600"/>
            <a:ext cx="990600" cy="1209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26">
            <a:extLst>
              <a:ext uri="{FF2B5EF4-FFF2-40B4-BE49-F238E27FC236}">
                <a16:creationId xmlns:a16="http://schemas.microsoft.com/office/drawing/2014/main" id="{F649DFFF-D55A-684F-B91E-B9A3ACB086D6}"/>
              </a:ext>
            </a:extLst>
          </p:cNvPr>
          <p:cNvSpPr>
            <a:spLocks noGrp="1" noChangeArrowheads="1"/>
          </p:cNvSpPr>
          <p:nvPr>
            <p:ph type="title"/>
          </p:nvPr>
        </p:nvSpPr>
        <p:spPr>
          <a:xfrm>
            <a:off x="838200" y="-228600"/>
            <a:ext cx="7848600" cy="1752600"/>
          </a:xfrm>
        </p:spPr>
        <p:txBody>
          <a:bodyPr/>
          <a:lstStyle/>
          <a:p>
            <a:br>
              <a:rPr lang="en-US" altLang="en-US" sz="2000" dirty="0"/>
            </a:br>
            <a:br>
              <a:rPr lang="en-US" altLang="en-US" sz="2000" dirty="0"/>
            </a:br>
            <a:br>
              <a:rPr lang="en-US" altLang="en-US" sz="2000" dirty="0"/>
            </a:br>
            <a:br>
              <a:rPr lang="en-US" altLang="en-US" sz="2000" dirty="0"/>
            </a:br>
            <a:br>
              <a:rPr lang="en-US" altLang="en-US" sz="2000" dirty="0"/>
            </a:br>
            <a:r>
              <a:rPr lang="en-US" altLang="en-US" sz="2800" dirty="0"/>
              <a:t>Write down several reasons why some land (property) is more valuable than other land (property).</a:t>
            </a:r>
            <a:br>
              <a:rPr lang="en-US" altLang="en-US" sz="2400" dirty="0"/>
            </a:br>
            <a:br>
              <a:rPr lang="en-US" altLang="en-US" sz="3200" dirty="0"/>
            </a:br>
            <a:br>
              <a:rPr lang="en-US" altLang="en-US" sz="3200" dirty="0"/>
            </a:br>
            <a:endParaRPr lang="en-US" altLang="en-US" sz="3200" dirty="0"/>
          </a:p>
        </p:txBody>
      </p:sp>
      <p:sp>
        <p:nvSpPr>
          <p:cNvPr id="31747" name="Rectangle 1027">
            <a:extLst>
              <a:ext uri="{FF2B5EF4-FFF2-40B4-BE49-F238E27FC236}">
                <a16:creationId xmlns:a16="http://schemas.microsoft.com/office/drawing/2014/main" id="{11182A8C-2C39-904D-ABE2-7F81E0E51E7E}"/>
              </a:ext>
            </a:extLst>
          </p:cNvPr>
          <p:cNvSpPr>
            <a:spLocks noGrp="1" noChangeArrowheads="1"/>
          </p:cNvSpPr>
          <p:nvPr>
            <p:ph type="body" idx="1"/>
          </p:nvPr>
        </p:nvSpPr>
        <p:spPr/>
        <p:txBody>
          <a:bodyPr/>
          <a:lstStyle/>
          <a:p>
            <a:pPr>
              <a:lnSpc>
                <a:spcPct val="80000"/>
              </a:lnSpc>
            </a:pPr>
            <a:r>
              <a:rPr lang="en-US" altLang="en-US" sz="1900"/>
              <a:t>Size (Acres)</a:t>
            </a:r>
          </a:p>
          <a:p>
            <a:pPr>
              <a:lnSpc>
                <a:spcPct val="80000"/>
              </a:lnSpc>
            </a:pPr>
            <a:r>
              <a:rPr lang="en-US" altLang="en-US" sz="1900"/>
              <a:t>Structures on property, “improvements,” amenities</a:t>
            </a:r>
          </a:p>
          <a:p>
            <a:pPr>
              <a:lnSpc>
                <a:spcPct val="80000"/>
              </a:lnSpc>
            </a:pPr>
            <a:r>
              <a:rPr lang="en-US" altLang="en-US" sz="1900"/>
              <a:t>Resources</a:t>
            </a:r>
          </a:p>
          <a:p>
            <a:pPr>
              <a:lnSpc>
                <a:spcPct val="80000"/>
              </a:lnSpc>
            </a:pPr>
            <a:r>
              <a:rPr lang="en-US" altLang="en-US" sz="1900"/>
              <a:t>Water Rights, wells, ponds, lakes</a:t>
            </a:r>
          </a:p>
          <a:p>
            <a:pPr>
              <a:lnSpc>
                <a:spcPct val="80000"/>
              </a:lnSpc>
            </a:pPr>
            <a:r>
              <a:rPr lang="en-US" altLang="en-US" sz="1900"/>
              <a:t>Terrain and accessibility</a:t>
            </a:r>
          </a:p>
          <a:p>
            <a:pPr>
              <a:lnSpc>
                <a:spcPct val="80000"/>
              </a:lnSpc>
            </a:pPr>
            <a:r>
              <a:rPr lang="en-US" altLang="en-US" sz="1900"/>
              <a:t>Soil quality</a:t>
            </a:r>
          </a:p>
          <a:p>
            <a:pPr>
              <a:lnSpc>
                <a:spcPct val="80000"/>
              </a:lnSpc>
            </a:pPr>
            <a:r>
              <a:rPr lang="en-US" altLang="en-US" sz="1900"/>
              <a:t>Geographic Hazards (land slides, earthquakes, volcanic eruptions)</a:t>
            </a:r>
          </a:p>
          <a:p>
            <a:pPr>
              <a:lnSpc>
                <a:spcPct val="80000"/>
              </a:lnSpc>
            </a:pPr>
            <a:r>
              <a:rPr lang="en-US" altLang="en-US" sz="1900"/>
              <a:t>Transportation Access</a:t>
            </a:r>
          </a:p>
          <a:p>
            <a:pPr>
              <a:lnSpc>
                <a:spcPct val="80000"/>
              </a:lnSpc>
            </a:pPr>
            <a:r>
              <a:rPr lang="en-US" altLang="en-US" sz="1900"/>
              <a:t>Proximity to Shopping/Schools</a:t>
            </a:r>
          </a:p>
          <a:p>
            <a:pPr>
              <a:lnSpc>
                <a:spcPct val="80000"/>
              </a:lnSpc>
            </a:pPr>
            <a:r>
              <a:rPr lang="en-US" altLang="en-US" sz="1900"/>
              <a:t>Utilities (Power/Sewer/Gas/Oil Lines/Water/Telephone/Cable)</a:t>
            </a:r>
          </a:p>
          <a:p>
            <a:pPr>
              <a:lnSpc>
                <a:spcPct val="80000"/>
              </a:lnSpc>
            </a:pPr>
            <a:r>
              <a:rPr lang="en-US" altLang="en-US" sz="1900"/>
              <a:t>Commute Distance (Employment)</a:t>
            </a:r>
          </a:p>
          <a:p>
            <a:pPr>
              <a:lnSpc>
                <a:spcPct val="80000"/>
              </a:lnSpc>
            </a:pPr>
            <a:r>
              <a:rPr lang="en-US" altLang="en-US" sz="1900"/>
              <a:t>Climate</a:t>
            </a:r>
          </a:p>
          <a:p>
            <a:pPr>
              <a:lnSpc>
                <a:spcPct val="80000"/>
              </a:lnSpc>
            </a:pPr>
            <a:r>
              <a:rPr lang="en-US" altLang="en-US" sz="1900"/>
              <a:t>Scenic (trees, coastline, water views, mountain vistas)</a:t>
            </a:r>
          </a:p>
          <a:p>
            <a:pPr>
              <a:lnSpc>
                <a:spcPct val="80000"/>
              </a:lnSpc>
            </a:pPr>
            <a:r>
              <a:rPr lang="en-US" altLang="en-US" sz="1900"/>
              <a:t>Distance to Landfills/Factories/Noise/Mines/Blasting/Smell</a:t>
            </a:r>
          </a:p>
          <a:p>
            <a:pPr>
              <a:lnSpc>
                <a:spcPct val="80000"/>
              </a:lnSpc>
            </a:pPr>
            <a:r>
              <a:rPr lang="en-US" altLang="en-US" sz="1900"/>
              <a:t>Population density</a:t>
            </a:r>
          </a:p>
          <a:p>
            <a:pPr>
              <a:lnSpc>
                <a:spcPct val="80000"/>
              </a:lnSpc>
            </a:pPr>
            <a:endParaRPr lang="en-US" altLang="en-US" sz="1900"/>
          </a:p>
        </p:txBody>
      </p:sp>
      <p:pic>
        <p:nvPicPr>
          <p:cNvPr id="31748" name="Picture 1028">
            <a:hlinkClick r:id="rId2"/>
            <a:extLst>
              <a:ext uri="{FF2B5EF4-FFF2-40B4-BE49-F238E27FC236}">
                <a16:creationId xmlns:a16="http://schemas.microsoft.com/office/drawing/2014/main" id="{29B1DDCD-79AA-9C40-87C4-C0C8D647F1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905000"/>
            <a:ext cx="1428750" cy="1038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ECFA0846-D024-EB4A-B009-0FDC7FEEFCA0}"/>
              </a:ext>
            </a:extLst>
          </p:cNvPr>
          <p:cNvSpPr>
            <a:spLocks noGrp="1" noChangeArrowheads="1"/>
          </p:cNvSpPr>
          <p:nvPr>
            <p:ph type="title"/>
          </p:nvPr>
        </p:nvSpPr>
        <p:spPr/>
        <p:txBody>
          <a:bodyPr/>
          <a:lstStyle/>
          <a:p>
            <a:r>
              <a:rPr lang="en-US" altLang="en-US" sz="3200"/>
              <a:t>Essential Question: Why Acquire More Land?</a:t>
            </a:r>
            <a:br>
              <a:rPr lang="en-US" altLang="en-US" sz="3200"/>
            </a:br>
            <a:endParaRPr lang="en-US" altLang="en-US" sz="800"/>
          </a:p>
        </p:txBody>
      </p:sp>
      <p:sp>
        <p:nvSpPr>
          <p:cNvPr id="28675" name="Rectangle 3">
            <a:extLst>
              <a:ext uri="{FF2B5EF4-FFF2-40B4-BE49-F238E27FC236}">
                <a16:creationId xmlns:a16="http://schemas.microsoft.com/office/drawing/2014/main" id="{8ACDB84F-B684-A64C-8106-2F23CCDC4CAF}"/>
              </a:ext>
            </a:extLst>
          </p:cNvPr>
          <p:cNvSpPr>
            <a:spLocks noGrp="1" noChangeArrowheads="1"/>
          </p:cNvSpPr>
          <p:nvPr>
            <p:ph type="body" idx="1"/>
          </p:nvPr>
        </p:nvSpPr>
        <p:spPr/>
        <p:txBody>
          <a:bodyPr/>
          <a:lstStyle/>
          <a:p>
            <a:pPr>
              <a:buFont typeface="Wingdings" pitchFamily="2" charset="2"/>
              <a:buNone/>
            </a:pPr>
            <a:endParaRPr lang="en-US" altLang="en-US"/>
          </a:p>
          <a:p>
            <a:endParaRPr lang="en-US" altLang="en-US"/>
          </a:p>
        </p:txBody>
      </p:sp>
      <p:pic>
        <p:nvPicPr>
          <p:cNvPr id="28676" name="Picture 4">
            <a:hlinkClick r:id="rId2"/>
            <a:extLst>
              <a:ext uri="{FF2B5EF4-FFF2-40B4-BE49-F238E27FC236}">
                <a16:creationId xmlns:a16="http://schemas.microsoft.com/office/drawing/2014/main" id="{DD394A76-578E-CA45-84F0-59FC0DD3F9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2838" y="2514600"/>
            <a:ext cx="2505075" cy="3743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26">
            <a:extLst>
              <a:ext uri="{FF2B5EF4-FFF2-40B4-BE49-F238E27FC236}">
                <a16:creationId xmlns:a16="http://schemas.microsoft.com/office/drawing/2014/main" id="{8C410751-F4C7-FE4C-8CAB-D15CAA0FFA3A}"/>
              </a:ext>
            </a:extLst>
          </p:cNvPr>
          <p:cNvSpPr>
            <a:spLocks noGrp="1" noChangeArrowheads="1"/>
          </p:cNvSpPr>
          <p:nvPr>
            <p:ph type="title"/>
          </p:nvPr>
        </p:nvSpPr>
        <p:spPr/>
        <p:txBody>
          <a:bodyPr/>
          <a:lstStyle/>
          <a:p>
            <a:r>
              <a:rPr lang="en-US" altLang="en-US" sz="3200"/>
              <a:t>Essential Question: Why Acquire More Land?</a:t>
            </a:r>
            <a:br>
              <a:rPr lang="en-US" altLang="en-US" sz="3200"/>
            </a:br>
            <a:endParaRPr lang="en-US" altLang="en-US" sz="800"/>
          </a:p>
        </p:txBody>
      </p:sp>
      <p:sp>
        <p:nvSpPr>
          <p:cNvPr id="33795" name="Rectangle 1027">
            <a:extLst>
              <a:ext uri="{FF2B5EF4-FFF2-40B4-BE49-F238E27FC236}">
                <a16:creationId xmlns:a16="http://schemas.microsoft.com/office/drawing/2014/main" id="{3DA1A807-1E60-1645-BD03-6224B9D6811B}"/>
              </a:ext>
            </a:extLst>
          </p:cNvPr>
          <p:cNvSpPr>
            <a:spLocks noGrp="1" noChangeArrowheads="1"/>
          </p:cNvSpPr>
          <p:nvPr>
            <p:ph type="body" idx="1"/>
          </p:nvPr>
        </p:nvSpPr>
        <p:spPr/>
        <p:txBody>
          <a:bodyPr/>
          <a:lstStyle/>
          <a:p>
            <a:r>
              <a:rPr lang="en-US" altLang="en-US"/>
              <a:t>Profit Motive</a:t>
            </a:r>
          </a:p>
          <a:p>
            <a:r>
              <a:rPr lang="en-US" altLang="en-US"/>
              <a:t>Resources</a:t>
            </a:r>
          </a:p>
          <a:p>
            <a:r>
              <a:rPr lang="en-US" altLang="en-US"/>
              <a:t>Water</a:t>
            </a:r>
          </a:p>
          <a:p>
            <a:r>
              <a:rPr lang="en-US" altLang="en-US"/>
              <a:t>Transportation/Ports</a:t>
            </a:r>
          </a:p>
          <a:p>
            <a:r>
              <a:rPr lang="en-US" altLang="en-US"/>
              <a:t>Increase Trade Options</a:t>
            </a:r>
          </a:p>
          <a:p>
            <a:r>
              <a:rPr lang="en-US" altLang="en-US"/>
              <a:t>Protection (Military)</a:t>
            </a:r>
          </a:p>
          <a:p>
            <a:r>
              <a:rPr lang="en-US" altLang="en-US"/>
              <a:t>Imperialism/Mercantilism</a:t>
            </a:r>
          </a:p>
          <a:p>
            <a:endParaRPr lang="en-US" altLang="en-US"/>
          </a:p>
        </p:txBody>
      </p:sp>
      <p:pic>
        <p:nvPicPr>
          <p:cNvPr id="33796" name="Picture 1028">
            <a:hlinkClick r:id="rId2"/>
            <a:extLst>
              <a:ext uri="{FF2B5EF4-FFF2-40B4-BE49-F238E27FC236}">
                <a16:creationId xmlns:a16="http://schemas.microsoft.com/office/drawing/2014/main" id="{799071C4-5599-6943-AF30-EBB733AF23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2838" y="2514600"/>
            <a:ext cx="2505075" cy="3743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3DFB07F2-E00B-E242-BB28-04FB0AA02AA1}"/>
              </a:ext>
            </a:extLst>
          </p:cNvPr>
          <p:cNvSpPr>
            <a:spLocks noGrp="1" noChangeArrowheads="1"/>
          </p:cNvSpPr>
          <p:nvPr>
            <p:ph type="title"/>
          </p:nvPr>
        </p:nvSpPr>
        <p:spPr/>
        <p:txBody>
          <a:bodyPr/>
          <a:lstStyle/>
          <a:p>
            <a:r>
              <a:rPr lang="en-US" altLang="en-US" sz="2900"/>
              <a:t>Anticipatory Set:  Why would the United States want to purchase more land in the “desert” Southwest?</a:t>
            </a:r>
          </a:p>
        </p:txBody>
      </p:sp>
      <p:pic>
        <p:nvPicPr>
          <p:cNvPr id="27652" name="Picture 4" descr="Historical Documents - Manifest Destiny and the Gadsden Purchase1845 map">
            <a:extLst>
              <a:ext uri="{FF2B5EF4-FFF2-40B4-BE49-F238E27FC236}">
                <a16:creationId xmlns:a16="http://schemas.microsoft.com/office/drawing/2014/main" id="{FED9F2FE-385B-0940-AE09-C818D302E0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676400"/>
            <a:ext cx="5715000" cy="4381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a:extLst>
              <a:ext uri="{FF2B5EF4-FFF2-40B4-BE49-F238E27FC236}">
                <a16:creationId xmlns:a16="http://schemas.microsoft.com/office/drawing/2014/main" id="{E7A50E76-1C70-4144-9871-789C52C53323}"/>
              </a:ext>
            </a:extLst>
          </p:cNvPr>
          <p:cNvSpPr>
            <a:spLocks noGrp="1" noChangeArrowheads="1"/>
          </p:cNvSpPr>
          <p:nvPr>
            <p:ph type="title"/>
          </p:nvPr>
        </p:nvSpPr>
        <p:spPr/>
        <p:txBody>
          <a:bodyPr/>
          <a:lstStyle/>
          <a:p>
            <a:r>
              <a:rPr lang="en-US" altLang="en-US"/>
              <a:t>Gadsden Purchase Vocabulary</a:t>
            </a:r>
            <a:br>
              <a:rPr lang="en-US" altLang="en-US"/>
            </a:br>
            <a:endParaRPr lang="en-US" altLang="en-US"/>
          </a:p>
        </p:txBody>
      </p:sp>
      <p:sp>
        <p:nvSpPr>
          <p:cNvPr id="29699" name="Rectangle 1027">
            <a:extLst>
              <a:ext uri="{FF2B5EF4-FFF2-40B4-BE49-F238E27FC236}">
                <a16:creationId xmlns:a16="http://schemas.microsoft.com/office/drawing/2014/main" id="{C3D80500-2826-EF45-8179-A74A4A6BF172}"/>
              </a:ext>
            </a:extLst>
          </p:cNvPr>
          <p:cNvSpPr>
            <a:spLocks noGrp="1" noChangeArrowheads="1"/>
          </p:cNvSpPr>
          <p:nvPr>
            <p:ph type="body" sz="half" idx="1"/>
          </p:nvPr>
        </p:nvSpPr>
        <p:spPr>
          <a:xfrm>
            <a:off x="914400" y="1600200"/>
            <a:ext cx="3814763" cy="4530725"/>
          </a:xfrm>
        </p:spPr>
        <p:txBody>
          <a:bodyPr/>
          <a:lstStyle/>
          <a:p>
            <a:r>
              <a:rPr lang="en-US" altLang="en-US" sz="2400" dirty="0"/>
              <a:t>boundary/border</a:t>
            </a:r>
          </a:p>
          <a:p>
            <a:r>
              <a:rPr lang="en-US" altLang="en-US" sz="2400" dirty="0"/>
              <a:t>compromise</a:t>
            </a:r>
          </a:p>
          <a:p>
            <a:r>
              <a:rPr lang="en-US" altLang="en-US" sz="2400" dirty="0"/>
              <a:t>survey/surveyor</a:t>
            </a:r>
          </a:p>
          <a:p>
            <a:r>
              <a:rPr lang="en-US" altLang="en-US" sz="2400" dirty="0"/>
              <a:t>treaty</a:t>
            </a:r>
          </a:p>
          <a:p>
            <a:r>
              <a:rPr lang="en-US" altLang="en-US" sz="2400" dirty="0"/>
              <a:t>imperialism</a:t>
            </a:r>
          </a:p>
          <a:p>
            <a:r>
              <a:rPr lang="en-US" altLang="en-US" sz="2400" dirty="0"/>
              <a:t>mercantilism</a:t>
            </a:r>
          </a:p>
          <a:p>
            <a:r>
              <a:rPr lang="en-US" altLang="en-US" sz="2400" dirty="0"/>
              <a:t>utilities</a:t>
            </a:r>
          </a:p>
          <a:p>
            <a:r>
              <a:rPr lang="en-US" altLang="en-US" sz="2400" dirty="0"/>
              <a:t>production factors</a:t>
            </a:r>
          </a:p>
          <a:p>
            <a:endParaRPr lang="en-US" altLang="en-US" sz="2400" dirty="0"/>
          </a:p>
          <a:p>
            <a:endParaRPr lang="en-US" altLang="en-US" sz="2400" dirty="0"/>
          </a:p>
        </p:txBody>
      </p:sp>
      <p:sp>
        <p:nvSpPr>
          <p:cNvPr id="29700" name="Rectangle 1028">
            <a:extLst>
              <a:ext uri="{FF2B5EF4-FFF2-40B4-BE49-F238E27FC236}">
                <a16:creationId xmlns:a16="http://schemas.microsoft.com/office/drawing/2014/main" id="{643849F9-33BB-494E-982D-D6CD5B5FDF8E}"/>
              </a:ext>
            </a:extLst>
          </p:cNvPr>
          <p:cNvSpPr>
            <a:spLocks noGrp="1" noChangeArrowheads="1"/>
          </p:cNvSpPr>
          <p:nvPr>
            <p:ph type="body" sz="half" idx="2"/>
          </p:nvPr>
        </p:nvSpPr>
        <p:spPr>
          <a:xfrm>
            <a:off x="4872038" y="1600200"/>
            <a:ext cx="3814762" cy="4530725"/>
          </a:xfrm>
        </p:spPr>
        <p:txBody>
          <a:bodyPr/>
          <a:lstStyle/>
          <a:p>
            <a:r>
              <a:rPr lang="en-US" altLang="en-US" sz="2400" dirty="0"/>
              <a:t>ratification</a:t>
            </a:r>
          </a:p>
          <a:p>
            <a:r>
              <a:rPr lang="en-US" altLang="en-US" sz="2400" dirty="0"/>
              <a:t>territory &amp; statehood</a:t>
            </a:r>
          </a:p>
          <a:p>
            <a:r>
              <a:rPr lang="en-US" altLang="en-US" sz="2400" dirty="0"/>
              <a:t>filibuster</a:t>
            </a:r>
          </a:p>
          <a:p>
            <a:r>
              <a:rPr lang="en-US" altLang="en-US" sz="2400" dirty="0"/>
              <a:t>opportunity cost</a:t>
            </a:r>
          </a:p>
          <a:p>
            <a:r>
              <a:rPr lang="en-US" altLang="en-US" sz="2400" dirty="0"/>
              <a:t>cost/benefit analysis</a:t>
            </a:r>
          </a:p>
          <a:p>
            <a:r>
              <a:rPr lang="en-US" altLang="en-US" sz="2400" dirty="0"/>
              <a:t>slavery</a:t>
            </a:r>
          </a:p>
          <a:p>
            <a:r>
              <a:rPr lang="en-US" altLang="en-US" sz="2400" dirty="0"/>
              <a:t>appropriation</a:t>
            </a:r>
          </a:p>
          <a:p>
            <a:r>
              <a:rPr lang="en-US" altLang="en-US" sz="2400" dirty="0"/>
              <a:t>dictatorship</a:t>
            </a:r>
          </a:p>
        </p:txBody>
      </p:sp>
      <p:pic>
        <p:nvPicPr>
          <p:cNvPr id="29701" name="Picture 1029">
            <a:hlinkClick r:id="rId2"/>
            <a:extLst>
              <a:ext uri="{FF2B5EF4-FFF2-40B4-BE49-F238E27FC236}">
                <a16:creationId xmlns:a16="http://schemas.microsoft.com/office/drawing/2014/main" id="{6A49FB60-7D9D-CD40-AB35-56009DA636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152400"/>
            <a:ext cx="1200150" cy="1162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6C8B744-5A5E-484A-9A63-84EB144710E7}"/>
              </a:ext>
            </a:extLst>
          </p:cNvPr>
          <p:cNvSpPr>
            <a:spLocks noGrp="1" noChangeArrowheads="1"/>
          </p:cNvSpPr>
          <p:nvPr>
            <p:ph type="ctrTitle"/>
          </p:nvPr>
        </p:nvSpPr>
        <p:spPr>
          <a:xfrm>
            <a:off x="685800" y="1143000"/>
            <a:ext cx="5257800" cy="2209800"/>
          </a:xfrm>
        </p:spPr>
        <p:txBody>
          <a:bodyPr/>
          <a:lstStyle/>
          <a:p>
            <a:r>
              <a:rPr lang="en-US" altLang="en-US"/>
              <a:t>Location, Location, Location</a:t>
            </a:r>
          </a:p>
        </p:txBody>
      </p:sp>
      <p:sp>
        <p:nvSpPr>
          <p:cNvPr id="2051" name="Rectangle 3">
            <a:extLst>
              <a:ext uri="{FF2B5EF4-FFF2-40B4-BE49-F238E27FC236}">
                <a16:creationId xmlns:a16="http://schemas.microsoft.com/office/drawing/2014/main" id="{C3756872-3166-064F-8A7E-2ADC83BAC5EC}"/>
              </a:ext>
            </a:extLst>
          </p:cNvPr>
          <p:cNvSpPr>
            <a:spLocks noGrp="1" noChangeArrowheads="1"/>
          </p:cNvSpPr>
          <p:nvPr>
            <p:ph type="subTitle" idx="1"/>
          </p:nvPr>
        </p:nvSpPr>
        <p:spPr/>
        <p:txBody>
          <a:bodyPr/>
          <a:lstStyle/>
          <a:p>
            <a:r>
              <a:rPr lang="en-US" altLang="en-US"/>
              <a:t>Westward Expansion:  Arizona and the Gadsden Purchase</a:t>
            </a:r>
          </a:p>
        </p:txBody>
      </p:sp>
      <p:sp>
        <p:nvSpPr>
          <p:cNvPr id="2054" name="Rectangle 6">
            <a:extLst>
              <a:ext uri="{FF2B5EF4-FFF2-40B4-BE49-F238E27FC236}">
                <a16:creationId xmlns:a16="http://schemas.microsoft.com/office/drawing/2014/main" id="{C4958A4D-63C0-8246-A113-DFE549AF01FB}"/>
              </a:ext>
            </a:extLst>
          </p:cNvPr>
          <p:cNvSpPr>
            <a:spLocks noChangeArrowheads="1"/>
          </p:cNvSpPr>
          <p:nvPr/>
        </p:nvSpPr>
        <p:spPr bwMode="auto">
          <a:xfrm>
            <a:off x="7086600" y="3048000"/>
            <a:ext cx="16668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800"/>
              <a:t>cowpuncher.library.arizona.edu</a:t>
            </a:r>
            <a:r>
              <a:rPr lang="en-US" altLang="en-US"/>
              <a:t> </a:t>
            </a:r>
          </a:p>
        </p:txBody>
      </p:sp>
      <p:sp>
        <p:nvSpPr>
          <p:cNvPr id="2055" name="Rectangle 7">
            <a:extLst>
              <a:ext uri="{FF2B5EF4-FFF2-40B4-BE49-F238E27FC236}">
                <a16:creationId xmlns:a16="http://schemas.microsoft.com/office/drawing/2014/main" id="{37A5E3AE-033D-F64D-8965-99F842EEDBC2}"/>
              </a:ext>
            </a:extLst>
          </p:cNvPr>
          <p:cNvSpPr>
            <a:spLocks noChangeArrowheads="1"/>
          </p:cNvSpPr>
          <p:nvPr/>
        </p:nvSpPr>
        <p:spPr bwMode="auto">
          <a:xfrm>
            <a:off x="6840538" y="15843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pic>
        <p:nvPicPr>
          <p:cNvPr id="2056" name="Picture 8">
            <a:extLst>
              <a:ext uri="{FF2B5EF4-FFF2-40B4-BE49-F238E27FC236}">
                <a16:creationId xmlns:a16="http://schemas.microsoft.com/office/drawing/2014/main" id="{9A022BD0-E756-F740-AF7F-E6886B91D6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914400"/>
            <a:ext cx="1768475" cy="213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A28B372-98B3-C04F-9A30-E0BCF2DE1265}"/>
              </a:ext>
            </a:extLst>
          </p:cNvPr>
          <p:cNvSpPr>
            <a:spLocks noGrp="1" noChangeArrowheads="1"/>
          </p:cNvSpPr>
          <p:nvPr>
            <p:ph type="title"/>
          </p:nvPr>
        </p:nvSpPr>
        <p:spPr/>
        <p:txBody>
          <a:bodyPr/>
          <a:lstStyle/>
          <a:p>
            <a:r>
              <a:rPr lang="en-US" altLang="en-US" sz="3800"/>
              <a:t>Westward Expansion</a:t>
            </a:r>
            <a:br>
              <a:rPr lang="en-US" altLang="en-US" sz="3800"/>
            </a:br>
            <a:endParaRPr lang="en-US" altLang="en-US" sz="3800"/>
          </a:p>
        </p:txBody>
      </p:sp>
      <p:sp>
        <p:nvSpPr>
          <p:cNvPr id="3075" name="Rectangle 3">
            <a:extLst>
              <a:ext uri="{FF2B5EF4-FFF2-40B4-BE49-F238E27FC236}">
                <a16:creationId xmlns:a16="http://schemas.microsoft.com/office/drawing/2014/main" id="{392E68CC-4407-5B45-B246-90FE3A48A54C}"/>
              </a:ext>
            </a:extLst>
          </p:cNvPr>
          <p:cNvSpPr>
            <a:spLocks noGrp="1" noChangeArrowheads="1"/>
          </p:cNvSpPr>
          <p:nvPr>
            <p:ph type="body" idx="1"/>
          </p:nvPr>
        </p:nvSpPr>
        <p:spPr/>
        <p:txBody>
          <a:bodyPr/>
          <a:lstStyle/>
          <a:p>
            <a:endParaRPr lang="en-US" altLang="en-US"/>
          </a:p>
        </p:txBody>
      </p:sp>
      <p:pic>
        <p:nvPicPr>
          <p:cNvPr id="3079" name="Picture 7">
            <a:extLst>
              <a:ext uri="{FF2B5EF4-FFF2-40B4-BE49-F238E27FC236}">
                <a16:creationId xmlns:a16="http://schemas.microsoft.com/office/drawing/2014/main" id="{B69C8C44-83FC-B34B-814D-AF708A62F9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76400"/>
            <a:ext cx="7175500" cy="4203700"/>
          </a:xfrm>
          <a:prstGeom prst="rect">
            <a:avLst/>
          </a:prstGeom>
          <a:noFill/>
          <a:extLst>
            <a:ext uri="{909E8E84-426E-40DD-AFC4-6F175D3DCCD1}">
              <a14:hiddenFill xmlns:a14="http://schemas.microsoft.com/office/drawing/2010/main">
                <a:solidFill>
                  <a:srgbClr val="FFFFFF"/>
                </a:solidFill>
              </a14:hiddenFill>
            </a:ext>
          </a:extLst>
        </p:spPr>
      </p:pic>
      <p:sp>
        <p:nvSpPr>
          <p:cNvPr id="3080" name="Rectangle 8">
            <a:extLst>
              <a:ext uri="{FF2B5EF4-FFF2-40B4-BE49-F238E27FC236}">
                <a16:creationId xmlns:a16="http://schemas.microsoft.com/office/drawing/2014/main" id="{B789FA4C-B712-0844-8B01-89FB36ED0E55}"/>
              </a:ext>
            </a:extLst>
          </p:cNvPr>
          <p:cNvSpPr>
            <a:spLocks noChangeArrowheads="1"/>
          </p:cNvSpPr>
          <p:nvPr/>
        </p:nvSpPr>
        <p:spPr bwMode="auto">
          <a:xfrm>
            <a:off x="1344613" y="6072188"/>
            <a:ext cx="60880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http://www.eduplace.com/kids/socsci/books/applications/imaps/maps/g5s_u5/index.html</a:t>
            </a:r>
            <a:endParaRPr lang="en-US" altLang="en-US"/>
          </a:p>
        </p:txBody>
      </p:sp>
    </p:spTree>
  </p:cSld>
  <p:clrMapOvr>
    <a:masterClrMapping/>
  </p:clrMapOvr>
</p:sld>
</file>

<file path=ppt/theme/theme1.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Layers</Template>
  <TotalTime>1012</TotalTime>
  <Words>1808</Words>
  <Application>Microsoft Macintosh PowerPoint</Application>
  <PresentationFormat>On-screen Show (4:3)</PresentationFormat>
  <Paragraphs>165</Paragraphs>
  <Slides>25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Times</vt:lpstr>
      <vt:lpstr>Times New Roman</vt:lpstr>
      <vt:lpstr>Trebuchet MS</vt:lpstr>
      <vt:lpstr>Verdana</vt:lpstr>
      <vt:lpstr>Wingdings</vt:lpstr>
      <vt:lpstr>Layers</vt:lpstr>
      <vt:lpstr>Location, Location, Location:  Arizona and the Gadsden Purchase</vt:lpstr>
      <vt:lpstr>Write down several reasons why some land (property) is more valuable than other land (property). </vt:lpstr>
      <vt:lpstr>     Write down several reasons why some land (property) is more valuable than other land (property).   </vt:lpstr>
      <vt:lpstr>Essential Question: Why Acquire More Land? </vt:lpstr>
      <vt:lpstr>Essential Question: Why Acquire More Land? </vt:lpstr>
      <vt:lpstr>Anticipatory Set:  Why would the United States want to purchase more land in the “desert” Southwest?</vt:lpstr>
      <vt:lpstr>Gadsden Purchase Vocabulary </vt:lpstr>
      <vt:lpstr>Location, Location, Location</vt:lpstr>
      <vt:lpstr>Westward Expansion </vt:lpstr>
      <vt:lpstr>Related Az Events</vt:lpstr>
      <vt:lpstr>Related Az Events</vt:lpstr>
      <vt:lpstr>Who was James Gadsden?</vt:lpstr>
      <vt:lpstr>Mexico’s Interest = Why sell?</vt:lpstr>
      <vt:lpstr>Proposals</vt:lpstr>
      <vt:lpstr>Time Line for U.S. Senate ratification of the Gadsden Purchase  </vt:lpstr>
      <vt:lpstr>The “Deal” (Ratified by U.S. Congress 1854)</vt:lpstr>
      <vt:lpstr>Physical Features of the Arizona Territory that were Good for the Building of a RR</vt:lpstr>
      <vt:lpstr>PowerPoint Presentation</vt:lpstr>
      <vt:lpstr>Political Issues with the Gadsden Purchase</vt:lpstr>
      <vt:lpstr>Economic Issues concerning the Importance of Railroads</vt:lpstr>
      <vt:lpstr>Economic Issues with the Gadsden Purchase</vt:lpstr>
      <vt:lpstr>Results of the  Gadsden Purchase</vt:lpstr>
      <vt:lpstr>Math and the Gadsden Purchase</vt:lpstr>
      <vt:lpstr>So what happened to Gadsden, anyway?</vt:lpstr>
      <vt:lpstr>Gadsden Purchase Trivia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Location, Location, Location</dc:title>
  <dc:creator>KLW</dc:creator>
  <cp:lastModifiedBy>Gale Ekiss</cp:lastModifiedBy>
  <cp:revision>73</cp:revision>
  <dcterms:created xsi:type="dcterms:W3CDTF">2008-06-23T17:14:17Z</dcterms:created>
  <dcterms:modified xsi:type="dcterms:W3CDTF">2020-06-04T18:24:42Z</dcterms:modified>
</cp:coreProperties>
</file>