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64"/>
  </p:notesMasterIdLst>
  <p:sldIdLst>
    <p:sldId id="256" r:id="rId2"/>
    <p:sldId id="336" r:id="rId3"/>
    <p:sldId id="323" r:id="rId4"/>
    <p:sldId id="257" r:id="rId5"/>
    <p:sldId id="324" r:id="rId6"/>
    <p:sldId id="327" r:id="rId7"/>
    <p:sldId id="267" r:id="rId8"/>
    <p:sldId id="268" r:id="rId9"/>
    <p:sldId id="269" r:id="rId10"/>
    <p:sldId id="328" r:id="rId11"/>
    <p:sldId id="270" r:id="rId12"/>
    <p:sldId id="271" r:id="rId13"/>
    <p:sldId id="272" r:id="rId14"/>
    <p:sldId id="329" r:id="rId15"/>
    <p:sldId id="273" r:id="rId16"/>
    <p:sldId id="274" r:id="rId17"/>
    <p:sldId id="330" r:id="rId18"/>
    <p:sldId id="275" r:id="rId19"/>
    <p:sldId id="277" r:id="rId20"/>
    <p:sldId id="278" r:id="rId21"/>
    <p:sldId id="265" r:id="rId22"/>
    <p:sldId id="320" r:id="rId23"/>
    <p:sldId id="266" r:id="rId24"/>
    <p:sldId id="279" r:id="rId25"/>
    <p:sldId id="280" r:id="rId26"/>
    <p:sldId id="284" r:id="rId27"/>
    <p:sldId id="325" r:id="rId28"/>
    <p:sldId id="285" r:id="rId29"/>
    <p:sldId id="286" r:id="rId30"/>
    <p:sldId id="287" r:id="rId31"/>
    <p:sldId id="335" r:id="rId32"/>
    <p:sldId id="334" r:id="rId33"/>
    <p:sldId id="290" r:id="rId34"/>
    <p:sldId id="33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298" r:id="rId43"/>
    <p:sldId id="300" r:id="rId44"/>
    <p:sldId id="301" r:id="rId45"/>
    <p:sldId id="302" r:id="rId46"/>
    <p:sldId id="304" r:id="rId47"/>
    <p:sldId id="326" r:id="rId48"/>
    <p:sldId id="332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Futura Md BT" panose="020B0602020204020303" pitchFamily="34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94"/>
  </p:normalViewPr>
  <p:slideViewPr>
    <p:cSldViewPr>
      <p:cViewPr varScale="1">
        <p:scale>
          <a:sx n="117" d="100"/>
          <a:sy n="117" d="100"/>
        </p:scale>
        <p:origin x="1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DAB7DB-604F-6846-898A-E698F64688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Futura Md B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A8A5-C0D3-A54E-9A5F-D92AEBBA66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Futura Md BT"/>
              </a:defRPr>
            </a:lvl1pPr>
          </a:lstStyle>
          <a:p>
            <a:pPr>
              <a:defRPr/>
            </a:pPr>
            <a:fld id="{F4CD21A9-02E4-0F4E-976C-5A3DCD75551E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874B7A-ED8D-2048-A5BA-0EA56D8AD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75D187-31A4-0746-ACD4-48C78B47F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1767-85C8-8744-9BEF-90E8968B1B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Futura Md B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78646-6128-0E45-ABAE-72DCE91F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2B2FD-D6FF-4B46-8425-68B897A900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FA99FF-7394-3841-93C0-0CF1D63DA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01657-9A3E-4A47-AAC0-1F48D776B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E29D6-21F5-ED4F-A206-A17FF73A5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BBA14-E7A6-3A47-8A0C-90796D59D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8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97E1D-2067-FD41-A021-33A035B1C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07745-3762-6548-933C-4F0CD5334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DCE05-B3A2-3440-AEFE-4583EDFC4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0DBBE-F549-994B-A391-910ACD223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0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D13005-A15F-E547-89BE-58F845625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DDA37-EBA1-AB43-8947-26A999663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07A5E-AEFC-9D40-869A-360A00AA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11E09-CCC8-DE4B-B195-C5BAAB156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8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9BAB67-4364-D64D-9DE7-D9EFB5AAB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4596BB-9D67-B449-AEF2-7C35F95CA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57513C-E9EA-D645-A509-B329D36D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FF68-71A6-E346-B637-AF2DAB07B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5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C9868-3DDB-CD40-9D86-8A3415966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344482-473D-1C48-9EBE-A45C4624E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797C8-F809-8C4E-A849-DD56663E4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E096F-B157-5940-AB23-38EB77E4B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10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AE1AE-0433-204C-BF3B-6C18101C1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32D1F9-DAE0-2646-BBF1-F1BABFC78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AA1B7-FAD1-2649-AD51-6203D1416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B9DCE-9C8F-4340-8D4D-68D20233B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8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F9F6C-648C-EB4C-A178-0CA0D8BA8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ECD04-4D1E-0649-BEE9-D6D9CDB89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75875-F69E-224A-B81A-8F65D7544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C28A-5E54-EE41-B503-0419B139F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4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91C17E-6BB2-EC4B-BC47-33F60ED90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19BBDE-BEAE-9D4B-B3FE-6B48201ED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6C2565-3620-064F-8EAA-D7EF51EC7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436D-869F-5A4C-A914-08D9CBA5A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57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92E617-4186-0C4F-BF38-07444C51B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84F4A-316D-CA4C-A128-C0FB16BA9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785902-AF04-9D4C-B991-942FD28BD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6F9D5-9D5E-F64A-9E76-F292B2A71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1DA935-80AF-E440-835D-C78E50A37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1A9628-6642-BE46-926F-9216833C8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B33DAD-AA74-D246-8196-B19F19796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02168-E06A-7344-A6F7-5627A0687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E715C-07F1-5644-A992-4016DCCC1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2B0B6-EA56-DA4E-8965-4341678B5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0EA68-2E2F-374E-BAA4-56851345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292E6-4BA4-C74F-A6FE-714107124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1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AE504-6C47-9F4C-AA36-98E674508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032BD-781F-5E48-86A8-3BC8E1680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82EAC-7120-264E-9667-74D0B96A3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3F74B-C04F-6D4C-8FF3-E3799DD9B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7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BE72D7-0C20-0140-9A98-1E88BE4AD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E6C0FB-8C52-BC4F-8957-5E9CDB5F3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A3D287B8-97FA-1740-AD59-D035B54D06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11AADEA2-DDFE-3648-8610-8550174EE8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C4622967-B4F7-FE40-BEDB-497791058E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fld id="{7E6BEC2D-8009-AC4F-87E7-E5FAD9D230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plants.usda.gov/java/largeImage?imageID=agave_001_avp.t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waterhistory.org/histories/hohokam2/map1.jp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900A7CE-5F46-D044-BC23-5EC7AB90DF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83820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The Mogollon, the Hohokam, and the Ancestral Puebloans</a:t>
            </a:r>
            <a:endParaRPr lang="en-US" sz="4300" dirty="0">
              <a:solidFill>
                <a:schemeClr val="accent1"/>
              </a:solidFill>
              <a:latin typeface="Futura Md BT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01EBA5-629B-8C49-9578-69C556B106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7391400" cy="1752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latin typeface="Futura Md BT" panose="020B0602020204020303" pitchFamily="34" charset="-79"/>
              </a:rPr>
              <a:t>Adaptations Made for Survival</a:t>
            </a:r>
            <a:endParaRPr lang="en-US" altLang="en-US" sz="5400" dirty="0">
              <a:solidFill>
                <a:schemeClr val="tx2"/>
              </a:solidFill>
              <a:latin typeface="Futura Md BT" panose="020B06020202040203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0BF6FAE9-20A5-9E4E-8BDB-6A66B3FD1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the Mogollon got food and other goods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E3E173F7-3BB0-F54E-BE98-29A29738D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utura Md BT"/>
              </a:rPr>
              <a:t>Hunter-Gatherers: </a:t>
            </a:r>
            <a:r>
              <a:rPr lang="en-US" dirty="0">
                <a:solidFill>
                  <a:schemeClr val="hlink"/>
                </a:solidFill>
                <a:latin typeface="Futura Md BT"/>
              </a:rPr>
              <a:t>bighorn sheep, elk, mule deer, white-tail deer, antelope, beaver, badger, jackrabbits, cottontails, turkeys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utura Md BT"/>
              </a:rPr>
              <a:t>Farmers: </a:t>
            </a:r>
            <a:r>
              <a:rPr lang="en-US" dirty="0">
                <a:solidFill>
                  <a:schemeClr val="hlink"/>
                </a:solidFill>
                <a:latin typeface="Futura Md BT"/>
              </a:rPr>
              <a:t>corn, beans, squash, cotton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accent2">
                    <a:lumMod val="60000"/>
                    <a:lumOff val="40000"/>
                  </a:schemeClr>
                </a:solidFill>
                <a:latin typeface="Futura Md BT"/>
              </a:rPr>
              <a:t>Traders: </a:t>
            </a:r>
            <a:r>
              <a:rPr lang="en-US" dirty="0">
                <a:solidFill>
                  <a:schemeClr val="hlink"/>
                </a:solidFill>
                <a:latin typeface="Futura Md BT"/>
              </a:rPr>
              <a:t>traded with people from the coast for shells and pots</a:t>
            </a:r>
            <a:endParaRPr lang="en-US" sz="3800" dirty="0">
              <a:solidFill>
                <a:srgbClr val="FF0000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771E0-9A3C-7E47-8144-C7D2816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827907E1-7335-9849-B505-07D0E92E8BD2}" type="slidenum">
              <a:rPr lang="en-US" altLang="en-US" sz="1400">
                <a:latin typeface="Times" pitchFamily="2" charset="0"/>
              </a:rPr>
              <a:pPr/>
              <a:t>10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0D59BAA-C765-BA48-A4F3-121662123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dirty="0"/>
            </a:br>
            <a:r>
              <a:rPr lang="en-US" dirty="0"/>
              <a:t>How the Mogollon got food and other goods</a:t>
            </a:r>
            <a:r>
              <a:rPr lang="en-US" sz="4000" dirty="0">
                <a:solidFill>
                  <a:schemeClr val="hlink"/>
                </a:solidFill>
                <a:latin typeface="Futura Md BT"/>
              </a:rPr>
              <a:t> </a:t>
            </a:r>
            <a:br>
              <a:rPr lang="en-US" sz="4000" dirty="0">
                <a:solidFill>
                  <a:schemeClr val="hlink"/>
                </a:solidFill>
                <a:latin typeface="Futura Md BT"/>
              </a:rPr>
            </a:br>
            <a:br>
              <a:rPr lang="en-US" sz="4000" dirty="0">
                <a:solidFill>
                  <a:schemeClr val="hlink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Hunter-Gatherers</a:t>
            </a:r>
            <a:endParaRPr lang="en-US" sz="40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159B2EEF-4656-5B49-B1B2-E3295F99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blm.gov</a:t>
            </a:r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E9F19E80-D9C9-A94D-A87E-37F13016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394200" cy="29273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67963-6E99-EE46-91A8-071DA0A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F36DF595-25E8-1640-8817-DD5CF8C40453}" type="slidenum">
              <a:rPr lang="en-US" altLang="en-US" sz="1400">
                <a:latin typeface="Times" pitchFamily="2" charset="0"/>
              </a:rPr>
              <a:pPr/>
              <a:t>11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3A01CE7-60A5-E445-AD35-85259F0AC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How the Mogollon got food and other goods</a:t>
            </a:r>
            <a:r>
              <a:rPr lang="en-US" sz="4000">
                <a:solidFill>
                  <a:schemeClr val="hlink"/>
                </a:solidFill>
                <a:latin typeface="Futura Md BT"/>
              </a:rPr>
              <a:t> </a:t>
            </a:r>
            <a:br>
              <a:rPr lang="en-US" sz="4000">
                <a:solidFill>
                  <a:schemeClr val="hlink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Farmers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228993-65AA-2047-9E8D-17283BD22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Futura Md BT" panose="020B0602020204020303" pitchFamily="34" charset="-79"/>
              </a:rPr>
              <a:t>		Corn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E117B5B1-83EF-9749-848B-0DF3C1F7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Squash</a:t>
            </a:r>
          </a:p>
        </p:txBody>
      </p:sp>
      <p:sp>
        <p:nvSpPr>
          <p:cNvPr id="12293" name="Rectangle 11">
            <a:extLst>
              <a:ext uri="{FF2B5EF4-FFF2-40B4-BE49-F238E27FC236}">
                <a16:creationId xmlns:a16="http://schemas.microsoft.com/office/drawing/2014/main" id="{8D334438-0867-0647-990E-2FDE7EFB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4800600"/>
            <a:ext cx="193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 sz="1000">
              <a:latin typeface="Arial" panose="020B0604020202020204" pitchFamily="34" charset="0"/>
            </a:endParaRPr>
          </a:p>
          <a:p>
            <a:r>
              <a:rPr lang="en-US" altLang="en-US" sz="1000">
                <a:latin typeface="Arial" panose="020B0604020202020204" pitchFamily="34" charset="0"/>
              </a:rPr>
              <a:t>www.pecad.fas.usda.gov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4" name="Rectangle 12">
            <a:extLst>
              <a:ext uri="{FF2B5EF4-FFF2-40B4-BE49-F238E27FC236}">
                <a16:creationId xmlns:a16="http://schemas.microsoft.com/office/drawing/2014/main" id="{F7687965-E0C9-1D45-8A77-EAB384A6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00600"/>
            <a:ext cx="903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blog.usa.gov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13">
            <a:extLst>
              <a:ext uri="{FF2B5EF4-FFF2-40B4-BE49-F238E27FC236}">
                <a16:creationId xmlns:a16="http://schemas.microsoft.com/office/drawing/2014/main" id="{3C98BBB6-6F24-1246-9AE5-6D0B7C8C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2895600" cy="21717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14">
            <a:extLst>
              <a:ext uri="{FF2B5EF4-FFF2-40B4-BE49-F238E27FC236}">
                <a16:creationId xmlns:a16="http://schemas.microsoft.com/office/drawing/2014/main" id="{C5511DA0-7A4B-C845-80FF-588EC98F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438400" cy="16240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1CF82-A11E-3C47-BDAE-E5B20176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ECB25619-99F7-F64A-BAC2-BC1C22265ED1}" type="slidenum">
              <a:rPr lang="en-US" altLang="en-US" sz="1400">
                <a:latin typeface="Times" pitchFamily="2" charset="0"/>
              </a:rPr>
              <a:pPr/>
              <a:t>12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AE7CBE0-3F61-944F-A012-11A6EFACA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How the Mogollon got food and other goods</a:t>
            </a:r>
            <a:r>
              <a:rPr lang="en-US" sz="4000">
                <a:solidFill>
                  <a:schemeClr val="hlink"/>
                </a:solidFill>
                <a:latin typeface="Futura Md BT"/>
              </a:rPr>
              <a:t> </a:t>
            </a:r>
            <a:br>
              <a:rPr lang="en-US" sz="4000">
                <a:solidFill>
                  <a:schemeClr val="hlink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latin typeface="Futura Md BT"/>
              </a:rPr>
              <a:t>				</a:t>
            </a: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Traders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pic>
        <p:nvPicPr>
          <p:cNvPr id="13315" name="Picture 5" descr="Selected examples of shell beads and pendants from several Early Agricultural period sites including whole shell beads, rectangular and disk beads, a tubular bead made from a sea worm tube, and several geometric pendants. ">
            <a:extLst>
              <a:ext uri="{FF2B5EF4-FFF2-40B4-BE49-F238E27FC236}">
                <a16:creationId xmlns:a16="http://schemas.microsoft.com/office/drawing/2014/main" id="{03632BDD-9354-4A44-8845-906EE42F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000375" cy="40481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6">
            <a:extLst>
              <a:ext uri="{FF2B5EF4-FFF2-40B4-BE49-F238E27FC236}">
                <a16:creationId xmlns:a16="http://schemas.microsoft.com/office/drawing/2014/main" id="{A6596E78-13F4-D148-BC6D-FCAD540A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150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pic>
        <p:nvPicPr>
          <p:cNvPr id="13317" name="Picture 8" descr="Whole Glycymeris shells with whole and broken bracelets made from them.">
            <a:extLst>
              <a:ext uri="{FF2B5EF4-FFF2-40B4-BE49-F238E27FC236}">
                <a16:creationId xmlns:a16="http://schemas.microsoft.com/office/drawing/2014/main" id="{74807849-2BE8-654C-8A21-38293ECC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162425" cy="2962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06C36-D1C5-1449-A547-F6343573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D94F328D-BA80-E149-83D1-187F2316C493}" type="slidenum">
              <a:rPr lang="en-US" altLang="en-US" sz="1400">
                <a:latin typeface="Times" pitchFamily="2" charset="0"/>
              </a:rPr>
              <a:pPr/>
              <a:t>13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C6F3DD0A-5101-B547-904B-D446534A7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>
                <a:latin typeface="Futura Md BT" panose="020B0602020204020303" pitchFamily="34" charset="-79"/>
              </a:rPr>
              <a:t>Mogollon Artifacts </a:t>
            </a:r>
            <a:br>
              <a:rPr lang="en-US" altLang="en-US" sz="4600">
                <a:latin typeface="Futura Md BT" panose="020B0602020204020303" pitchFamily="34" charset="-79"/>
              </a:rPr>
            </a:br>
            <a:endParaRPr lang="en-US" altLang="en-US" sz="4600">
              <a:latin typeface="Futura Md BT" panose="020B0602020204020303" pitchFamily="34" charset="-79"/>
            </a:endParaRPr>
          </a:p>
        </p:txBody>
      </p:sp>
      <p:sp>
        <p:nvSpPr>
          <p:cNvPr id="116739" name="Rectangle 1027">
            <a:extLst>
              <a:ext uri="{FF2B5EF4-FFF2-40B4-BE49-F238E27FC236}">
                <a16:creationId xmlns:a16="http://schemas.microsoft.com/office/drawing/2014/main" id="{5FB97C92-904D-744B-8D4F-C5E588F38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spear points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knives 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grinding bones</a:t>
            </a:r>
            <a:r>
              <a:rPr lang="en-US" sz="3300" dirty="0">
                <a:solidFill>
                  <a:schemeClr val="hlink"/>
                </a:solidFill>
                <a:latin typeface="Futura Md BT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Futura Md BT"/>
              </a:rPr>
              <a:t>(deer, rabbit, squirrel, gopher, 			prairie dog, badger, pronghorn and mountain sheep)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0F4CA-0F15-A74C-889D-0480060B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E0BECA7-37CA-804E-828B-AB4257B5421A}" type="slidenum">
              <a:rPr lang="en-US" altLang="en-US" sz="1400">
                <a:latin typeface="Times" pitchFamily="2" charset="0"/>
              </a:rPr>
              <a:pPr/>
              <a:t>14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B855F2D-4013-2142-B5AC-0FF4AB26F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Futura Md BT"/>
              </a:rPr>
              <a:t>Mogollon Artifacts</a:t>
            </a:r>
            <a:br>
              <a:rPr lang="en-US" sz="4000"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Spear Points, Stone Knives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ACF5E82E-8CBC-A64F-9622-A8E768AB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pic>
        <p:nvPicPr>
          <p:cNvPr id="15364" name="Picture 10">
            <a:extLst>
              <a:ext uri="{FF2B5EF4-FFF2-40B4-BE49-F238E27FC236}">
                <a16:creationId xmlns:a16="http://schemas.microsoft.com/office/drawing/2014/main" id="{AAD5EB01-1839-ED4B-8E5B-3D7619CA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200400" cy="24272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>
            <a:extLst>
              <a:ext uri="{FF2B5EF4-FFF2-40B4-BE49-F238E27FC236}">
                <a16:creationId xmlns:a16="http://schemas.microsoft.com/office/drawing/2014/main" id="{DD0FC47A-DE2F-E54A-A18A-E7F3493A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266950" cy="18573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4F1A2-FB92-9549-A0B2-92A903C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782F2B9F-93FF-3B4B-BC9E-3E9C4834DC04}" type="slidenum">
              <a:rPr lang="en-US" altLang="en-US" sz="1400">
                <a:latin typeface="Times" pitchFamily="2" charset="0"/>
              </a:rPr>
              <a:pPr/>
              <a:t>15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49D8E8-8746-2144-B8A9-3B0B8917E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Futura Md BT"/>
              </a:rPr>
              <a:t> Mogollon Artifacts</a:t>
            </a:r>
            <a:br>
              <a:rPr lang="en-US" sz="4000"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Bones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27631E0-7916-BE4E-9CE7-9664CF6A0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br>
              <a:rPr lang="en-US" altLang="en-US"/>
            </a:br>
            <a:endParaRPr lang="en-US" altLang="en-US"/>
          </a:p>
        </p:txBody>
      </p:sp>
      <p:pic>
        <p:nvPicPr>
          <p:cNvPr id="16388" name="Picture 5" descr="WBC bone fragments">
            <a:extLst>
              <a:ext uri="{FF2B5EF4-FFF2-40B4-BE49-F238E27FC236}">
                <a16:creationId xmlns:a16="http://schemas.microsoft.com/office/drawing/2014/main" id="{EB711F02-B7FE-8D4A-BD09-9D09A271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2430463" cy="2895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A921191C-7C30-834A-8B43-818CD2A99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7244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blm.gov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D08FB-42C5-F244-9B83-812FFCFA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B8C8EB5-DB88-7246-89EE-719238591FF6}" type="slidenum">
              <a:rPr lang="en-US" altLang="en-US" sz="1400">
                <a:latin typeface="Times" pitchFamily="2" charset="0"/>
              </a:rPr>
              <a:pPr/>
              <a:t>16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66D17549-B72B-9C45-827C-773F5384F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Artifacts</a:t>
            </a:r>
          </a:p>
        </p:txBody>
      </p:sp>
      <p:sp>
        <p:nvSpPr>
          <p:cNvPr id="117763" name="Rectangle 1027">
            <a:extLst>
              <a:ext uri="{FF2B5EF4-FFF2-40B4-BE49-F238E27FC236}">
                <a16:creationId xmlns:a16="http://schemas.microsoft.com/office/drawing/2014/main" id="{FAC44C94-ACEA-FB49-BE81-384CCD339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Pottery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-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Brown or red before 900 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a.d.</a:t>
            </a: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			- 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Mimbres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(black on white) in 900 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a.d.</a:t>
            </a:r>
            <a:b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axes ground on 3 sides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Shell pendants, bone hairpins</a:t>
            </a:r>
            <a:endParaRPr lang="en-US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DAA3A-63ED-1348-8E96-BA81BAD6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A019F1D4-5ECE-B346-881F-75E602D45525}" type="slidenum">
              <a:rPr lang="en-US" altLang="en-US" sz="1400">
                <a:latin typeface="Times" pitchFamily="2" charset="0"/>
              </a:rPr>
              <a:pPr/>
              <a:t>17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CD565274-FE14-724B-85D9-F182BBB9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40213"/>
            <a:ext cx="1643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/>
              <a:t>statemuseum.arizona.edu</a:t>
            </a:r>
            <a:endParaRPr lang="en-US" altLang="en-US" sz="1400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B40A2928-9303-5043-8049-9F7230024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Artifacts </a:t>
            </a:r>
            <a:br>
              <a:rPr lang="en-US"/>
            </a:b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Mimbres Pottery</a:t>
            </a:r>
            <a:r>
              <a:rPr lang="en-US"/>
              <a:t> </a:t>
            </a: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6A84BA94-882E-6543-BBE1-A8E4EF38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25876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18437" name="Picture 10">
            <a:extLst>
              <a:ext uri="{FF2B5EF4-FFF2-40B4-BE49-F238E27FC236}">
                <a16:creationId xmlns:a16="http://schemas.microsoft.com/office/drawing/2014/main" id="{C7F4CCA7-4826-1941-9A18-2A42BCE6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1143000" cy="1143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11">
            <a:extLst>
              <a:ext uri="{FF2B5EF4-FFF2-40B4-BE49-F238E27FC236}">
                <a16:creationId xmlns:a16="http://schemas.microsoft.com/office/drawing/2014/main" id="{27419ADB-773E-CF4D-82D8-C30829FE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19513"/>
            <a:ext cx="8413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 dirty="0" err="1"/>
              <a:t>Blm.gov</a:t>
            </a:r>
            <a:endParaRPr lang="en-US" altLang="en-US" sz="1000" dirty="0"/>
          </a:p>
        </p:txBody>
      </p:sp>
      <p:pic>
        <p:nvPicPr>
          <p:cNvPr id="18439" name="Picture 12">
            <a:extLst>
              <a:ext uri="{FF2B5EF4-FFF2-40B4-BE49-F238E27FC236}">
                <a16:creationId xmlns:a16="http://schemas.microsoft.com/office/drawing/2014/main" id="{EBEDC702-ED9F-7B44-8BC9-0B9E3BBF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1600200" cy="8001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Rectangle 13">
            <a:extLst>
              <a:ext uri="{FF2B5EF4-FFF2-40B4-BE49-F238E27FC236}">
                <a16:creationId xmlns:a16="http://schemas.microsoft.com/office/drawing/2014/main" id="{BF42FF09-328C-014B-8DAE-E2D01976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982290"/>
            <a:ext cx="952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 dirty="0" err="1"/>
              <a:t>Nps.gov</a:t>
            </a:r>
            <a:endParaRPr lang="en-US" altLang="en-US" sz="1000" dirty="0"/>
          </a:p>
        </p:txBody>
      </p:sp>
      <p:pic>
        <p:nvPicPr>
          <p:cNvPr id="18441" name="Picture 14">
            <a:extLst>
              <a:ext uri="{FF2B5EF4-FFF2-40B4-BE49-F238E27FC236}">
                <a16:creationId xmlns:a16="http://schemas.microsoft.com/office/drawing/2014/main" id="{3CE063F2-0006-BB48-9722-38D7F2CC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1524000" cy="14763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92438-4B2B-1041-AAF4-103106F5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B1440F20-4AE8-5147-A74A-C0CA6680CBFE}" type="slidenum">
              <a:rPr lang="en-US" altLang="en-US" sz="1400">
                <a:latin typeface="Times" pitchFamily="2" charset="0"/>
              </a:rPr>
              <a:pPr/>
              <a:t>18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7B5A8DF4-2DC0-F344-978A-85E69E699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Artifacts</a:t>
            </a:r>
            <a:r>
              <a:rPr lang="en-US" sz="4000">
                <a:solidFill>
                  <a:schemeClr val="hlink"/>
                </a:solidFill>
                <a:latin typeface="Futura Md BT"/>
              </a:rPr>
              <a:t> </a:t>
            </a:r>
            <a:br>
              <a:rPr lang="en-US" sz="4000">
                <a:solidFill>
                  <a:schemeClr val="hlink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Axes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19459" name="Rectangle 1032">
            <a:extLst>
              <a:ext uri="{FF2B5EF4-FFF2-40B4-BE49-F238E27FC236}">
                <a16:creationId xmlns:a16="http://schemas.microsoft.com/office/drawing/2014/main" id="{2FD4E9F7-C88A-6A4B-9139-F032AFF55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71650" lvl="4" eaLnBrk="1" hangingPunct="1">
              <a:buClr>
                <a:schemeClr val="tx2"/>
              </a:buClr>
              <a:buFontTx/>
              <a:buNone/>
            </a:pPr>
            <a:endParaRPr lang="en-US" altLang="en-US" sz="1200" dirty="0">
              <a:latin typeface="Futura Md BT" panose="020B0602020204020303" pitchFamily="34" charset="-79"/>
            </a:endParaRPr>
          </a:p>
          <a:p>
            <a:pPr marL="1771650" lvl="4" eaLnBrk="1" hangingPunct="1">
              <a:buClr>
                <a:schemeClr val="tx2"/>
              </a:buClr>
              <a:buFontTx/>
              <a:buNone/>
            </a:pPr>
            <a:endParaRPr lang="en-US" altLang="en-US" sz="1200" dirty="0">
              <a:latin typeface="Futura Md BT" panose="020B0602020204020303" pitchFamily="34" charset="-79"/>
            </a:endParaRPr>
          </a:p>
          <a:p>
            <a:pPr marL="1771650" lvl="4" eaLnBrk="1" hangingPunct="1">
              <a:buClr>
                <a:schemeClr val="tx2"/>
              </a:buClr>
              <a:buFontTx/>
              <a:buNone/>
            </a:pPr>
            <a:endParaRPr lang="en-US" altLang="en-US" sz="1200" dirty="0">
              <a:latin typeface="Futura Md BT" panose="020B0602020204020303" pitchFamily="34" charset="-79"/>
            </a:endParaRPr>
          </a:p>
          <a:p>
            <a:pPr marL="1771650" lvl="4" eaLnBrk="1" hangingPunct="1">
              <a:buClr>
                <a:schemeClr val="tx2"/>
              </a:buClr>
              <a:buFontTx/>
              <a:buNone/>
            </a:pPr>
            <a:r>
              <a:rPr lang="en-US" altLang="en-US" sz="1200" dirty="0">
                <a:latin typeface="Futura Md BT" panose="020B0602020204020303" pitchFamily="34" charset="-79"/>
              </a:rPr>
              <a:t>				</a:t>
            </a:r>
            <a:r>
              <a:rPr lang="en-US" altLang="en-US" sz="1200" dirty="0" err="1">
                <a:latin typeface="Futura Md BT" panose="020B0602020204020303" pitchFamily="34" charset="-79"/>
              </a:rPr>
              <a:t>Nps.gov</a:t>
            </a:r>
            <a:endParaRPr lang="en-US" altLang="en-US" sz="1200" dirty="0">
              <a:latin typeface="Futura Md BT" panose="020B0602020204020303" pitchFamily="34" charset="-79"/>
            </a:endParaRPr>
          </a:p>
        </p:txBody>
      </p:sp>
      <p:pic>
        <p:nvPicPr>
          <p:cNvPr id="19460" name="Picture 1033">
            <a:extLst>
              <a:ext uri="{FF2B5EF4-FFF2-40B4-BE49-F238E27FC236}">
                <a16:creationId xmlns:a16="http://schemas.microsoft.com/office/drawing/2014/main" id="{76DE1C02-3844-2D4C-B44E-5917495A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4114800" cy="30861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094AD-467E-B64D-AACC-2B02AF67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348A0838-B54D-0D4E-8B27-63FD59184B4F}" type="slidenum">
              <a:rPr lang="en-US" altLang="en-US" sz="1400">
                <a:latin typeface="Times" pitchFamily="2" charset="0"/>
              </a:rPr>
              <a:pPr/>
              <a:t>19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60F3A-660E-9942-902B-FB5386BE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2168-E06A-7344-A6F7-5627A06878C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Picture 3" descr="A cactus in a dirt field&#10;&#10;Description automatically generated">
            <a:extLst>
              <a:ext uri="{FF2B5EF4-FFF2-40B4-BE49-F238E27FC236}">
                <a16:creationId xmlns:a16="http://schemas.microsoft.com/office/drawing/2014/main" id="{64020BAE-2CCD-8049-B739-1F0D8AA0F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381000"/>
            <a:ext cx="7416800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93E78-EEAD-4F48-91D2-C87382E51508}"/>
              </a:ext>
            </a:extLst>
          </p:cNvPr>
          <p:cNvSpPr txBox="1"/>
          <p:nvPr/>
        </p:nvSpPr>
        <p:spPr>
          <a:xfrm>
            <a:off x="1600200" y="5994660"/>
            <a:ext cx="6229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upload.wikimedia.org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/commons/b/b8/Desert_Botanical_Garden_Phoenix_Arizona_34.JPG</a:t>
            </a:r>
          </a:p>
        </p:txBody>
      </p:sp>
    </p:spTree>
    <p:extLst>
      <p:ext uri="{BB962C8B-B14F-4D97-AF65-F5344CB8AC3E}">
        <p14:creationId xmlns:p14="http://schemas.microsoft.com/office/powerpoint/2010/main" val="317153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3F1E0B1-9381-3F44-96D3-0BFF8AEC6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Artifacts</a:t>
            </a:r>
            <a:r>
              <a:rPr lang="en-US" sz="4000" dirty="0">
                <a:solidFill>
                  <a:schemeClr val="hlink"/>
                </a:solidFill>
                <a:latin typeface="Futura Md BT"/>
              </a:rPr>
              <a:t> </a:t>
            </a:r>
            <a:br>
              <a:rPr lang="en-US" sz="4000" dirty="0">
                <a:solidFill>
                  <a:schemeClr val="hlink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Shell Pendants, Hair Pins</a:t>
            </a:r>
            <a:endParaRPr lang="en-US" sz="4000" dirty="0">
              <a:solidFill>
                <a:schemeClr val="hlink"/>
              </a:solidFill>
              <a:latin typeface="Futura Md BT"/>
            </a:endParaRPr>
          </a:p>
        </p:txBody>
      </p:sp>
      <p:pic>
        <p:nvPicPr>
          <p:cNvPr id="20483" name="Picture 5" descr="Acid etched shell">
            <a:extLst>
              <a:ext uri="{FF2B5EF4-FFF2-40B4-BE49-F238E27FC236}">
                <a16:creationId xmlns:a16="http://schemas.microsoft.com/office/drawing/2014/main" id="{733BF5C2-0B85-5F47-A495-621A22D2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828800" cy="1828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6">
            <a:extLst>
              <a:ext uri="{FF2B5EF4-FFF2-40B4-BE49-F238E27FC236}">
                <a16:creationId xmlns:a16="http://schemas.microsoft.com/office/drawing/2014/main" id="{9CDC5E32-BD98-AB4F-AC88-6716E6CC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196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AE601983-D2AA-9746-A9EB-8320023B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41617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13516DCF-0909-E545-B06C-0FDBCD2C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1974850" cy="2667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5BEFC-6742-1E46-A840-4F4037FE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89D9872-82FF-2547-A3F5-F773F43F2C9D}" type="slidenum">
              <a:rPr lang="en-US" altLang="en-US" sz="1400">
                <a:latin typeface="Times" pitchFamily="2" charset="0"/>
              </a:rPr>
              <a:pPr/>
              <a:t>20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B87B56F3-1648-434B-91B1-A23E6A16F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03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latin typeface="Futura Md BT"/>
              </a:rPr>
              <a:t>Mogollon Adaptations</a:t>
            </a:r>
            <a:br>
              <a:rPr lang="en-US" sz="3600" dirty="0">
                <a:latin typeface="Futura Md BT"/>
              </a:rPr>
            </a:br>
            <a:br>
              <a:rPr lang="en-US" sz="4800" dirty="0"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Totally relied on environment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Followed seasons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dirty="0">
              <a:solidFill>
                <a:srgbClr val="CCFF33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41C30-FBA1-5F44-8889-27A2F2DE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1B8499E-0FFA-3448-A9A6-8B2BB8031B7F}" type="slidenum">
              <a:rPr lang="en-US" altLang="en-US" sz="1400">
                <a:latin typeface="Times" pitchFamily="2" charset="0"/>
              </a:rPr>
              <a:pPr/>
              <a:t>21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A108E-E342-9D40-80D9-EA78129F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ADCDBAF5-E817-F64D-AD20-06C67E0C4EF6}" type="slidenum">
              <a:rPr lang="en-US" altLang="en-US" sz="1400">
                <a:latin typeface="Times" pitchFamily="2" charset="0"/>
              </a:rPr>
              <a:pPr/>
              <a:t>22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42F7B-EDC1-454E-902B-A72F80725850}"/>
              </a:ext>
            </a:extLst>
          </p:cNvPr>
          <p:cNvSpPr txBox="1"/>
          <p:nvPr/>
        </p:nvSpPr>
        <p:spPr>
          <a:xfrm>
            <a:off x="5715000" y="55626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98CC9-4C42-CB42-B5F6-EE9A5B14DB40}"/>
              </a:ext>
            </a:extLst>
          </p:cNvPr>
          <p:cNvSpPr txBox="1"/>
          <p:nvPr/>
        </p:nvSpPr>
        <p:spPr>
          <a:xfrm>
            <a:off x="1066800" y="8382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utura Md BT"/>
              </a:rPr>
              <a:t>Mogollon Adaptations—What might have happened to them?</a:t>
            </a:r>
            <a:br>
              <a:rPr lang="en-US" dirty="0">
                <a:solidFill>
                  <a:srgbClr val="CCFF33"/>
                </a:solidFill>
                <a:latin typeface="Futura Md BT"/>
              </a:rPr>
            </a:br>
            <a:br>
              <a:rPr lang="en-US" dirty="0">
                <a:solidFill>
                  <a:srgbClr val="CCFF33"/>
                </a:solidFill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May have left area due to climate change or drought which would lead to food shortages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8CD2355A-9ADB-3D4B-B7A1-2151F4714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latin typeface="Futura Md BT"/>
              </a:rPr>
              <a:t>Mogollon Ruins</a:t>
            </a:r>
            <a:br>
              <a:rPr lang="en-US" dirty="0">
                <a:latin typeface="Futura Md BT"/>
              </a:rPr>
            </a:br>
            <a:br>
              <a:rPr lang="en-US" dirty="0">
                <a:latin typeface="Futura Md BT"/>
              </a:rPr>
            </a:b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Futura Md BT"/>
              </a:rPr>
              <a:t>	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Gila Cliff Dwelling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Kinishba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Pueblo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Grasshopper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Q Ranch Pueblo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Point of Pines Pueblo</a:t>
            </a:r>
            <a:endParaRPr lang="en-US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E301E-399E-0642-97C7-A78420B1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C083A0C3-8434-DC48-BA1B-3E5CA722579B}" type="slidenum">
              <a:rPr lang="en-US" altLang="en-US" sz="1400">
                <a:latin typeface="Times" pitchFamily="2" charset="0"/>
              </a:rPr>
              <a:pPr/>
              <a:t>23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F1DB0D-C593-594B-AFA9-28A7E7F69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Futura Md BT" panose="020B0602020204020303" pitchFamily="34" charset="-79"/>
              </a:rPr>
              <a:t>Mogollon Ruins</a:t>
            </a:r>
            <a:br>
              <a:rPr lang="en-US" altLang="en-US" sz="3600">
                <a:solidFill>
                  <a:schemeClr val="accent2"/>
                </a:solidFill>
                <a:latin typeface="Futura Md BT" panose="020B0602020204020303" pitchFamily="34" charset="-79"/>
              </a:rPr>
            </a:br>
            <a:br>
              <a:rPr lang="en-US" altLang="en-US" sz="3600">
                <a:solidFill>
                  <a:schemeClr val="accent2"/>
                </a:solidFill>
                <a:latin typeface="Futura Md BT" panose="020B0602020204020303" pitchFamily="34" charset="-79"/>
              </a:rPr>
            </a:br>
            <a:r>
              <a:rPr lang="en-US" altLang="en-US" sz="3600">
                <a:solidFill>
                  <a:schemeClr val="hlink"/>
                </a:solidFill>
                <a:latin typeface="Futura Md BT" panose="020B0602020204020303" pitchFamily="34" charset="-79"/>
              </a:rPr>
              <a:t>Gila Cliff Dwellings</a:t>
            </a:r>
          </a:p>
        </p:txBody>
      </p:sp>
      <p:pic>
        <p:nvPicPr>
          <p:cNvPr id="24579" name="Picture 5" descr="View of canyon through the cliff dwellings">
            <a:extLst>
              <a:ext uri="{FF2B5EF4-FFF2-40B4-BE49-F238E27FC236}">
                <a16:creationId xmlns:a16="http://schemas.microsoft.com/office/drawing/2014/main" id="{D990C543-F1FB-2247-AB13-55EE38B9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486400" cy="28400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7">
            <a:extLst>
              <a:ext uri="{FF2B5EF4-FFF2-40B4-BE49-F238E27FC236}">
                <a16:creationId xmlns:a16="http://schemas.microsoft.com/office/drawing/2014/main" id="{D9208253-B94B-7745-8E8B-F5E24906A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latin typeface="Futura Md BT" panose="020B06020202040203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B59DB-1902-324E-A10C-AA772FCB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8F6E16C-EA87-7749-A0D6-31464C08CD5D}" type="slidenum">
              <a:rPr lang="en-US" altLang="en-US" sz="1400">
                <a:latin typeface="Times" pitchFamily="2" charset="0"/>
              </a:rPr>
              <a:pPr/>
              <a:t>24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B94E4-5CF4-D04F-8792-48069C72855A}"/>
              </a:ext>
            </a:extLst>
          </p:cNvPr>
          <p:cNvSpPr txBox="1"/>
          <p:nvPr/>
        </p:nvSpPr>
        <p:spPr>
          <a:xfrm>
            <a:off x="4006678" y="5665113"/>
            <a:ext cx="6415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000" dirty="0" err="1"/>
              <a:t>nps.gov</a:t>
            </a:r>
            <a:endParaRPr lang="en-US" altLang="en-US" sz="1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AB43271-B35B-A84B-8CA1-A229D67FA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Futura Md BT" panose="020B0602020204020303" pitchFamily="34" charset="-79"/>
              </a:rPr>
              <a:t>Mogollon Ruins</a:t>
            </a:r>
            <a:br>
              <a:rPr lang="en-US" altLang="en-US" sz="3600">
                <a:solidFill>
                  <a:schemeClr val="tx1"/>
                </a:solidFill>
                <a:latin typeface="Futura Md BT" panose="020B0602020204020303" pitchFamily="34" charset="-79"/>
              </a:rPr>
            </a:br>
            <a:br>
              <a:rPr lang="en-US" altLang="en-US" sz="360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3600">
                <a:solidFill>
                  <a:schemeClr val="hlink"/>
                </a:solidFill>
                <a:latin typeface="Futura Md BT" panose="020B0602020204020303" pitchFamily="34" charset="-79"/>
              </a:rPr>
              <a:t>Kinishba Pueblo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A275AA96-23BD-6840-9795-38DFC213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33771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 dirty="0"/>
              <a:t>https://</a:t>
            </a:r>
            <a:r>
              <a:rPr lang="en-US" altLang="en-US" sz="1200" dirty="0" err="1"/>
              <a:t>en.wikipedia.org</a:t>
            </a:r>
            <a:r>
              <a:rPr lang="en-US" altLang="en-US" sz="1200" dirty="0"/>
              <a:t>/wiki/</a:t>
            </a:r>
            <a:r>
              <a:rPr lang="en-US" altLang="en-US" sz="1200" dirty="0" err="1"/>
              <a:t>Kinishba_Ruins</a:t>
            </a:r>
            <a:endParaRPr lang="en-US" altLang="en-US" sz="1200" dirty="0"/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DD59134C-CB8B-A34C-BCCE-E031FFE4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655888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18A991-B0B7-2944-80AA-EAFDC8EB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E4D2113-E02B-A641-8C52-1B737C28C408}" type="slidenum">
              <a:rPr lang="en-US" altLang="en-US" sz="1400">
                <a:latin typeface="Times" pitchFamily="2" charset="0"/>
              </a:rPr>
              <a:pPr/>
              <a:t>25</a:t>
            </a:fld>
            <a:endParaRPr lang="en-US" altLang="en-US" sz="1400">
              <a:latin typeface="Times" pitchFamily="2" charset="0"/>
            </a:endParaRPr>
          </a:p>
        </p:txBody>
      </p:sp>
      <p:pic>
        <p:nvPicPr>
          <p:cNvPr id="4" name="Picture 3" descr="A picture containing rock, grass, outdoor, sky&#10;&#10;Description automatically generated">
            <a:extLst>
              <a:ext uri="{FF2B5EF4-FFF2-40B4-BE49-F238E27FC236}">
                <a16:creationId xmlns:a16="http://schemas.microsoft.com/office/drawing/2014/main" id="{49A653A4-B8DB-A94E-9D80-8FA83666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13" y="2486025"/>
            <a:ext cx="8541774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C07BAB91-2F40-7040-A727-1391BDD5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The Ancestral Puebloans</a:t>
            </a:r>
            <a:br>
              <a:rPr lang="en-US" sz="5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5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~100 </a:t>
            </a:r>
            <a:r>
              <a:rPr lang="en-US" sz="57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a.d.</a:t>
            </a:r>
            <a:r>
              <a:rPr lang="en-US" sz="5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- 1300 </a:t>
            </a:r>
            <a:r>
              <a:rPr lang="en-US" sz="57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a.d.</a:t>
            </a:r>
            <a:endParaRPr lang="en-US" sz="5700" dirty="0">
              <a:solidFill>
                <a:schemeClr val="accent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D5A1BB-644B-AA4C-A548-D8CE132F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760960D9-18C2-9145-BA07-4533671B15BA}" type="slidenum">
              <a:rPr lang="en-US" altLang="en-US" sz="1400">
                <a:latin typeface="Times" pitchFamily="2" charset="0"/>
              </a:rPr>
              <a:pPr/>
              <a:t>26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86C3AB-6D98-0444-B7D8-64E7295A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41" y="817418"/>
            <a:ext cx="7028330" cy="54309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20587-808B-E645-9FB9-83366D68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AD5F4A52-83FB-3C4F-A19D-48CC3669DA5C}" type="slidenum">
              <a:rPr lang="en-US" altLang="en-US" sz="1400">
                <a:latin typeface="Times" pitchFamily="2" charset="0"/>
              </a:rPr>
              <a:pPr/>
              <a:t>27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111621" name="Oval 5">
            <a:extLst>
              <a:ext uri="{FF2B5EF4-FFF2-40B4-BE49-F238E27FC236}">
                <a16:creationId xmlns:a16="http://schemas.microsoft.com/office/drawing/2014/main" id="{028FB312-2116-B647-BA43-1C61CA646325}"/>
              </a:ext>
            </a:extLst>
          </p:cNvPr>
          <p:cNvSpPr>
            <a:spLocks noChangeArrowheads="1"/>
          </p:cNvSpPr>
          <p:nvPr/>
        </p:nvSpPr>
        <p:spPr bwMode="auto">
          <a:xfrm rot="894923">
            <a:off x="3461838" y="1864666"/>
            <a:ext cx="2841370" cy="1219200"/>
          </a:xfrm>
          <a:prstGeom prst="ellipse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Futura Md B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52E4221-02D8-7A4E-BD68-BDAB78AB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Futura Md BT" panose="020B0602020204020303" pitchFamily="34" charset="-79"/>
              </a:rPr>
              <a:t>Ancestral Puebloans Habitat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AAFD255-BEB2-5248-AFD6-DCC49C94C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architecture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Cliff dwellings or pueblos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Kiva  built in center of plaza 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-underground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-for ceremonies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-with benches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ABAF9-3154-D54A-BCB4-E98D0119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209EC6C-B15B-7645-B339-BE758D324282}" type="slidenum">
              <a:rPr lang="en-US" altLang="en-US" sz="1400">
                <a:latin typeface="Times" pitchFamily="2" charset="0"/>
              </a:rPr>
              <a:pPr/>
              <a:t>28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4A321FB-F355-C047-916E-9626811F6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Futura Md BT" panose="020B0602020204020303" pitchFamily="34" charset="-79"/>
              </a:rPr>
              <a:t> Ancestral Puebloans Habitat</a:t>
            </a:r>
            <a:br>
              <a:rPr lang="en-US" altLang="en-US" sz="4000" dirty="0">
                <a:solidFill>
                  <a:schemeClr val="accent2"/>
                </a:solidFill>
                <a:latin typeface="Futura Md BT" panose="020B0602020204020303" pitchFamily="34" charset="-79"/>
              </a:rPr>
            </a:br>
            <a: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  <a:t>Cliff Dwellings or Pueblos</a:t>
            </a:r>
          </a:p>
        </p:txBody>
      </p:sp>
      <p:pic>
        <p:nvPicPr>
          <p:cNvPr id="29699" name="Picture 4" descr="montezuma castle">
            <a:extLst>
              <a:ext uri="{FF2B5EF4-FFF2-40B4-BE49-F238E27FC236}">
                <a16:creationId xmlns:a16="http://schemas.microsoft.com/office/drawing/2014/main" id="{E46D4458-2FA7-C041-8AF1-B7D15DC2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5410200" cy="40576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5">
            <a:extLst>
              <a:ext uri="{FF2B5EF4-FFF2-40B4-BE49-F238E27FC236}">
                <a16:creationId xmlns:a16="http://schemas.microsoft.com/office/drawing/2014/main" id="{DEE4D245-386D-3E4F-9426-51063794B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7150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nps.gov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D0DB3-DD3D-B84F-A482-C601079D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75A5797-2DCF-6841-93AD-411744613082}" type="slidenum">
              <a:rPr lang="en-US" altLang="en-US" sz="1400">
                <a:latin typeface="Times" pitchFamily="2" charset="0"/>
              </a:rPr>
              <a:pPr/>
              <a:t>29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1A64D-C820-0746-BF78-82527826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40AA61E3-FEB4-A741-A5E5-15DEAFE9A2DF}" type="slidenum">
              <a:rPr lang="en-US" altLang="en-US" sz="1400">
                <a:latin typeface="Times" pitchFamily="2" charset="0"/>
              </a:rPr>
              <a:pPr/>
              <a:t>3</a:t>
            </a:fld>
            <a:endParaRPr lang="en-US" altLang="en-US" sz="1400">
              <a:latin typeface="Time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6C234-C06E-EE4F-ABA8-B9953C12E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58698" y="-255159"/>
            <a:ext cx="5850082" cy="75706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8BFF2975-98C3-6B4D-833B-87044100F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How the Ancestral Puebloans got food and other goods</a:t>
            </a:r>
            <a:endParaRPr lang="en-US" altLang="en-US" dirty="0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D85FEF37-2CB3-F940-85E4-380A890C8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Farmers: corn or maize, squash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Hunter-Gatherers: rabbit, deer, prairie dogs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Basket makers</a:t>
            </a:r>
            <a:endParaRPr lang="en-US" sz="44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EA46A-7F05-A14D-91DC-ED902820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42FD470C-9E01-CA40-B323-C1641DDF2ED2}" type="slidenum">
              <a:rPr lang="en-US" altLang="en-US" sz="1400">
                <a:latin typeface="Times" pitchFamily="2" charset="0"/>
              </a:rPr>
              <a:pPr/>
              <a:t>30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7CD4C48-7764-7B4D-9D28-2BAC647FBCB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81000"/>
            <a:ext cx="8153400" cy="114300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3600" dirty="0"/>
              <a:t>How the Ancestral Puebloans got food and other goods</a:t>
            </a:r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  <a:t>Farmers</a:t>
            </a:r>
          </a:p>
        </p:txBody>
      </p:sp>
      <p:pic>
        <p:nvPicPr>
          <p:cNvPr id="31747" name="Picture 7">
            <a:extLst>
              <a:ext uri="{FF2B5EF4-FFF2-40B4-BE49-F238E27FC236}">
                <a16:creationId xmlns:a16="http://schemas.microsoft.com/office/drawing/2014/main" id="{36177CB9-0782-A64C-9B30-4A336926442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3581400"/>
            <a:ext cx="2641600" cy="1981200"/>
          </a:xfrm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8">
            <a:extLst>
              <a:ext uri="{FF2B5EF4-FFF2-40B4-BE49-F238E27FC236}">
                <a16:creationId xmlns:a16="http://schemas.microsoft.com/office/drawing/2014/main" id="{2F558F7B-34C9-9045-B4AF-85180A9620B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3657600"/>
            <a:ext cx="2974975" cy="1981200"/>
          </a:xfrm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49" name="Rectangle 9">
            <a:extLst>
              <a:ext uri="{FF2B5EF4-FFF2-40B4-BE49-F238E27FC236}">
                <a16:creationId xmlns:a16="http://schemas.microsoft.com/office/drawing/2014/main" id="{FE751DBD-E414-E944-ACB0-E7D3615E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3719513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 sz="1000"/>
          </a:p>
        </p:txBody>
      </p:sp>
      <p:sp>
        <p:nvSpPr>
          <p:cNvPr id="31750" name="Rectangle 10">
            <a:extLst>
              <a:ext uri="{FF2B5EF4-FFF2-40B4-BE49-F238E27FC236}">
                <a16:creationId xmlns:a16="http://schemas.microsoft.com/office/drawing/2014/main" id="{7EC9BCDE-72A3-934B-A9CE-A641BBEE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3219694"/>
            <a:ext cx="698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 dirty="0" err="1">
                <a:latin typeface="Arial" panose="020B0604020202020204" pitchFamily="34" charset="0"/>
              </a:rPr>
              <a:t>usda.gov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4E0C572A-6493-E043-AB54-A019361B4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464" y="3219694"/>
            <a:ext cx="903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 dirty="0" err="1">
                <a:latin typeface="Arial" panose="020B0604020202020204" pitchFamily="34" charset="0"/>
              </a:rPr>
              <a:t>blog.usa.gov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8D0E4-0510-B445-95CA-23464F1E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64D7A80-0C27-B542-ADB8-7D399C09B191}" type="slidenum">
              <a:rPr lang="en-US" altLang="en-US" sz="1400">
                <a:latin typeface="Times" pitchFamily="2" charset="0"/>
              </a:rPr>
              <a:pPr/>
              <a:t>31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164F976-6E8F-AB4B-97BF-F75C0EBF2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sz="3600" dirty="0"/>
              <a:t>How the Ancestral Puebloans got food and other goods</a:t>
            </a:r>
            <a:r>
              <a:rPr lang="en-US" altLang="en-US" sz="3600" dirty="0">
                <a:solidFill>
                  <a:schemeClr val="hlink"/>
                </a:solidFill>
              </a:rPr>
              <a:t> </a:t>
            </a:r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  <a:t>Hunter-Gatherers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6FDF9A-711B-4F42-9531-CAD912313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2" y="41148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 dirty="0" err="1"/>
              <a:t>blm.gov</a:t>
            </a:r>
            <a:endParaRPr lang="en-US" altLang="en-US" sz="1200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9AC79FDB-5EB5-E341-BDF1-54A5E2B7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394200" cy="29273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57578-BF86-C645-8EC2-CFC88DB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F6AB62A-ECC2-1249-BEDB-A3700A80C37E}" type="slidenum">
              <a:rPr lang="en-US" altLang="en-US" sz="1400">
                <a:latin typeface="Times" pitchFamily="2" charset="0"/>
              </a:rPr>
              <a:pPr/>
              <a:t>32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4D173A-624C-4741-A9C9-D2C65F2C3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457200"/>
            <a:ext cx="8305800" cy="114300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3600" dirty="0"/>
              <a:t>How the Ancestral Puebloans got food and other goods</a:t>
            </a:r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b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</a:br>
            <a:r>
              <a:rPr lang="en-US" altLang="en-US" sz="4000" dirty="0">
                <a:solidFill>
                  <a:schemeClr val="hlink"/>
                </a:solidFill>
                <a:latin typeface="Futura Md BT" panose="020B0602020204020303" pitchFamily="34" charset="-79"/>
              </a:rPr>
              <a:t>Basket Makers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A977414A-EA7D-0348-8EC5-809D33F7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181" y="4941887"/>
            <a:ext cx="74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1200" dirty="0" err="1"/>
              <a:t>Nps.gov</a:t>
            </a:r>
            <a:endParaRPr lang="en-US" altLang="en-US" sz="1200" dirty="0"/>
          </a:p>
        </p:txBody>
      </p:sp>
      <p:pic>
        <p:nvPicPr>
          <p:cNvPr id="33796" name="Picture 8">
            <a:extLst>
              <a:ext uri="{FF2B5EF4-FFF2-40B4-BE49-F238E27FC236}">
                <a16:creationId xmlns:a16="http://schemas.microsoft.com/office/drawing/2014/main" id="{9A8B363E-182E-174F-BEC5-4702C7D3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273300" cy="19399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474C4-E41F-014F-A725-F703C406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C2585B71-D336-C141-84FE-1339355AB502}" type="slidenum">
              <a:rPr lang="en-US" altLang="en-US" sz="1400">
                <a:latin typeface="Times" pitchFamily="2" charset="0"/>
              </a:rPr>
              <a:pPr/>
              <a:t>33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FBD6DEB9-C07F-A042-BADC-DE179F641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Ancestral Puebloans Artifacts</a:t>
            </a:r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C93783A9-564C-2C41-AC8E-D2892E66A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Pottery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(learned from the	Mogollon)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Squash gourds for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Baskets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Stone tools –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spear, throwing stick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Digging sticks</a:t>
            </a:r>
            <a:endParaRPr lang="en-US" sz="36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35922-D3A0-524E-AB35-7469FAB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214B014-1091-7942-BAC3-53C9831E2DF1}" type="slidenum">
              <a:rPr lang="en-US" altLang="en-US" sz="1400">
                <a:latin typeface="Times" pitchFamily="2" charset="0"/>
              </a:rPr>
              <a:pPr/>
              <a:t>34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284771E-92C7-3F47-85C9-F7CFCFD50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Futura Md BT"/>
              </a:rPr>
              <a:t>Artifacts</a:t>
            </a:r>
            <a:br>
              <a:rPr lang="en-US" sz="4000">
                <a:latin typeface="Futura Md BT"/>
              </a:rPr>
            </a:br>
            <a:br>
              <a:rPr lang="en-US" sz="4000"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Pottery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C2701493-72BB-6F42-98F9-038EBF79F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71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1200"/>
              <a:t>Loc.gov</a:t>
            </a:r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E4A1AA0B-6D20-734A-8BA4-7935E1B6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065463" cy="2133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8">
            <a:extLst>
              <a:ext uri="{FF2B5EF4-FFF2-40B4-BE49-F238E27FC236}">
                <a16:creationId xmlns:a16="http://schemas.microsoft.com/office/drawing/2014/main" id="{2FEFC0DB-D44B-E64B-B247-CEC65DAD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227388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35846" name="Picture 9">
            <a:extLst>
              <a:ext uri="{FF2B5EF4-FFF2-40B4-BE49-F238E27FC236}">
                <a16:creationId xmlns:a16="http://schemas.microsoft.com/office/drawing/2014/main" id="{4F4D03E9-FE8E-954C-9579-A9CF9CCF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819400" cy="19478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C8EF4-419E-5A41-AF86-0D520D40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B6519872-A936-9344-A9C9-D00DDE2B8F22}" type="slidenum">
              <a:rPr lang="en-US" altLang="en-US" sz="1400">
                <a:latin typeface="Times" pitchFamily="2" charset="0"/>
              </a:rPr>
              <a:pPr/>
              <a:t>35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6029EC0-3773-AE41-AF2D-3E60B42E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Futura Md BT"/>
              </a:rPr>
              <a:t>Artifacts</a:t>
            </a:r>
            <a:br>
              <a:rPr lang="en-US" sz="4000">
                <a:latin typeface="Futura Md BT"/>
              </a:rPr>
            </a:br>
            <a:br>
              <a:rPr lang="en-US" sz="4000"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Squash gourds for water</a:t>
            </a:r>
            <a:endParaRPr lang="en-US" sz="4000">
              <a:latin typeface="Futura Md BT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397A3120-ABC1-3C4A-89ED-412107D3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1200" dirty="0"/>
              <a:t>The gourds used to store water would have looked something like this. </a:t>
            </a:r>
          </a:p>
        </p:txBody>
      </p:sp>
      <p:pic>
        <p:nvPicPr>
          <p:cNvPr id="36868" name="Picture 7">
            <a:extLst>
              <a:ext uri="{FF2B5EF4-FFF2-40B4-BE49-F238E27FC236}">
                <a16:creationId xmlns:a16="http://schemas.microsoft.com/office/drawing/2014/main" id="{EF1ACEC9-A759-D24A-B112-4D68A9B5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3886200" cy="2905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7B326-22AF-E24A-9E93-C2A9D8F6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4B527D0-96D0-EA4E-94D3-023B4BE16F69}" type="slidenum">
              <a:rPr lang="en-US" altLang="en-US" sz="1400">
                <a:latin typeface="Times" pitchFamily="2" charset="0"/>
              </a:rPr>
              <a:pPr/>
              <a:t>36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432B8-E1FE-4A42-A09E-5AE4CFD31071}"/>
              </a:ext>
            </a:extLst>
          </p:cNvPr>
          <p:cNvSpPr txBox="1"/>
          <p:nvPr/>
        </p:nvSpPr>
        <p:spPr>
          <a:xfrm>
            <a:off x="2895600" y="5894457"/>
            <a:ext cx="77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 err="1"/>
              <a:t>Nps.gov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1579C13-CCDF-C445-8F2C-2D3CEC864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Futura Md BT"/>
              </a:rPr>
              <a:t>Ancestral Puebloans Artifacts</a:t>
            </a:r>
            <a:br>
              <a:rPr lang="en-US" sz="4000" dirty="0">
                <a:latin typeface="Futura Md BT"/>
              </a:rPr>
            </a:br>
            <a:br>
              <a:rPr lang="en-US" sz="4000" dirty="0"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Baskets</a:t>
            </a:r>
            <a:endParaRPr lang="en-US" sz="4000" dirty="0">
              <a:latin typeface="Futura Md BT"/>
            </a:endParaRP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6C5B4EB0-E1EB-754B-ACBE-8A423B72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9" y="4419600"/>
            <a:ext cx="83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dirty="0" err="1"/>
              <a:t>Nps.gov</a:t>
            </a:r>
            <a:endParaRPr lang="en-US" altLang="en-US" sz="1200" dirty="0"/>
          </a:p>
          <a:p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37892" name="Picture 7">
            <a:extLst>
              <a:ext uri="{FF2B5EF4-FFF2-40B4-BE49-F238E27FC236}">
                <a16:creationId xmlns:a16="http://schemas.microsoft.com/office/drawing/2014/main" id="{70CB73B2-5A93-6943-94CE-CDB4ADF2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2881313" cy="24590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762CE-1644-8B49-B9D5-22F00841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6C0609D9-F376-6D4A-AEA6-C8E0B4463D2F}" type="slidenum">
              <a:rPr lang="en-US" altLang="en-US" sz="1400">
                <a:latin typeface="Times" pitchFamily="2" charset="0"/>
              </a:rPr>
              <a:pPr/>
              <a:t>37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49807FA-4CDB-7B47-95BA-68078476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Futura Md BT"/>
              </a:rPr>
              <a:t>Ancestral Puebloans Artifacts</a:t>
            </a:r>
            <a:br>
              <a:rPr lang="en-US" sz="4000" dirty="0"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Tools</a:t>
            </a:r>
            <a:endParaRPr lang="en-US" sz="4000" dirty="0">
              <a:latin typeface="Futura Md BT"/>
            </a:endParaRP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544786FE-9011-3F4D-9A7D-1AE91334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2352675"/>
            <a:ext cx="3538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Throwing Sticks </a:t>
            </a:r>
          </a:p>
          <a:p>
            <a:pPr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and Spears</a:t>
            </a:r>
            <a:endParaRPr lang="en-US" sz="3600" dirty="0">
              <a:solidFill>
                <a:schemeClr val="hlink"/>
              </a:solidFill>
              <a:latin typeface="Futura Md BT"/>
            </a:endParaRPr>
          </a:p>
        </p:txBody>
      </p:sp>
      <p:pic>
        <p:nvPicPr>
          <p:cNvPr id="38916" name="Picture 12">
            <a:extLst>
              <a:ext uri="{FF2B5EF4-FFF2-40B4-BE49-F238E27FC236}">
                <a16:creationId xmlns:a16="http://schemas.microsoft.com/office/drawing/2014/main" id="{8107BD10-9C67-434C-81EE-00FF7AF9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586163" cy="3702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14">
            <a:extLst>
              <a:ext uri="{FF2B5EF4-FFF2-40B4-BE49-F238E27FC236}">
                <a16:creationId xmlns:a16="http://schemas.microsoft.com/office/drawing/2014/main" id="{8D6B9DB6-4B7C-C24C-8A8B-392B1A9C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36687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38918" name="Picture 15">
            <a:extLst>
              <a:ext uri="{FF2B5EF4-FFF2-40B4-BE49-F238E27FC236}">
                <a16:creationId xmlns:a16="http://schemas.microsoft.com/office/drawing/2014/main" id="{3FF653A9-3E0B-0E40-A01C-24173AC1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1752600" cy="1144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16">
            <a:extLst>
              <a:ext uri="{FF2B5EF4-FFF2-40B4-BE49-F238E27FC236}">
                <a16:creationId xmlns:a16="http://schemas.microsoft.com/office/drawing/2014/main" id="{4C8491C9-FB0C-C646-B002-DE3E2D4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5127625"/>
            <a:ext cx="649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/>
              <a:t>Nps.gov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685094-57EE-9F43-B316-A22727BF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B46993E-558D-4B42-BBCC-CFB4886D44C3}" type="slidenum">
              <a:rPr lang="en-US" altLang="en-US" sz="1400">
                <a:latin typeface="Times" pitchFamily="2" charset="0"/>
              </a:rPr>
              <a:pPr/>
              <a:t>38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754B1EE-9F05-7C47-9488-803442EED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Futura Md BT"/>
              </a:rPr>
              <a:t> Ancestral Puebloans Artifacts</a:t>
            </a:r>
            <a:br>
              <a:rPr lang="en-US" sz="4000" dirty="0"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Digging Sticks</a:t>
            </a:r>
            <a:endParaRPr lang="en-US" sz="4000" dirty="0">
              <a:latin typeface="Futura Md BT"/>
            </a:endParaRPr>
          </a:p>
        </p:txBody>
      </p:sp>
      <p:sp>
        <p:nvSpPr>
          <p:cNvPr id="39939" name="Rectangle 8">
            <a:extLst>
              <a:ext uri="{FF2B5EF4-FFF2-40B4-BE49-F238E27FC236}">
                <a16:creationId xmlns:a16="http://schemas.microsoft.com/office/drawing/2014/main" id="{8D05752C-A202-0A4B-994A-63199066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81250"/>
            <a:ext cx="62928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/>
              <a:t>Can you imagine </a:t>
            </a:r>
          </a:p>
          <a:p>
            <a:r>
              <a:rPr lang="en-US" altLang="en-US"/>
              <a:t>using a stick to dig </a:t>
            </a:r>
          </a:p>
          <a:p>
            <a:r>
              <a:rPr lang="en-US" altLang="en-US"/>
              <a:t>a hole to plant a </a:t>
            </a:r>
          </a:p>
          <a:p>
            <a:r>
              <a:rPr lang="en-US" altLang="en-US"/>
              <a:t>seed in order to get</a:t>
            </a:r>
          </a:p>
          <a:p>
            <a:r>
              <a:rPr lang="en-US" altLang="en-US"/>
              <a:t>food?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B327D-102B-2E40-9F64-906DCFC8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3B91B86-C20B-1C44-9B89-1626014F10EF}" type="slidenum">
              <a:rPr lang="en-US" altLang="en-US" sz="1400">
                <a:latin typeface="Times" pitchFamily="2" charset="0"/>
              </a:rPr>
              <a:pPr/>
              <a:t>39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5E7F53C-65AD-3043-8F2F-38119636E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The Mogollon</a:t>
            </a:r>
            <a:br>
              <a:rPr lang="en-US" sz="57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57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~1 a.d. – 1450 a.d</a:t>
            </a:r>
            <a:r>
              <a:rPr lang="en-US" sz="5700">
                <a:solidFill>
                  <a:schemeClr val="hlink"/>
                </a:solidFill>
                <a:latin typeface="Futura Md BT"/>
              </a:rPr>
              <a:t>.</a:t>
            </a:r>
            <a:endParaRPr lang="en-US" sz="5700">
              <a:solidFill>
                <a:schemeClr val="accent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63079-4885-D94E-A8AE-0027C53A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385425F7-07B2-494E-9FEB-57F17E9A3ECB}" type="slidenum">
              <a:rPr lang="en-US" altLang="en-US" sz="1400">
                <a:latin typeface="Times" pitchFamily="2" charset="0"/>
              </a:rPr>
              <a:pPr/>
              <a:t>4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8AA7812-4676-A341-99E2-BFF36C215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Futura Md BT" panose="020B0602020204020303" pitchFamily="34" charset="-79"/>
              </a:rPr>
              <a:t>Ancestral Puebloans Adaptations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5D3187A-F9E1-034C-B783-5C6EF7AB1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Carried water from source to village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Built homes in cliffs for protection from elements and enemies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Built homes facing south for heat in winter</a:t>
            </a:r>
            <a:endParaRPr lang="en-US" sz="36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30616-E685-EC4A-B98E-F1822605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E542C844-98EB-A74D-97BC-9B17E51351C5}" type="slidenum">
              <a:rPr lang="en-US" altLang="en-US" sz="1400">
                <a:latin typeface="Times" pitchFamily="2" charset="0"/>
              </a:rPr>
              <a:pPr/>
              <a:t>40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8D4F066-D6AD-9F4B-A3A6-0DDCED063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Futura Md BT" panose="020B0602020204020303" pitchFamily="34" charset="-79"/>
              </a:rPr>
              <a:t>Ancestral Puebloans Adaptations and Alterations</a:t>
            </a:r>
          </a:p>
        </p:txBody>
      </p:sp>
      <p:pic>
        <p:nvPicPr>
          <p:cNvPr id="41987" name="Picture 4" descr="montezuma castle">
            <a:extLst>
              <a:ext uri="{FF2B5EF4-FFF2-40B4-BE49-F238E27FC236}">
                <a16:creationId xmlns:a16="http://schemas.microsoft.com/office/drawing/2014/main" id="{8E3C106F-E26A-984F-A016-A89FC50294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2057400"/>
            <a:ext cx="5661025" cy="4114800"/>
          </a:xfr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Rectangle 5">
            <a:extLst>
              <a:ext uri="{FF2B5EF4-FFF2-40B4-BE49-F238E27FC236}">
                <a16:creationId xmlns:a16="http://schemas.microsoft.com/office/drawing/2014/main" id="{E714EF2E-1BF9-844F-BCC7-E03525AB3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7912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nps.gov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70EED-8480-8B43-9CAF-1A7EDAF2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103C716B-DFF2-C842-9A2B-60B2F12EA171}" type="slidenum">
              <a:rPr lang="en-US" altLang="en-US" sz="1400">
                <a:latin typeface="Times" pitchFamily="2" charset="0"/>
              </a:rPr>
              <a:pPr/>
              <a:t>41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A4660D9F-1234-F74E-9C3F-E0A1F343F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590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Drought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Enemies invaded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	Internal conflict</a:t>
            </a:r>
            <a:endParaRPr lang="en-US" sz="4000" dirty="0">
              <a:solidFill>
                <a:schemeClr val="accent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A081A-3B59-8B45-B2CC-A939FB87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5FF715F9-61F8-1140-906B-33B405F04CED}" type="slidenum">
              <a:rPr lang="en-US" altLang="en-US" sz="1400">
                <a:latin typeface="Times" pitchFamily="2" charset="0"/>
              </a:rPr>
              <a:pPr/>
              <a:t>42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E4E09-E396-E548-9402-DD10E117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7772400" cy="1143000"/>
          </a:xfrm>
        </p:spPr>
        <p:txBody>
          <a:bodyPr/>
          <a:lstStyle/>
          <a:p>
            <a:pPr algn="l"/>
            <a:r>
              <a:rPr lang="en-US" altLang="en-US" dirty="0">
                <a:latin typeface="Futura Md BT" panose="020B0602020204020303" pitchFamily="34" charset="-79"/>
              </a:rPr>
              <a:t>Ancestral Puebloans Adaptations---</a:t>
            </a:r>
            <a:r>
              <a:rPr lang="en-US" dirty="0">
                <a:solidFill>
                  <a:schemeClr val="tx1"/>
                </a:solidFill>
                <a:latin typeface="Futura Md BT"/>
              </a:rPr>
              <a:t>What might have happened to them?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36124A9-556B-0B4E-80EF-AF15229C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Futura Md BT" panose="020B0602020204020303" pitchFamily="34" charset="-79"/>
              </a:rPr>
              <a:t>Ancestral Puebloans Ruins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9A95D3D-020B-FD44-995C-D900C56E5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Mesa Verde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Canyon de 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Chelly</a:t>
            </a:r>
            <a:endParaRPr lang="en-US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defRPr/>
            </a:pP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Kayenta</a:t>
            </a:r>
            <a:endParaRPr lang="en-US" sz="40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2186D-609F-054E-89B6-63B2046F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CCBAA1F0-0C4B-CE49-BDBF-DFC758E85DDC}" type="slidenum">
              <a:rPr lang="en-US" altLang="en-US" sz="1400">
                <a:latin typeface="Times" pitchFamily="2" charset="0"/>
              </a:rPr>
              <a:pPr/>
              <a:t>43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D98D538-D45F-8742-B6E1-9C24DD2C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Futura Md BT"/>
              </a:rPr>
              <a:t>Ancestral Puebloans Ruins</a:t>
            </a:r>
            <a:br>
              <a:rPr lang="en-US" sz="4000" dirty="0">
                <a:solidFill>
                  <a:schemeClr val="hlink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Mesa Verde</a:t>
            </a:r>
            <a:endParaRPr lang="en-US" sz="40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65F76A4E-D79B-BB40-B4CC-1BE550D71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867400"/>
            <a:ext cx="69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usgs.gov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5060" name="Picture 7">
            <a:extLst>
              <a:ext uri="{FF2B5EF4-FFF2-40B4-BE49-F238E27FC236}">
                <a16:creationId xmlns:a16="http://schemas.microsoft.com/office/drawing/2014/main" id="{2E6A1556-F317-7640-BA22-8548A882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343400" cy="32242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E9F96-3654-C74C-B711-0FD4A13A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E8AE527F-4FC9-6744-92A5-608F74EBD536}" type="slidenum">
              <a:rPr lang="en-US" altLang="en-US" sz="1400">
                <a:latin typeface="Times" pitchFamily="2" charset="0"/>
              </a:rPr>
              <a:pPr/>
              <a:t>44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A55FAC-4A78-164A-A507-3A783FE2C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Futura Md BT"/>
              </a:rPr>
              <a:t>Ancestral Puebloans Ruins</a:t>
            </a:r>
            <a:br>
              <a:rPr lang="en-US" sz="4000" dirty="0">
                <a:solidFill>
                  <a:schemeClr val="hlink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Canyon de Chelly</a:t>
            </a:r>
            <a:endParaRPr lang="en-US" sz="4000" dirty="0">
              <a:solidFill>
                <a:schemeClr val="hlink"/>
              </a:solidFill>
              <a:latin typeface="Futura Md BT"/>
            </a:endParaRPr>
          </a:p>
        </p:txBody>
      </p:sp>
      <p:pic>
        <p:nvPicPr>
          <p:cNvPr id="46083" name="Picture 7">
            <a:extLst>
              <a:ext uri="{FF2B5EF4-FFF2-40B4-BE49-F238E27FC236}">
                <a16:creationId xmlns:a16="http://schemas.microsoft.com/office/drawing/2014/main" id="{BE3A3BCD-758D-4748-A46C-E2ECA4EB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181600" cy="3886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8">
            <a:extLst>
              <a:ext uri="{FF2B5EF4-FFF2-40B4-BE49-F238E27FC236}">
                <a16:creationId xmlns:a16="http://schemas.microsoft.com/office/drawing/2014/main" id="{97287D9C-6290-D94F-94FA-6A898B4E7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42025"/>
            <a:ext cx="698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nasa.gov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6085" name="Picture 9">
            <a:extLst>
              <a:ext uri="{FF2B5EF4-FFF2-40B4-BE49-F238E27FC236}">
                <a16:creationId xmlns:a16="http://schemas.microsoft.com/office/drawing/2014/main" id="{391C1EB1-5E65-7349-81D7-E29F2E3A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3246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32412-69E5-F54A-A382-63C42AAB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D4ECA9A8-4331-7641-8926-A241F2CC5829}" type="slidenum">
              <a:rPr lang="en-US" altLang="en-US" sz="1400">
                <a:latin typeface="Times" pitchFamily="2" charset="0"/>
              </a:rPr>
              <a:pPr/>
              <a:t>45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251F8BDD-9CA3-0742-A1CE-A4C529DAA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The Hohokam</a:t>
            </a:r>
            <a:br>
              <a:rPr 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~1 a.d. – 1450 a.d.</a:t>
            </a:r>
            <a:endParaRPr lang="en-US" sz="5400">
              <a:solidFill>
                <a:schemeClr val="accent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675D4-EAE9-9645-BB72-07B9F799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6AF7B8BF-5441-DB44-BB7E-133AC782F65E}" type="slidenum">
              <a:rPr lang="en-US" altLang="en-US" sz="1400">
                <a:latin typeface="Times" pitchFamily="2" charset="0"/>
              </a:rPr>
              <a:pPr/>
              <a:t>46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42DD8-59C3-DA4F-99DA-1490ADEE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F6EF6D5-950C-674A-9492-5C83F94714C8}" type="slidenum">
              <a:rPr lang="en-US" altLang="en-US" sz="1400">
                <a:latin typeface="Times" pitchFamily="2" charset="0"/>
              </a:rPr>
              <a:pPr/>
              <a:t>47</a:t>
            </a:fld>
            <a:endParaRPr lang="en-US" altLang="en-US" sz="1400">
              <a:latin typeface="Time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F65F3-0AB2-2742-8653-FEEEFFB3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28" y="381000"/>
            <a:ext cx="7180729" cy="55487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2645" name="Oval 5">
            <a:extLst>
              <a:ext uri="{FF2B5EF4-FFF2-40B4-BE49-F238E27FC236}">
                <a16:creationId xmlns:a16="http://schemas.microsoft.com/office/drawing/2014/main" id="{1EB85D7C-83B5-1547-978A-831A6D2B9178}"/>
              </a:ext>
            </a:extLst>
          </p:cNvPr>
          <p:cNvSpPr>
            <a:spLocks noChangeArrowheads="1"/>
          </p:cNvSpPr>
          <p:nvPr/>
        </p:nvSpPr>
        <p:spPr bwMode="auto">
          <a:xfrm rot="2650303">
            <a:off x="2941426" y="3722658"/>
            <a:ext cx="1399380" cy="817985"/>
          </a:xfrm>
          <a:prstGeom prst="ellipse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Futura Md B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723BB9BC-E91D-4E46-B6E6-64D87E4F8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Hohokam Habitat</a:t>
            </a:r>
          </a:p>
        </p:txBody>
      </p:sp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951F68C9-778B-1648-BCEF-5EA9807AA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Sonoran Desert near rivers</a:t>
            </a: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Made homes of ‘</a:t>
            </a: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jacal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’ (adobe)</a:t>
            </a: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Villages built around plaza</a:t>
            </a:r>
            <a:endParaRPr lang="en-US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03DD4-2A66-5A49-8EF1-5E19F849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2389223C-16AB-E745-A521-C18280F23C4B}" type="slidenum">
              <a:rPr lang="en-US" altLang="en-US" sz="1400">
                <a:latin typeface="Times" pitchFamily="2" charset="0"/>
              </a:rPr>
              <a:pPr/>
              <a:t>48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0168E0A-879F-264D-B1CC-015872885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Futura Md BT" panose="020B0602020204020303" pitchFamily="34" charset="-79"/>
              </a:rPr>
              <a:t>Hohokam Habitat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B7388173-5270-0A41-A4BC-1FA9FD46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74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Nps.gov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3BFE4DB2-394B-EC43-9664-8A1889674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220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Hohokam adobe dwelling</a:t>
            </a:r>
            <a:endParaRPr lang="en-US" sz="3200">
              <a:latin typeface="Futura Md BT"/>
            </a:endParaRPr>
          </a:p>
        </p:txBody>
      </p:sp>
      <p:sp>
        <p:nvSpPr>
          <p:cNvPr id="50181" name="Rectangle 9">
            <a:extLst>
              <a:ext uri="{FF2B5EF4-FFF2-40B4-BE49-F238E27FC236}">
                <a16:creationId xmlns:a16="http://schemas.microsoft.com/office/drawing/2014/main" id="{BA4A01F4-9EB3-5442-ABCA-0C46B675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287337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50182" name="Picture 10">
            <a:extLst>
              <a:ext uri="{FF2B5EF4-FFF2-40B4-BE49-F238E27FC236}">
                <a16:creationId xmlns:a16="http://schemas.microsoft.com/office/drawing/2014/main" id="{F97EFEB6-5C07-AF46-BDD6-F4CB7BAC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4781550" cy="17478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F78B6-3AB0-2E41-A0CA-E72DC5C6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BE6CB88C-A5F7-0B4B-B6AE-78963B0A7336}" type="slidenum">
              <a:rPr lang="en-US" altLang="en-US" sz="1400">
                <a:latin typeface="Times" pitchFamily="2" charset="0"/>
              </a:rPr>
              <a:pPr/>
              <a:t>49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DCB16-DC90-3C4E-87CD-5BCB5B37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84761"/>
            <a:ext cx="7028330" cy="54309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23" name="AutoShape 8">
            <a:extLst>
              <a:ext uri="{FF2B5EF4-FFF2-40B4-BE49-F238E27FC236}">
                <a16:creationId xmlns:a16="http://schemas.microsoft.com/office/drawing/2014/main" id="{3D7BE44C-2B65-164F-AF56-A47D010D1517}"/>
              </a:ext>
            </a:extLst>
          </p:cNvPr>
          <p:cNvSpPr>
            <a:spLocks noChangeArrowheads="1"/>
          </p:cNvSpPr>
          <p:nvPr/>
        </p:nvSpPr>
        <p:spPr bwMode="auto">
          <a:xfrm rot="-2506424">
            <a:off x="3810723" y="3336649"/>
            <a:ext cx="990600" cy="1524000"/>
          </a:xfrm>
          <a:prstGeom prst="roundRect">
            <a:avLst>
              <a:gd name="adj" fmla="val 16667"/>
            </a:avLst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91166-5C27-1443-BEF0-2FE6FE61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FE02C7B4-A1CE-AF48-82BA-969F3FEF0D58}" type="slidenum">
              <a:rPr lang="en-US" altLang="en-US" sz="1400">
                <a:latin typeface="Times" pitchFamily="2" charset="0"/>
              </a:rPr>
              <a:pPr/>
              <a:t>5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4F92FB14-E652-814B-BFC3-7083CCDA9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1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How the Hohokam got food and other goods</a:t>
            </a:r>
            <a:r>
              <a:rPr lang="en-US" dirty="0">
                <a:latin typeface="Futura Md BT"/>
              </a:rPr>
              <a:t> </a:t>
            </a:r>
            <a:br>
              <a:rPr lang="en-US" dirty="0">
                <a:latin typeface="Futura Md BT"/>
              </a:rPr>
            </a:br>
            <a:br>
              <a:rPr lang="en-US" dirty="0">
                <a:latin typeface="Futura Md BT"/>
              </a:rPr>
            </a:b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Farmers: corn, beans, cotton, agave, and squash</a:t>
            </a: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Hunter-Gatherers</a:t>
            </a:r>
            <a:endParaRPr lang="en-US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030B7-164A-6140-B321-743DCD55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330B81DB-E55E-7E4E-8388-D5B531FD6D6D}" type="slidenum">
              <a:rPr lang="en-US" altLang="en-US" sz="1400">
                <a:latin typeface="Times" pitchFamily="2" charset="0"/>
              </a:rPr>
              <a:pPr/>
              <a:t>50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C0393BB-D91B-C044-9AB4-275B74166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How the Hohokam got food and other goods</a:t>
            </a:r>
            <a:r>
              <a:rPr lang="en-US" sz="4000">
                <a:solidFill>
                  <a:schemeClr val="tx1"/>
                </a:solidFill>
                <a:latin typeface="Futura Md BT"/>
              </a:rPr>
              <a:t> </a:t>
            </a:r>
            <a:br>
              <a:rPr lang="en-US" sz="4000">
                <a:solidFill>
                  <a:schemeClr val="tx1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Farmers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01EEEAE2-5B12-8D46-BDD2-9BA9F337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0"/>
            <a:ext cx="981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Virginia.gov</a:t>
            </a:r>
          </a:p>
        </p:txBody>
      </p:sp>
      <p:pic>
        <p:nvPicPr>
          <p:cNvPr id="52228" name="Picture 8" descr="Photo of Agave L.">
            <a:hlinkClick r:id="rId2"/>
            <a:extLst>
              <a:ext uri="{FF2B5EF4-FFF2-40B4-BE49-F238E27FC236}">
                <a16:creationId xmlns:a16="http://schemas.microsoft.com/office/drawing/2014/main" id="{98C5AA2B-291A-254F-B681-B51C17C5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095500" cy="3143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9">
            <a:extLst>
              <a:ext uri="{FF2B5EF4-FFF2-40B4-BE49-F238E27FC236}">
                <a16:creationId xmlns:a16="http://schemas.microsoft.com/office/drawing/2014/main" id="{6D9E13F2-AC26-5A42-AD75-B8573EB3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638800"/>
            <a:ext cx="803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usda.gov</a:t>
            </a:r>
          </a:p>
        </p:txBody>
      </p:sp>
      <p:sp>
        <p:nvSpPr>
          <p:cNvPr id="52230" name="Rectangle 12">
            <a:extLst>
              <a:ext uri="{FF2B5EF4-FFF2-40B4-BE49-F238E27FC236}">
                <a16:creationId xmlns:a16="http://schemas.microsoft.com/office/drawing/2014/main" id="{9BDE5609-97AF-0549-8425-467A5406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1200"/>
          </a:p>
        </p:txBody>
      </p:sp>
      <p:sp>
        <p:nvSpPr>
          <p:cNvPr id="52231" name="Text Box 13">
            <a:extLst>
              <a:ext uri="{FF2B5EF4-FFF2-40B4-BE49-F238E27FC236}">
                <a16:creationId xmlns:a16="http://schemas.microsoft.com/office/drawing/2014/main" id="{42C397B6-5B79-B24D-A64E-CD9E8AF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Cotton</a:t>
            </a:r>
          </a:p>
        </p:txBody>
      </p:sp>
      <p:sp>
        <p:nvSpPr>
          <p:cNvPr id="52232" name="Text Box 14">
            <a:extLst>
              <a:ext uri="{FF2B5EF4-FFF2-40B4-BE49-F238E27FC236}">
                <a16:creationId xmlns:a16="http://schemas.microsoft.com/office/drawing/2014/main" id="{AF95A0D0-1336-BE4D-855A-485933AC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720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Corn</a:t>
            </a:r>
          </a:p>
        </p:txBody>
      </p:sp>
      <p:sp>
        <p:nvSpPr>
          <p:cNvPr id="52233" name="Text Box 15">
            <a:extLst>
              <a:ext uri="{FF2B5EF4-FFF2-40B4-BE49-F238E27FC236}">
                <a16:creationId xmlns:a16="http://schemas.microsoft.com/office/drawing/2014/main" id="{1E1D2178-8594-734B-8431-5A6649FB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76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Agave</a:t>
            </a:r>
          </a:p>
        </p:txBody>
      </p:sp>
      <p:pic>
        <p:nvPicPr>
          <p:cNvPr id="52234" name="Picture 16">
            <a:extLst>
              <a:ext uri="{FF2B5EF4-FFF2-40B4-BE49-F238E27FC236}">
                <a16:creationId xmlns:a16="http://schemas.microsoft.com/office/drawing/2014/main" id="{F1346742-9073-7A48-9011-DD7D2E53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994025" cy="22447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7">
            <a:extLst>
              <a:ext uri="{FF2B5EF4-FFF2-40B4-BE49-F238E27FC236}">
                <a16:creationId xmlns:a16="http://schemas.microsoft.com/office/drawing/2014/main" id="{A30E48C6-7421-7B4C-8B08-B68035FF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86000" cy="17145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6" name="Rectangle 18">
            <a:extLst>
              <a:ext uri="{FF2B5EF4-FFF2-40B4-BE49-F238E27FC236}">
                <a16:creationId xmlns:a16="http://schemas.microsoft.com/office/drawing/2014/main" id="{93B7DA66-57A1-D04C-A942-B8A9127D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5230813"/>
            <a:ext cx="698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usda.gov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8D6E6-E090-2648-97B8-7813A4B4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723C969C-8BA1-E841-BB44-304825CB39F1}" type="slidenum">
              <a:rPr lang="en-US" altLang="en-US" sz="1400">
                <a:latin typeface="Times" pitchFamily="2" charset="0"/>
              </a:rPr>
              <a:pPr/>
              <a:t>51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56863DE-286E-5B49-A909-E27BEF1BD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How the Hohokam got food and other goods</a:t>
            </a:r>
            <a:r>
              <a:rPr lang="en-US" sz="4000">
                <a:solidFill>
                  <a:schemeClr val="tx1"/>
                </a:solidFill>
                <a:latin typeface="Futura Md BT"/>
              </a:rPr>
              <a:t> </a:t>
            </a:r>
            <a:br>
              <a:rPr lang="en-US" sz="4000">
                <a:solidFill>
                  <a:schemeClr val="tx1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Hunter-Gatherers</a:t>
            </a:r>
            <a:endParaRPr lang="en-US" sz="400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73ED38E-3401-9A45-837B-CE62B5DCA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53252" name="Text Box 13">
            <a:extLst>
              <a:ext uri="{FF2B5EF4-FFF2-40B4-BE49-F238E27FC236}">
                <a16:creationId xmlns:a16="http://schemas.microsoft.com/office/drawing/2014/main" id="{3244E2A3-9A02-A34B-9C83-8B19A2AE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/>
          </a:p>
          <a:p>
            <a:pPr>
              <a:spcBef>
                <a:spcPct val="50000"/>
              </a:spcBef>
            </a:pPr>
            <a:r>
              <a:rPr lang="en-US" altLang="en-US" sz="3200"/>
              <a:t>Rabbits</a:t>
            </a:r>
          </a:p>
        </p:txBody>
      </p:sp>
      <p:sp>
        <p:nvSpPr>
          <p:cNvPr id="53253" name="Text Box 14">
            <a:extLst>
              <a:ext uri="{FF2B5EF4-FFF2-40B4-BE49-F238E27FC236}">
                <a16:creationId xmlns:a16="http://schemas.microsoft.com/office/drawing/2014/main" id="{0D2D995F-AA02-384E-AE0F-D0521917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/>
              <a:t>Prairie dogs</a:t>
            </a:r>
          </a:p>
        </p:txBody>
      </p:sp>
      <p:sp>
        <p:nvSpPr>
          <p:cNvPr id="53254" name="Text Box 15">
            <a:extLst>
              <a:ext uri="{FF2B5EF4-FFF2-40B4-BE49-F238E27FC236}">
                <a16:creationId xmlns:a16="http://schemas.microsoft.com/office/drawing/2014/main" id="{00F82A9F-FBAF-324A-B48F-26AC682F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768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Deer</a:t>
            </a:r>
          </a:p>
        </p:txBody>
      </p:sp>
      <p:pic>
        <p:nvPicPr>
          <p:cNvPr id="53255" name="Picture 16">
            <a:extLst>
              <a:ext uri="{FF2B5EF4-FFF2-40B4-BE49-F238E27FC236}">
                <a16:creationId xmlns:a16="http://schemas.microsoft.com/office/drawing/2014/main" id="{D0A2D156-40E5-CE46-A3CA-357E354F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844800" cy="21320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Rectangle 18">
            <a:extLst>
              <a:ext uri="{FF2B5EF4-FFF2-40B4-BE49-F238E27FC236}">
                <a16:creationId xmlns:a16="http://schemas.microsoft.com/office/drawing/2014/main" id="{B6DB1A57-1931-564A-BDFB-51F8044E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20">
            <a:extLst>
              <a:ext uri="{FF2B5EF4-FFF2-40B4-BE49-F238E27FC236}">
                <a16:creationId xmlns:a16="http://schemas.microsoft.com/office/drawing/2014/main" id="{A7D237D6-A179-2C42-A2D2-630F968F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23463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53258" name="Picture 21">
            <a:extLst>
              <a:ext uri="{FF2B5EF4-FFF2-40B4-BE49-F238E27FC236}">
                <a16:creationId xmlns:a16="http://schemas.microsoft.com/office/drawing/2014/main" id="{D4764B17-5911-D94B-A502-2C0B6629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387600" cy="15906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Rectangle 22">
            <a:extLst>
              <a:ext uri="{FF2B5EF4-FFF2-40B4-BE49-F238E27FC236}">
                <a16:creationId xmlns:a16="http://schemas.microsoft.com/office/drawing/2014/main" id="{D2CE9B4F-43BA-524C-A81C-1936FF14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572000"/>
            <a:ext cx="600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/>
              <a:t>Mo.gov</a:t>
            </a:r>
            <a:endParaRPr lang="en-US" altLang="en-US"/>
          </a:p>
        </p:txBody>
      </p:sp>
      <p:pic>
        <p:nvPicPr>
          <p:cNvPr id="53260" name="Picture 23">
            <a:extLst>
              <a:ext uri="{FF2B5EF4-FFF2-40B4-BE49-F238E27FC236}">
                <a16:creationId xmlns:a16="http://schemas.microsoft.com/office/drawing/2014/main" id="{34D14544-2F28-4241-82A8-414AB855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1346200" cy="21161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1" name="Rectangle 24">
            <a:extLst>
              <a:ext uri="{FF2B5EF4-FFF2-40B4-BE49-F238E27FC236}">
                <a16:creationId xmlns:a16="http://schemas.microsoft.com/office/drawing/2014/main" id="{5587C89F-CDB8-A24F-A918-2FD63B498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4486275"/>
            <a:ext cx="614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fws.gov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2" name="Rectangle 25">
            <a:extLst>
              <a:ext uri="{FF2B5EF4-FFF2-40B4-BE49-F238E27FC236}">
                <a16:creationId xmlns:a16="http://schemas.microsoft.com/office/drawing/2014/main" id="{427E637E-1B88-4341-A96B-F23DA2D8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4348163"/>
            <a:ext cx="642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000"/>
              <a:t>Blm.gov</a:t>
            </a: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A67D8-9B39-CA47-A891-1C82E10D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A0283046-2E11-294D-AD74-F3768E898DB8}" type="slidenum">
              <a:rPr lang="en-US" altLang="en-US" sz="1400">
                <a:latin typeface="Times" pitchFamily="2" charset="0"/>
              </a:rPr>
              <a:pPr/>
              <a:t>52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>
            <a:extLst>
              <a:ext uri="{FF2B5EF4-FFF2-40B4-BE49-F238E27FC236}">
                <a16:creationId xmlns:a16="http://schemas.microsoft.com/office/drawing/2014/main" id="{CAC41A71-3FA2-7346-B410-1C935FEF6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6248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Futura Md BT"/>
              </a:rPr>
              <a:t>Hohokam artifacts found</a:t>
            </a: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Pottery--Red on Buff</a:t>
            </a: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Shell ornaments</a:t>
            </a: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b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Stone tools</a:t>
            </a:r>
            <a:endParaRPr lang="en-US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3CA28-1F33-B04C-9C04-3831F804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AF5D9FE5-A085-4346-8AFC-EC6E7768E3CC}" type="slidenum">
              <a:rPr lang="en-US" altLang="en-US" sz="1400">
                <a:latin typeface="Times" pitchFamily="2" charset="0"/>
              </a:rPr>
              <a:pPr/>
              <a:t>53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07F397A-15AF-AE41-944B-6223ACE96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  <a:t>Hohokam Artifacts</a:t>
            </a:r>
            <a:b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</a:br>
            <a:r>
              <a:rPr lang="en-US" altLang="en-US" sz="4000">
                <a:solidFill>
                  <a:schemeClr val="hlink"/>
                </a:solidFill>
                <a:latin typeface="Futura Md BT" panose="020B0602020204020303" pitchFamily="34" charset="-79"/>
              </a:rPr>
              <a:t>Pottery – Red on Buff</a:t>
            </a:r>
            <a:endParaRPr lang="en-US" altLang="en-US" sz="4000">
              <a:solidFill>
                <a:schemeClr val="tx1"/>
              </a:solidFill>
              <a:latin typeface="Futura Md BT" panose="020B0602020204020303" pitchFamily="34" charset="-79"/>
            </a:endParaRPr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BC228D7C-BDE5-C347-AE89-CEA24CA4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150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pic>
        <p:nvPicPr>
          <p:cNvPr id="55300" name="Picture 11">
            <a:extLst>
              <a:ext uri="{FF2B5EF4-FFF2-40B4-BE49-F238E27FC236}">
                <a16:creationId xmlns:a16="http://schemas.microsoft.com/office/drawing/2014/main" id="{1005AB84-4299-754C-8AF2-FA291C11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393950" cy="19002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12">
            <a:extLst>
              <a:ext uri="{FF2B5EF4-FFF2-40B4-BE49-F238E27FC236}">
                <a16:creationId xmlns:a16="http://schemas.microsoft.com/office/drawing/2014/main" id="{DE4116A0-0830-2A4E-95F8-2756DA6E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29527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endParaRPr lang="en-US" altLang="en-US"/>
          </a:p>
        </p:txBody>
      </p:sp>
      <p:pic>
        <p:nvPicPr>
          <p:cNvPr id="55302" name="Picture 14">
            <a:extLst>
              <a:ext uri="{FF2B5EF4-FFF2-40B4-BE49-F238E27FC236}">
                <a16:creationId xmlns:a16="http://schemas.microsoft.com/office/drawing/2014/main" id="{76717694-BEEF-8E4F-A0B3-47A213AE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572000" cy="30638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FEE0C-BB8D-0F49-AAC1-B5051A88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756D744-0957-FD49-8F89-4A0D1DD74C12}" type="slidenum">
              <a:rPr lang="en-US" altLang="en-US" sz="1400">
                <a:latin typeface="Times" pitchFamily="2" charset="0"/>
              </a:rPr>
              <a:pPr/>
              <a:t>54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61DA6CE-9BB5-1D4F-BC0F-E0B1058DC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latin typeface="Futura Md BT"/>
              </a:rPr>
              <a:t>Artifacts</a:t>
            </a:r>
            <a:br>
              <a:rPr lang="en-US" sz="4000">
                <a:solidFill>
                  <a:schemeClr val="tx1"/>
                </a:solidFill>
                <a:latin typeface="Futura Md BT"/>
              </a:rPr>
            </a:b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Shell ornaments</a:t>
            </a:r>
            <a:endParaRPr lang="en-US" sz="400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441D1C42-6540-B648-85EB-3CE30D9F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0198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pic>
        <p:nvPicPr>
          <p:cNvPr id="56324" name="Picture 9">
            <a:extLst>
              <a:ext uri="{FF2B5EF4-FFF2-40B4-BE49-F238E27FC236}">
                <a16:creationId xmlns:a16="http://schemas.microsoft.com/office/drawing/2014/main" id="{CE9DCC40-9661-4A4C-90AD-2307A05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2132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B9780-BE13-8540-85B1-6A658250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FC3DDAE1-D384-A241-9AE6-B2F21F1BA0DB}" type="slidenum">
              <a:rPr lang="en-US" altLang="en-US" sz="1400">
                <a:latin typeface="Times" pitchFamily="2" charset="0"/>
              </a:rPr>
              <a:pPr/>
              <a:t>55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4802EC5-B845-BB49-8B12-677C63149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  <a:t>Artifacts</a:t>
            </a:r>
            <a:b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</a:br>
            <a:r>
              <a:rPr lang="en-US" altLang="en-US" sz="4000">
                <a:solidFill>
                  <a:schemeClr val="hlink"/>
                </a:solidFill>
                <a:latin typeface="Futura Md BT" panose="020B0602020204020303" pitchFamily="34" charset="-79"/>
              </a:rPr>
              <a:t>Stone tools</a:t>
            </a:r>
            <a:endParaRPr lang="en-US" altLang="en-US" sz="4000">
              <a:solidFill>
                <a:schemeClr val="tx1"/>
              </a:solidFill>
              <a:latin typeface="Futura Md BT" panose="020B0602020204020303" pitchFamily="34" charset="-79"/>
            </a:endParaRPr>
          </a:p>
        </p:txBody>
      </p:sp>
      <p:pic>
        <p:nvPicPr>
          <p:cNvPr id="57347" name="Picture 5" descr="Sixteen projectile points representing the middle and late phases of the Archaic Period.">
            <a:extLst>
              <a:ext uri="{FF2B5EF4-FFF2-40B4-BE49-F238E27FC236}">
                <a16:creationId xmlns:a16="http://schemas.microsoft.com/office/drawing/2014/main" id="{74A4691C-A13D-3E45-A00F-63E82388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731" y="2039937"/>
            <a:ext cx="4300538" cy="35226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6">
            <a:extLst>
              <a:ext uri="{FF2B5EF4-FFF2-40B4-BE49-F238E27FC236}">
                <a16:creationId xmlns:a16="http://schemas.microsoft.com/office/drawing/2014/main" id="{D0E4BD50-5829-BA45-9FBC-D0C3D954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5626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48926-D4ED-2E4E-9C48-E3EFE448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2F741614-DD05-4E45-87FE-D15851DF2AAD}" type="slidenum">
              <a:rPr lang="en-US" altLang="en-US" sz="1400">
                <a:latin typeface="Times" pitchFamily="2" charset="0"/>
              </a:rPr>
              <a:pPr/>
              <a:t>56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D353DEDE-2282-E14F-84D5-59F20F13F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Futura Md BT"/>
              </a:rPr>
              <a:t>Hohokam Adaptations</a:t>
            </a: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Moved from desert in summer to foothills, then back to desert in winter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br>
              <a:rPr lang="en-US" dirty="0">
                <a:solidFill>
                  <a:schemeClr val="hlink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Built over 300 miles of canals to irrigate crops</a:t>
            </a:r>
            <a:b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B8EA5-579F-1A4A-9814-5DA8FDCB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5D1EF7A-54FF-AD40-94BD-E54742109463}" type="slidenum">
              <a:rPr lang="en-US" altLang="en-US" sz="1400">
                <a:latin typeface="Times" pitchFamily="2" charset="0"/>
              </a:rPr>
              <a:pPr/>
              <a:t>57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7D0895E-EC61-8049-971F-4817A55F6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Futura Md BT"/>
              </a:rPr>
              <a:t>Hohokam Adaptations</a:t>
            </a:r>
            <a:br>
              <a:rPr lang="en-US" sz="4000" dirty="0">
                <a:solidFill>
                  <a:schemeClr val="tx1"/>
                </a:solidFill>
                <a:latin typeface="Futura Md BT"/>
              </a:rPr>
            </a:b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Canal system--Old and New</a:t>
            </a:r>
            <a:endParaRPr lang="en-US" sz="4000" dirty="0">
              <a:solidFill>
                <a:schemeClr val="tx1"/>
              </a:solidFill>
              <a:latin typeface="Futura Md BT"/>
            </a:endParaRPr>
          </a:p>
        </p:txBody>
      </p:sp>
      <p:pic>
        <p:nvPicPr>
          <p:cNvPr id="59395" name="Picture 5" descr="map1">
            <a:hlinkClick r:id="rId2"/>
            <a:extLst>
              <a:ext uri="{FF2B5EF4-FFF2-40B4-BE49-F238E27FC236}">
                <a16:creationId xmlns:a16="http://schemas.microsoft.com/office/drawing/2014/main" id="{802BF77E-24AB-BD47-866F-2B3888D5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5334000" cy="4044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Rectangle 6">
            <a:extLst>
              <a:ext uri="{FF2B5EF4-FFF2-40B4-BE49-F238E27FC236}">
                <a16:creationId xmlns:a16="http://schemas.microsoft.com/office/drawing/2014/main" id="{FBB12710-822A-604A-ABE8-16F11CA1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791200"/>
            <a:ext cx="1268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waterhistory.org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957BD-CCE0-494E-9FB3-8AB717FD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B9A016EE-B9DF-7A4A-AEA1-6E4C115C8E99}" type="slidenum">
              <a:rPr lang="en-US" altLang="en-US" sz="1400">
                <a:latin typeface="Times" pitchFamily="2" charset="0"/>
              </a:rPr>
              <a:pPr/>
              <a:t>58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202ACD42-220F-4744-90D1-E0015CDE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Futura Md BT"/>
              </a:rPr>
              <a:t>Hohokam </a:t>
            </a:r>
            <a:r>
              <a:rPr lang="en-US" altLang="en-US" dirty="0">
                <a:latin typeface="Futura Md BT" panose="020B0602020204020303" pitchFamily="34" charset="-79"/>
              </a:rPr>
              <a:t>Adaptations---</a:t>
            </a:r>
            <a:r>
              <a:rPr lang="en-US" dirty="0">
                <a:solidFill>
                  <a:schemeClr val="tx1"/>
                </a:solidFill>
                <a:latin typeface="Futura Md BT"/>
              </a:rPr>
              <a:t>What might have happened to them?</a:t>
            </a: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May have left due to: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drought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floods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	climate change</a:t>
            </a:r>
            <a:endParaRPr lang="en-US" dirty="0">
              <a:solidFill>
                <a:srgbClr val="CCFF33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5D56A-7B7B-CE4B-A1C1-B85C1DD9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89B94B80-0130-6E43-BA93-A2FE2DD6AC07}" type="slidenum">
              <a:rPr lang="en-US" altLang="en-US" sz="1400">
                <a:latin typeface="Times" pitchFamily="2" charset="0"/>
              </a:rPr>
              <a:pPr/>
              <a:t>59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0CBBB5DC-DCD9-7241-974C-8096C542F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Mogollon Habitat</a:t>
            </a:r>
          </a:p>
        </p:txBody>
      </p:sp>
      <p:sp>
        <p:nvSpPr>
          <p:cNvPr id="114691" name="Rectangle 1027">
            <a:extLst>
              <a:ext uri="{FF2B5EF4-FFF2-40B4-BE49-F238E27FC236}">
                <a16:creationId xmlns:a16="http://schemas.microsoft.com/office/drawing/2014/main" id="{508CFF6D-0AEB-7140-9B73-F5F523C5B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Mountain and desert dwellers</a:t>
            </a:r>
          </a:p>
          <a:p>
            <a:pPr eaLnBrk="1" hangingPunct="1">
              <a:defRPr/>
            </a:pPr>
            <a:endParaRPr lang="en-US" sz="33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defRPr/>
            </a:pP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Gila River Country</a:t>
            </a:r>
            <a:b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sz="33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defRPr/>
            </a:pPr>
            <a:r>
              <a:rPr lang="en-US" sz="33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Mimbres</a:t>
            </a: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 River</a:t>
            </a:r>
            <a:b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endParaRPr lang="en-US" sz="33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 Md BT"/>
            </a:endParaRPr>
          </a:p>
          <a:p>
            <a:pPr eaLnBrk="1" hangingPunct="1">
              <a:defRPr/>
            </a:pPr>
            <a:r>
              <a:rPr lang="en-US" sz="33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San Francisco River</a:t>
            </a:r>
            <a:endParaRPr lang="en-US" sz="3300" dirty="0">
              <a:solidFill>
                <a:schemeClr val="hlink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BCA6C-001A-2049-9C11-571DCCC3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047C82CB-999F-6F4A-B252-3913FD829431}" type="slidenum">
              <a:rPr lang="en-US" altLang="en-US" sz="1400">
                <a:latin typeface="Times" pitchFamily="2" charset="0"/>
              </a:rPr>
              <a:pPr/>
              <a:t>6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39314C8C-69A1-4649-B963-FF32BE21F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6019800" cy="449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Futura Md BT"/>
              </a:rPr>
              <a:t>Hohokam Ruins</a:t>
            </a:r>
            <a:br>
              <a:rPr lang="en-US" dirty="0">
                <a:solidFill>
                  <a:schemeClr val="tx1"/>
                </a:solidFill>
                <a:latin typeface="Futura Md BT"/>
              </a:rPr>
            </a:br>
            <a:br>
              <a:rPr lang="en-US" dirty="0">
                <a:solidFill>
                  <a:schemeClr val="hlink"/>
                </a:solidFill>
                <a:latin typeface="Futura Md BT"/>
              </a:rPr>
            </a:b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Casa Grande</a:t>
            </a:r>
            <a:b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</a:b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Md BT"/>
              </a:rPr>
              <a:t>Snaketown</a:t>
            </a:r>
            <a:endParaRPr lang="en-US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713A8-1FC5-BB4A-B9CB-B7A47B17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38478C6E-1EDA-7B4F-9A70-98282850F124}" type="slidenum">
              <a:rPr lang="en-US" altLang="en-US" sz="1400">
                <a:latin typeface="Times" pitchFamily="2" charset="0"/>
              </a:rPr>
              <a:pPr/>
              <a:t>60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E9FBE2E-84B2-1F40-8C8C-7B7A71EBC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  <a:t>Hohokam Ruins</a:t>
            </a:r>
            <a:b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</a:br>
            <a:r>
              <a:rPr lang="en-US" altLang="en-US" sz="4000">
                <a:solidFill>
                  <a:schemeClr val="hlink"/>
                </a:solidFill>
                <a:latin typeface="Futura Md BT" panose="020B0602020204020303" pitchFamily="34" charset="-79"/>
              </a:rPr>
              <a:t>Casa Grande</a:t>
            </a:r>
            <a:endParaRPr lang="en-US" altLang="en-US" sz="4000">
              <a:solidFill>
                <a:schemeClr val="tx1"/>
              </a:solidFill>
              <a:latin typeface="Futura Md BT" panose="020B0602020204020303" pitchFamily="34" charset="-79"/>
            </a:endParaRPr>
          </a:p>
        </p:txBody>
      </p:sp>
      <p:pic>
        <p:nvPicPr>
          <p:cNvPr id="62467" name="Picture 5" descr="A late afternoon view of the Casa Grande from the south.">
            <a:extLst>
              <a:ext uri="{FF2B5EF4-FFF2-40B4-BE49-F238E27FC236}">
                <a16:creationId xmlns:a16="http://schemas.microsoft.com/office/drawing/2014/main" id="{1A1DA1BB-E947-7944-8656-8809A4D9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858000" cy="32924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6">
            <a:extLst>
              <a:ext uri="{FF2B5EF4-FFF2-40B4-BE49-F238E27FC236}">
                <a16:creationId xmlns:a16="http://schemas.microsoft.com/office/drawing/2014/main" id="{4AA23C4B-4AE7-DB4E-A88E-CF575F69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1200"/>
              <a:t>nps.gov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3A760-3483-B04D-BC71-CF1CEC69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4CC0CB2D-5F74-E04B-B54A-E57ABFE725FB}" type="slidenum">
              <a:rPr lang="en-US" altLang="en-US" sz="1400">
                <a:latin typeface="Times" pitchFamily="2" charset="0"/>
              </a:rPr>
              <a:pPr/>
              <a:t>61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7568DC4-4BB9-5444-A570-A1E84ECFA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  <a:t>Hohokam Ruins</a:t>
            </a:r>
            <a:br>
              <a:rPr lang="en-US" altLang="en-US" sz="4000">
                <a:solidFill>
                  <a:schemeClr val="tx1"/>
                </a:solidFill>
                <a:latin typeface="Futura Md BT" panose="020B0602020204020303" pitchFamily="34" charset="-79"/>
              </a:rPr>
            </a:br>
            <a:r>
              <a:rPr lang="en-US" altLang="en-US" sz="4000">
                <a:solidFill>
                  <a:schemeClr val="hlink"/>
                </a:solidFill>
                <a:latin typeface="Futura Md BT" panose="020B0602020204020303" pitchFamily="34" charset="-79"/>
              </a:rPr>
              <a:t>Snaketown</a:t>
            </a:r>
            <a:endParaRPr lang="en-US" altLang="en-US" sz="4000">
              <a:solidFill>
                <a:schemeClr val="tx1"/>
              </a:solidFill>
              <a:latin typeface="Futura Md BT" panose="020B0602020204020303" pitchFamily="34" charset="-79"/>
            </a:endParaRPr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EF658157-72D1-1C4D-A9F7-FD47C5E9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193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statemuseum.arizona.edu</a:t>
            </a:r>
          </a:p>
        </p:txBody>
      </p:sp>
      <p:pic>
        <p:nvPicPr>
          <p:cNvPr id="63492" name="Picture 7">
            <a:extLst>
              <a:ext uri="{FF2B5EF4-FFF2-40B4-BE49-F238E27FC236}">
                <a16:creationId xmlns:a16="http://schemas.microsoft.com/office/drawing/2014/main" id="{5F985CA0-5603-2243-94C5-F6588741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018" y="1964531"/>
            <a:ext cx="3001963" cy="38433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A4C50-CE18-CB49-84ED-4CC0D0C1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7C359B7C-149F-AD4D-A1CA-968938044580}" type="slidenum">
              <a:rPr lang="en-US" altLang="en-US" sz="1400">
                <a:latin typeface="Times" pitchFamily="2" charset="0"/>
              </a:rPr>
              <a:pPr/>
              <a:t>62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E5E7A0D6-3D69-E44D-9312-873B443B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chemeClr val="tx2"/>
                </a:solidFill>
                <a:latin typeface="Times" pitchFamily="2" charset="0"/>
              </a:rPr>
              <a:t>Mogollon</a:t>
            </a:r>
            <a:r>
              <a:rPr lang="en-US" altLang="en-US"/>
              <a:t> Habitat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C229-BBCD-754D-ABDF-919841EC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9C28795A-5BCD-154F-AB1F-99D7FBD8B490}" type="slidenum">
              <a:rPr lang="en-US" altLang="en-US" sz="1400">
                <a:latin typeface="Times" pitchFamily="2" charset="0"/>
              </a:rPr>
              <a:pPr/>
              <a:t>7</a:t>
            </a:fld>
            <a:endParaRPr lang="en-US" altLang="en-US" sz="1400">
              <a:latin typeface="Times" pitchFamily="2" charset="0"/>
            </a:endParaRPr>
          </a:p>
        </p:txBody>
      </p:sp>
      <p:pic>
        <p:nvPicPr>
          <p:cNvPr id="8" name="Content Placeholder 5" descr="A picture containing outdoor, mountain, nature, grazing&#10;&#10;Description automatically generated">
            <a:extLst>
              <a:ext uri="{FF2B5EF4-FFF2-40B4-BE49-F238E27FC236}">
                <a16:creationId xmlns:a16="http://schemas.microsoft.com/office/drawing/2014/main" id="{F90215D2-7648-8B4D-A79A-100CB796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" y="1846488"/>
            <a:ext cx="3634741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20A02-725F-DE4C-A53B-914E5FDC940B}"/>
              </a:ext>
            </a:extLst>
          </p:cNvPr>
          <p:cNvSpPr txBox="1"/>
          <p:nvPr/>
        </p:nvSpPr>
        <p:spPr>
          <a:xfrm>
            <a:off x="1617713" y="4724400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Wikipedia</a:t>
            </a:r>
          </a:p>
        </p:txBody>
      </p:sp>
      <p:pic>
        <p:nvPicPr>
          <p:cNvPr id="5" name="Picture 4" descr="A picture containing rock, grass, outdoor, sky&#10;&#10;Description automatically generated">
            <a:extLst>
              <a:ext uri="{FF2B5EF4-FFF2-40B4-BE49-F238E27FC236}">
                <a16:creationId xmlns:a16="http://schemas.microsoft.com/office/drawing/2014/main" id="{521266E5-A9CC-724B-AFE6-BEDAB41FC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329113"/>
            <a:ext cx="5161935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1D11E-2BB1-3740-B076-124A8E000C6B}"/>
              </a:ext>
            </a:extLst>
          </p:cNvPr>
          <p:cNvSpPr txBox="1"/>
          <p:nvPr/>
        </p:nvSpPr>
        <p:spPr>
          <a:xfrm>
            <a:off x="4953000" y="3292407"/>
            <a:ext cx="3102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Desert Dwellers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0517B-372B-EA48-BA5C-54688A535E63}"/>
              </a:ext>
            </a:extLst>
          </p:cNvPr>
          <p:cNvSpPr txBox="1"/>
          <p:nvPr/>
        </p:nvSpPr>
        <p:spPr>
          <a:xfrm>
            <a:off x="585252" y="1050801"/>
            <a:ext cx="368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Mountain Dwellers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9C96C2C-F278-F74E-AEED-5AF85DF5F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hlink"/>
                </a:solidFill>
                <a:latin typeface="Futura Md BT" panose="020B0602020204020303" pitchFamily="34" charset="-79"/>
              </a:rPr>
              <a:t>Gila River Country</a:t>
            </a:r>
            <a:endParaRPr lang="en-US" altLang="en-US">
              <a:solidFill>
                <a:schemeClr val="hlink"/>
              </a:solidFill>
              <a:latin typeface="Futura Md BT" panose="020B0602020204020303" pitchFamily="34" charset="-79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AC47A22E-78A5-DD49-A11E-543714E9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chemeClr val="tx2"/>
                </a:solidFill>
                <a:latin typeface="Times" pitchFamily="2" charset="0"/>
              </a:rPr>
              <a:t>Mogollon</a:t>
            </a:r>
            <a:r>
              <a:rPr lang="en-US" altLang="en-US"/>
              <a:t> Habitat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1949E67C-7A64-0540-BB07-315346FC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05400"/>
            <a:ext cx="922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blm.gov/az</a:t>
            </a:r>
          </a:p>
        </p:txBody>
      </p:sp>
      <p:pic>
        <p:nvPicPr>
          <p:cNvPr id="8197" name="Picture 9" descr="A photo of the winding headwaters of the Gila River north of the Forks Campground">
            <a:extLst>
              <a:ext uri="{FF2B5EF4-FFF2-40B4-BE49-F238E27FC236}">
                <a16:creationId xmlns:a16="http://schemas.microsoft.com/office/drawing/2014/main" id="{5A8E3F79-C24C-EC43-82B3-AE7BC98FC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800600" cy="3200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ECEE6-D4F8-8A47-B84B-3B886EF2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21672E98-7138-0440-8F97-38D70D31061C}" type="slidenum">
              <a:rPr lang="en-US" altLang="en-US" sz="1400">
                <a:latin typeface="Times" pitchFamily="2" charset="0"/>
              </a:rPr>
              <a:pPr/>
              <a:t>8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ED2C2B-A083-4943-8F07-E78155D1F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hlink"/>
                </a:solidFill>
                <a:latin typeface="Futura Md BT" panose="020B0602020204020303" pitchFamily="34" charset="-79"/>
              </a:rPr>
              <a:t>Mimbres &amp; San Francisco Rivers</a:t>
            </a:r>
            <a:endParaRPr lang="en-US" altLang="en-US" sz="3600">
              <a:solidFill>
                <a:schemeClr val="hlink"/>
              </a:solidFill>
              <a:latin typeface="Futura Md BT" panose="020B0602020204020303" pitchFamily="34" charset="-79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45C1352-F355-F64B-B73B-62058F008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5971D2B-B1D7-6841-8CE3-29792F58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533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chemeClr val="tx2"/>
                </a:solidFill>
                <a:latin typeface="Times" pitchFamily="2" charset="0"/>
              </a:rPr>
              <a:t>Mogollon</a:t>
            </a:r>
            <a:r>
              <a:rPr lang="en-US" altLang="en-US"/>
              <a:t> Habitat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9221" name="Picture 6" descr="mimbres_river1">
            <a:extLst>
              <a:ext uri="{FF2B5EF4-FFF2-40B4-BE49-F238E27FC236}">
                <a16:creationId xmlns:a16="http://schemas.microsoft.com/office/drawing/2014/main" id="{6BFAB396-78FD-4B43-8CD1-68011444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3219450" cy="43053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7">
            <a:extLst>
              <a:ext uri="{FF2B5EF4-FFF2-40B4-BE49-F238E27FC236}">
                <a16:creationId xmlns:a16="http://schemas.microsoft.com/office/drawing/2014/main" id="{490AF77B-B350-9244-94B1-EB035806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562600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r>
              <a:rPr lang="en-US" altLang="en-US" sz="1200"/>
              <a:t>nmsu.edu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4CA39-2748-644C-82D0-DF4579F9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Md BT" panose="020B0602020204020303" pitchFamily="34" charset="-79"/>
              </a:defRPr>
            </a:lvl9pPr>
          </a:lstStyle>
          <a:p>
            <a:fld id="{E8560014-47EC-7746-9902-931460A8561E}" type="slidenum">
              <a:rPr lang="en-US" altLang="en-US" sz="1400">
                <a:latin typeface="Times" pitchFamily="2" charset="0"/>
              </a:rPr>
              <a:pPr/>
              <a:t>9</a:t>
            </a:fld>
            <a:endParaRPr lang="en-US" altLang="en-US" sz="1400"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1511</TotalTime>
  <Words>1100</Words>
  <Application>Microsoft Macintosh PowerPoint</Application>
  <PresentationFormat>On-screen Show (4:3)</PresentationFormat>
  <Paragraphs>232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Futura Md BT</vt:lpstr>
      <vt:lpstr>Times</vt:lpstr>
      <vt:lpstr>Blank Presentation</vt:lpstr>
      <vt:lpstr>The Mogollon, the Hohokam, and the Ancestral Puebloans</vt:lpstr>
      <vt:lpstr>PowerPoint Presentation</vt:lpstr>
      <vt:lpstr>PowerPoint Presentation</vt:lpstr>
      <vt:lpstr>The Mogollon ~1 a.d. – 1450 a.d.</vt:lpstr>
      <vt:lpstr>PowerPoint Presentation</vt:lpstr>
      <vt:lpstr>Mogollon Habitat</vt:lpstr>
      <vt:lpstr>PowerPoint Presentation</vt:lpstr>
      <vt:lpstr>Gila River Country</vt:lpstr>
      <vt:lpstr>Mimbres &amp; San Francisco Rivers</vt:lpstr>
      <vt:lpstr>How the Mogollon got food and other goods</vt:lpstr>
      <vt:lpstr> How the Mogollon got food and other goods   Hunter-Gatherers</vt:lpstr>
      <vt:lpstr>How the Mogollon got food and other goods  Farmers</vt:lpstr>
      <vt:lpstr>How the Mogollon got food and other goods      Traders</vt:lpstr>
      <vt:lpstr>Mogollon Artifacts  </vt:lpstr>
      <vt:lpstr>Mogollon Artifacts Spear Points, Stone Knives</vt:lpstr>
      <vt:lpstr> Mogollon Artifacts Bones</vt:lpstr>
      <vt:lpstr>More Artifacts</vt:lpstr>
      <vt:lpstr>Artifacts  Mimbres Pottery </vt:lpstr>
      <vt:lpstr>Artifacts  Stone Axes</vt:lpstr>
      <vt:lpstr>Artifacts  Shell Pendants, Hair Pins</vt:lpstr>
      <vt:lpstr>Mogollon Adaptations  Totally relied on environment   Followed seasons </vt:lpstr>
      <vt:lpstr>PowerPoint Presentation</vt:lpstr>
      <vt:lpstr>Mogollon Ruins   Gila Cliff Dwelling  Kinishba Pueblo  Grasshopper  Q Ranch Pueblo  Point of Pines Pueblo</vt:lpstr>
      <vt:lpstr>Mogollon Ruins  Gila Cliff Dwellings</vt:lpstr>
      <vt:lpstr>Mogollon Ruins  Kinishba Pueblo</vt:lpstr>
      <vt:lpstr>The Ancestral Puebloans ~100 a.d. - 1300 a.d.</vt:lpstr>
      <vt:lpstr>PowerPoint Presentation</vt:lpstr>
      <vt:lpstr>Ancestral Puebloans Habitat</vt:lpstr>
      <vt:lpstr> Ancestral Puebloans Habitat Cliff Dwellings or Pueblos</vt:lpstr>
      <vt:lpstr>How the Ancestral Puebloans got food and other goods</vt:lpstr>
      <vt:lpstr> How the Ancestral Puebloans got food and other goods Farmers</vt:lpstr>
      <vt:lpstr> How the Ancestral Puebloans got food and other goods   Hunter-Gatherers</vt:lpstr>
      <vt:lpstr> How the Ancestral Puebloans got food and other goods  Basket Makers</vt:lpstr>
      <vt:lpstr> Ancestral Puebloans Artifacts</vt:lpstr>
      <vt:lpstr>Artifacts  Pottery</vt:lpstr>
      <vt:lpstr>Artifacts  Squash gourds for water</vt:lpstr>
      <vt:lpstr>Ancestral Puebloans Artifacts  Baskets</vt:lpstr>
      <vt:lpstr>Ancestral Puebloans Artifacts Stone Tools</vt:lpstr>
      <vt:lpstr> Ancestral Puebloans Artifacts Digging Sticks</vt:lpstr>
      <vt:lpstr>Ancestral Puebloans Adaptations</vt:lpstr>
      <vt:lpstr>Ancestral Puebloans Adaptations and Alterations</vt:lpstr>
      <vt:lpstr>Ancestral Puebloans Adaptations---What might have happened to them?</vt:lpstr>
      <vt:lpstr>Ancestral Puebloans Ruins</vt:lpstr>
      <vt:lpstr>Ancestral Puebloans Ruins Mesa Verde</vt:lpstr>
      <vt:lpstr>Ancestral Puebloans Ruins Canyon de Chelly</vt:lpstr>
      <vt:lpstr>The Hohokam ~1 a.d. – 1450 a.d.</vt:lpstr>
      <vt:lpstr>PowerPoint Presentation</vt:lpstr>
      <vt:lpstr>Hohokam Habitat</vt:lpstr>
      <vt:lpstr>Hohokam Habitat</vt:lpstr>
      <vt:lpstr>How the Hohokam got food and other goods   Farmers: corn, beans, cotton, agave, and squash  Hunter-Gatherers</vt:lpstr>
      <vt:lpstr>How the Hohokam got food and other goods  Farmers</vt:lpstr>
      <vt:lpstr>How the Hohokam got food and other goods  Hunter-Gatherers</vt:lpstr>
      <vt:lpstr>Hohokam artifacts found  Pottery--Red on Buff  Shell ornaments  Stone tools</vt:lpstr>
      <vt:lpstr>Hohokam Artifacts Pottery – Red on Buff</vt:lpstr>
      <vt:lpstr>Artifacts Shell ornaments</vt:lpstr>
      <vt:lpstr>Artifacts Stone tools</vt:lpstr>
      <vt:lpstr>Hohokam Adaptations  Moved from desert in summer to foothills, then back to desert in winter  Built over 300 miles of canals to irrigate crops </vt:lpstr>
      <vt:lpstr>Hohokam Adaptations Canal system--Old and New</vt:lpstr>
      <vt:lpstr>Hohokam Adaptations---What might have happened to them?  May have left due to:  drought  floods  climate change</vt:lpstr>
      <vt:lpstr>Hohokam Ruins  Casa Grande Snaketown</vt:lpstr>
      <vt:lpstr>Hohokam Ruins Casa Grande</vt:lpstr>
      <vt:lpstr>Hohokam Ruins Snaketown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Mogollon,  The Anasazi,  and The Hohokam</dc:title>
  <dc:creator>Cheri Stegall</dc:creator>
  <cp:lastModifiedBy>Gale Ekiss</cp:lastModifiedBy>
  <cp:revision>76</cp:revision>
  <dcterms:created xsi:type="dcterms:W3CDTF">2008-07-01T14:24:40Z</dcterms:created>
  <dcterms:modified xsi:type="dcterms:W3CDTF">2021-03-22T20:53:08Z</dcterms:modified>
</cp:coreProperties>
</file>