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0" r:id="rId4"/>
    <p:sldId id="262" r:id="rId5"/>
    <p:sldId id="264" r:id="rId6"/>
    <p:sldId id="261" r:id="rId7"/>
    <p:sldId id="259" r:id="rId8"/>
    <p:sldId id="257" r:id="rId9"/>
    <p:sldId id="266" r:id="rId10"/>
    <p:sldId id="267" r:id="rId11"/>
    <p:sldId id="273" r:id="rId12"/>
    <p:sldId id="268" r:id="rId13"/>
    <p:sldId id="270" r:id="rId14"/>
    <p:sldId id="269" r:id="rId15"/>
    <p:sldId id="274" r:id="rId16"/>
    <p:sldId id="275" r:id="rId17"/>
    <p:sldId id="271" r:id="rId18"/>
    <p:sldId id="276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BE993351-C83B-974C-BA27-197820B0A9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FCF893E-C42F-CB4D-A681-C4FFB38CCD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AFBFBFE9-8789-DC4F-921E-9DA675D504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22DC989-5DB6-664C-97CC-8093D55554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9CD919D-A298-F04C-B6E2-C94B6F56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>
            <a:extLst>
              <a:ext uri="{FF2B5EF4-FFF2-40B4-BE49-F238E27FC236}">
                <a16:creationId xmlns:a16="http://schemas.microsoft.com/office/drawing/2014/main" id="{153306AE-EEB3-B846-9E84-B0DFA8192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E2FBD5C-0BD8-5D47-9437-5EC047D6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7BD01D-F48B-C24B-AE04-37956961E3C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F72D3F-B15D-CA47-AD7C-CF91948D5A74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2A6BC9AE-6E80-DA4F-BC8C-66709E98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2190-E667-7246-BFC0-48A7FEE90E94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DE65A539-D402-AD44-9140-839D80A8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D5C2FDCE-B1BB-9144-B171-FA339EF7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7D0F61F-4A08-E144-9926-B83BC867F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00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9862-AB52-7342-8657-0C98355F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368E-6521-8143-B1CF-C2118D045062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17DC5-0839-554B-B213-8C0D5157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DF6F-89D7-214F-A0DD-43600866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C7B2-DF9F-CC41-B640-123C34479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9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72495AC-41DF-8546-8D0B-004B449DBE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66E70C-3437-CA46-B021-FEA957AFAD6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4045838-4748-C345-9D60-47447375D58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48BDFF0-32ED-4D46-A48F-22142F81037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446994C-EACA-D44B-A08B-2DA90EEB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A94C13C-9075-6744-BDC5-D84A56E9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>
            <a:extLst>
              <a:ext uri="{FF2B5EF4-FFF2-40B4-BE49-F238E27FC236}">
                <a16:creationId xmlns:a16="http://schemas.microsoft.com/office/drawing/2014/main" id="{3F4AA6FF-CBD1-1940-8077-B98DF18012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05ADFF29-F79C-0F4F-8D63-3C027EC74EDF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EFC91CAB-EF4E-BF44-A6AC-E904AB43F8F3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50C3DA9-D7B3-7046-B936-2B6602532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FFC6D53-47DD-5E49-81B2-BBF1975548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582CA04-52E5-DB40-9105-E51F7A5B7D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715D-9D4D-FF4D-BD2F-5FB1F5E2730F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A783A8-FE22-DA42-BD4A-A526656554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173F2-27D6-644A-8CDE-6A3D6ECF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5276-CC41-C149-A799-1522CAAA2872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CA49D-3DB7-3645-AC1B-796EFF92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7D15-77E2-DC46-A36F-C7B58E3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A6698CA-08D6-344D-95FB-9BEF2038B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20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A6C83E01-601A-EF4F-8727-E765FD7DD7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E02FBE8-2ED2-4945-8AA0-90D4396570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9722873-24D2-5346-9FE8-666DF0B3BB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A89F7DA6-E781-E646-B025-12BDFA05EE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FAEBCC7-E789-EB40-9DB3-B899B8E3B1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ED4F218-16F2-BB4E-9ED9-3DC3E3D4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1B69746-142A-8243-810B-005DA6D3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337EE3C-08D5-C74B-B1DE-FF76A880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>
            <a:extLst>
              <a:ext uri="{FF2B5EF4-FFF2-40B4-BE49-F238E27FC236}">
                <a16:creationId xmlns:a16="http://schemas.microsoft.com/office/drawing/2014/main" id="{89CD9F61-0312-3043-97A0-6D0E1C8E5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13535A5E-9BDC-0E48-BAAB-B4B39001D6D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C456B3BB-B42A-4341-9839-54151CDEB360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23A88E0-1791-6C4B-9823-582056E67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10739E-259A-3048-BA28-1F6F8C1A59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FD91-B4EB-5143-8A25-94D95ABC7318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4843F45-6C64-BF4D-BEF6-617557E7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10FDA8F-B331-674D-A892-590B1BC6F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9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8C2F59F4-EF4F-5741-8595-8668E2F3E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6BC2491-0499-5C4A-AAA3-ADEE5C15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6427-2880-DF47-948C-C4C94D368DB1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2E72D1F-FC0C-3844-8932-3535960A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A9C7D7F-2846-BC46-B884-D20920BA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1ABC-3A01-0B41-A764-663035499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88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>
            <a:extLst>
              <a:ext uri="{FF2B5EF4-FFF2-40B4-BE49-F238E27FC236}">
                <a16:creationId xmlns:a16="http://schemas.microsoft.com/office/drawing/2014/main" id="{0DF0406B-B984-D943-91D7-8D7833F23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D6E1EA9-B983-744A-91FE-5AEAE1F365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872D82F1-622C-FD47-8473-0962B60AD5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3DBBEAC-3915-704D-9034-19571D0AC5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8AE3A31A-E8EA-654A-AC90-E04CEC6FE4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3905C60-93BC-814E-84F4-6BC4E3DADCB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DAA8D-4F95-2C4C-9580-F1170C19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>
            <a:extLst>
              <a:ext uri="{FF2B5EF4-FFF2-40B4-BE49-F238E27FC236}">
                <a16:creationId xmlns:a16="http://schemas.microsoft.com/office/drawing/2014/main" id="{C4A5B986-DC18-3445-9F92-6C553CB4C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995A52BD-62DC-AB4B-9AB0-7386E46B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id="{2EB9D7B5-B104-2E48-99E9-B2B06CF6D46A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11E2B3FA-9321-354E-B962-7AA4D3EAAF8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8FF9EED8-3953-5844-8EB2-96D6FA80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952B-6535-9946-BCC5-88316D785F46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0A6346D1-3533-A64B-BF54-CD980A59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5EDC39D1-6884-134E-B3AE-6E46939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79E41D6-12FF-0541-A67E-21DB6A915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7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10B8C-691B-A343-B7B8-8F01720A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C846-859D-984D-ADC9-86457745AD70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126AC-3D48-534D-A2B1-06077CD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08745-743B-B54D-943D-E816CA08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62B1756-AC44-3C4E-8C84-612B38954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0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BDCAB1A-23FB-8E4B-8817-42125111B4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AF9E5D2-F03D-6D4B-8C7A-6756EAC043F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AF0FAE4-9B76-2B43-8741-9FE7723B61E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8CA74D-4253-0C46-A91E-D80BF47E4B8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8AD667-8A96-3E4D-B953-4D251A27A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1412F1-5731-BB4C-A84A-078D6ED0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46DC122-1804-1C44-8C99-4DDBEBAC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F1F9-F067-074B-A0A9-E8DA3CA55DCE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214EFD5-BFFE-8742-8F3E-DDC7AE08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444E3CE-FA3E-DF4D-8CD8-512BE4CB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955B7-E016-D74C-80A0-1DDC57EDB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0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629149EE-F8B5-5F48-BE95-5506D793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9977FB-8F3D-5342-89EF-7716F93818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093A310-3C11-1042-9A3B-B2FF81380E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67F1D4DE-D318-B14F-81CD-67FBA7D798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830CBBA-395B-BB4F-83DA-B5925137C38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09CF112-A05E-5F40-B969-66B16F6B8165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1719DAE-A571-844D-8020-46FE1B5F9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>
            <a:extLst>
              <a:ext uri="{FF2B5EF4-FFF2-40B4-BE49-F238E27FC236}">
                <a16:creationId xmlns:a16="http://schemas.microsoft.com/office/drawing/2014/main" id="{88E5EE86-DBC7-0D42-9022-FD71587A6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FCE6A700-544C-DD45-9B5F-8064894CB2AA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15534398-D912-6641-8C42-7229D2B0351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FF5D13F7-9FA8-4F4D-8792-ACA1C1B9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2714B11-1A20-134E-B5F1-65CE86C9DA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E83FB22-A045-E44B-BBDE-CF790EC81D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49B1152-F57A-6846-A591-4DCD6CF784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4A49-C5E0-174F-8965-20E3FFBBB514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1A3DCCC-2980-E045-988C-C8A34F7494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>
            <a:extLst>
              <a:ext uri="{FF2B5EF4-FFF2-40B4-BE49-F238E27FC236}">
                <a16:creationId xmlns:a16="http://schemas.microsoft.com/office/drawing/2014/main" id="{FF8EDA03-FDAD-9547-A1A3-8DBB54CCC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738F382-0099-BD45-8B37-5E24E42452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44085AB-611F-BC4E-AAA9-18F05022A6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7806FEE-34B1-0549-99DE-A0FE225222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6A3B69E-AD8E-EE4D-A6D7-6E88A53424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79C07E31-5342-4D43-BF00-16F4081B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F402603-13B6-EC40-8D42-D9072DCC32A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A55CA34-FFFD-274F-B753-129BD57B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5A4ED9D3-1730-D440-9C8F-4A3B612225D2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A8EFC86-D8E0-0F47-9483-B75666B87DDE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7B462E97-1151-084F-A9F7-EEE725F2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C834921-8EAE-A04B-8EB2-016FACABF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8409EB9-29CA-3240-A171-32F0E333F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12CDC078-CC15-6D4C-8C28-A8882D533A0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93C9-7932-AA47-9766-1DD51C745DBF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FEA650C-CF3B-D14A-88CD-91D931C150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EC424ED-4FC5-CA4D-BDB9-F8D1933FADD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FD39C-6098-1843-A47F-D993CFE0425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DB319A-586D-2940-BCF3-C361497474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C32DFA-B026-6E4A-A063-A790FB740F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E57730-40EA-8149-94F9-05D8F82E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91639B7-EB9C-8245-BAE4-2DF7E7418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A9F20-2D28-104C-A2ED-256BCA851907}" type="datetimeFigureOut">
              <a:rPr lang="en-US"/>
              <a:pPr>
                <a:defRPr/>
              </a:pPr>
              <a:t>3/31/20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1620D-079C-8A4F-BC23-B9D9519C7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B183A-18EA-1C44-9B92-BDD9C9F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15B4331-AD05-FB44-A794-92270D536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F504F3-70B9-AC41-A3BF-009331339BE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C06780-D514-A841-B33F-2586E95174A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3F80D7D-A633-0845-8FA3-8834CBCB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3E737F62-8A20-8045-A728-21BB3DA881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BE50F8A1-E808-434E-B954-F01AA8679A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BC5F52C7-9B9F-0D45-A5F5-9A4302CE25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m/maps/ms?msid=203928692828628153054.0004a6dfdbbd842eba206&amp;msa=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05AAD1-A15B-EA43-916B-876C84BB5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Created by: Dawn Schmidt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Desert Vista High School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**Lesson created from experience in the Four Corners Institute-June 2011</a:t>
            </a: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22C9039D-0E2C-B949-B2E5-4FE5350C1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Mormon Pioneers in Arizona</a:t>
            </a:r>
          </a:p>
        </p:txBody>
      </p:sp>
      <p:pic>
        <p:nvPicPr>
          <p:cNvPr id="13315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D7FF6141-9470-F342-86E9-DC1CB4B4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79DA9799-6CEF-2345-B742-C83A8FD1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6113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F:\083.JPG">
            <a:extLst>
              <a:ext uri="{FF2B5EF4-FFF2-40B4-BE49-F238E27FC236}">
                <a16:creationId xmlns:a16="http://schemas.microsoft.com/office/drawing/2014/main" id="{470A2AE3-3F81-064D-A352-E6540AD9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1242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>
            <a:extLst>
              <a:ext uri="{FF2B5EF4-FFF2-40B4-BE49-F238E27FC236}">
                <a16:creationId xmlns:a16="http://schemas.microsoft.com/office/drawing/2014/main" id="{216B2F1B-F9DF-7C4A-BE69-948B2DDA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5562600"/>
            <a:ext cx="5819775" cy="838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1"/>
                </a:solidFill>
              </a:rPr>
              <a:t>Grid pattern with Main and Center</a:t>
            </a:r>
          </a:p>
        </p:txBody>
      </p:sp>
      <p:sp>
        <p:nvSpPr>
          <p:cNvPr id="22530" name="Picture Placeholder 7">
            <a:extLst>
              <a:ext uri="{FF2B5EF4-FFF2-40B4-BE49-F238E27FC236}">
                <a16:creationId xmlns:a16="http://schemas.microsoft.com/office/drawing/2014/main" id="{A1F19C2D-88E7-824D-919E-7BBD4AE26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6124575" cy="4724400"/>
          </a:xfrm>
        </p:spPr>
      </p:sp>
      <p:sp>
        <p:nvSpPr>
          <p:cNvPr id="22531" name="Text Placeholder 8">
            <a:extLst>
              <a:ext uri="{FF2B5EF4-FFF2-40B4-BE49-F238E27FC236}">
                <a16:creationId xmlns:a16="http://schemas.microsoft.com/office/drawing/2014/main" id="{0089DD3B-1411-9E42-9902-EB37EADB1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sz="4000"/>
              <a:t>Does Mesa, Arizona fit this pattern?</a:t>
            </a:r>
          </a:p>
        </p:txBody>
      </p:sp>
      <p:pic>
        <p:nvPicPr>
          <p:cNvPr id="22532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5535A109-9E11-E248-AC04-877CBC10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25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id="{916C5F4A-3B0E-EF4D-AD13-DA5791CA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343" y="715922"/>
            <a:ext cx="5175250" cy="451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>
            <a:extLst>
              <a:ext uri="{FF2B5EF4-FFF2-40B4-BE49-F238E27FC236}">
                <a16:creationId xmlns:a16="http://schemas.microsoft.com/office/drawing/2014/main" id="{CA8FBC00-5BB5-6249-AE46-C736CCB0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5641975" cy="7588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Main and Center</a:t>
            </a:r>
          </a:p>
        </p:txBody>
      </p:sp>
      <p:pic>
        <p:nvPicPr>
          <p:cNvPr id="23557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F3034EAC-EB27-0747-AAE3-44F44A1F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traffic light on a city street&#10;&#10;Description automatically generated">
            <a:extLst>
              <a:ext uri="{FF2B5EF4-FFF2-40B4-BE49-F238E27FC236}">
                <a16:creationId xmlns:a16="http://schemas.microsoft.com/office/drawing/2014/main" id="{B3B40597-2C33-9A4A-B25E-B29DA66B3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1828800"/>
            <a:ext cx="64897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BC20BC4-64A2-194C-B69F-A7226553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4117975" cy="7588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1"/>
                </a:solidFill>
              </a:rPr>
              <a:t>Wide Streets</a:t>
            </a:r>
          </a:p>
        </p:txBody>
      </p:sp>
      <p:pic>
        <p:nvPicPr>
          <p:cNvPr id="24578" name="Picture 2" descr="F:\130.JPG">
            <a:extLst>
              <a:ext uri="{FF2B5EF4-FFF2-40B4-BE49-F238E27FC236}">
                <a16:creationId xmlns:a16="http://schemas.microsoft.com/office/drawing/2014/main" id="{5B05F89F-3EDB-2F48-844F-3370A44435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240" y="2873549"/>
            <a:ext cx="4343400" cy="3257204"/>
          </a:xfrm>
        </p:spPr>
      </p:pic>
      <p:pic>
        <p:nvPicPr>
          <p:cNvPr id="24579" name="Picture 3" descr="F:\183.JPG">
            <a:extLst>
              <a:ext uri="{FF2B5EF4-FFF2-40B4-BE49-F238E27FC236}">
                <a16:creationId xmlns:a16="http://schemas.microsoft.com/office/drawing/2014/main" id="{1C603276-BB73-E04C-9D11-74306F6E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983" y="1676400"/>
            <a:ext cx="406310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F879B12B-2F17-914B-896D-1F8C7EE7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9370970-2B5A-7040-8A61-87B843C389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3810000" cy="7588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1"/>
                </a:solidFill>
              </a:rPr>
              <a:t>Water Source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101F9FF9-039C-404B-BCF5-4B4581C6FDB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886" y="769937"/>
            <a:ext cx="3997299" cy="5402263"/>
          </a:xfrm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59638E57-CD69-E048-9A96-EFCAD007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A4A99488-EA94-3A45-961E-9C9757A27BCE}"/>
              </a:ext>
            </a:extLst>
          </p:cNvPr>
          <p:cNvSpPr/>
          <p:nvPr/>
        </p:nvSpPr>
        <p:spPr>
          <a:xfrm>
            <a:off x="6705600" y="3962400"/>
            <a:ext cx="2286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E144F165-B381-314F-882E-FC27CE3C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3048000"/>
            <a:ext cx="31003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E333BE3-0420-2543-B8AD-66694513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3279775" cy="7588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1"/>
                </a:solidFill>
              </a:rPr>
              <a:t>Canal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A736-8694-1E40-A412-2780D59B3F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4572000" cy="22828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Original inhabitants, the </a:t>
            </a:r>
            <a:r>
              <a:rPr lang="en-US" dirty="0" err="1"/>
              <a:t>Hohokam</a:t>
            </a:r>
            <a:r>
              <a:rPr lang="en-US" dirty="0"/>
              <a:t> created the ancient canals and the Mormons discovered and re-used them.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Near the original site of </a:t>
            </a:r>
            <a:r>
              <a:rPr lang="en-US" dirty="0" err="1"/>
              <a:t>Lehi</a:t>
            </a:r>
            <a:r>
              <a:rPr lang="en-US" dirty="0"/>
              <a:t>.</a:t>
            </a:r>
          </a:p>
        </p:txBody>
      </p:sp>
      <p:pic>
        <p:nvPicPr>
          <p:cNvPr id="26627" name="Picture 2" descr="F:\177.JPG">
            <a:extLst>
              <a:ext uri="{FF2B5EF4-FFF2-40B4-BE49-F238E27FC236}">
                <a16:creationId xmlns:a16="http://schemas.microsoft.com/office/drawing/2014/main" id="{F4B93FC5-A5C3-B045-A410-13B389F8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38100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F:\176.JPG">
            <a:extLst>
              <a:ext uri="{FF2B5EF4-FFF2-40B4-BE49-F238E27FC236}">
                <a16:creationId xmlns:a16="http://schemas.microsoft.com/office/drawing/2014/main" id="{AFDB3BD9-6FBB-AC41-B9C6-7693038E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380" y="1354364"/>
            <a:ext cx="370452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6C404730-5A22-0D42-9860-1BBE80A1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174.JPG">
            <a:extLst>
              <a:ext uri="{FF2B5EF4-FFF2-40B4-BE49-F238E27FC236}">
                <a16:creationId xmlns:a16="http://schemas.microsoft.com/office/drawing/2014/main" id="{4CF250BF-8409-E64F-9D82-2A40259C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65263"/>
            <a:ext cx="3429000" cy="443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 descr="F:\172.JPG">
            <a:extLst>
              <a:ext uri="{FF2B5EF4-FFF2-40B4-BE49-F238E27FC236}">
                <a16:creationId xmlns:a16="http://schemas.microsoft.com/office/drawing/2014/main" id="{37F62AA4-3E5F-DF4A-B471-1C25154A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319463" cy="44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4">
            <a:extLst>
              <a:ext uri="{FF2B5EF4-FFF2-40B4-BE49-F238E27FC236}">
                <a16:creationId xmlns:a16="http://schemas.microsoft.com/office/drawing/2014/main" id="{BDBA3D1C-712E-F541-9D2C-D5EB0A6A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28600"/>
            <a:ext cx="4797425" cy="7588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Ancient Canals</a:t>
            </a:r>
          </a:p>
        </p:txBody>
      </p:sp>
      <p:pic>
        <p:nvPicPr>
          <p:cNvPr id="27652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29959EAD-DAE4-8642-A628-EEA9F2F5717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0988" y="228600"/>
            <a:ext cx="1243012" cy="12366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166.JPG">
            <a:extLst>
              <a:ext uri="{FF2B5EF4-FFF2-40B4-BE49-F238E27FC236}">
                <a16:creationId xmlns:a16="http://schemas.microsoft.com/office/drawing/2014/main" id="{D22764F5-B15E-0943-8D6B-5488CD4A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71500"/>
            <a:ext cx="761902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530D-4AE0-7848-8C2A-C606ED8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5337175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Mesa Temple-Completed 1927</a:t>
            </a:r>
          </a:p>
        </p:txBody>
      </p:sp>
      <p:pic>
        <p:nvPicPr>
          <p:cNvPr id="29698" name="Picture 2" descr="F:\161.JPG">
            <a:extLst>
              <a:ext uri="{FF2B5EF4-FFF2-40B4-BE49-F238E27FC236}">
                <a16:creationId xmlns:a16="http://schemas.microsoft.com/office/drawing/2014/main" id="{3605B02F-C062-714F-852A-3420E752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33500"/>
            <a:ext cx="450516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F:\140.JPG">
            <a:extLst>
              <a:ext uri="{FF2B5EF4-FFF2-40B4-BE49-F238E27FC236}">
                <a16:creationId xmlns:a16="http://schemas.microsoft.com/office/drawing/2014/main" id="{9D2751D0-3FC1-DC43-B604-F321A385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7244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F:\150.JPG">
            <a:extLst>
              <a:ext uri="{FF2B5EF4-FFF2-40B4-BE49-F238E27FC236}">
                <a16:creationId xmlns:a16="http://schemas.microsoft.com/office/drawing/2014/main" id="{B9BA6944-FFC7-2144-8F9D-5B85188F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F:\159.JPG">
            <a:extLst>
              <a:ext uri="{FF2B5EF4-FFF2-40B4-BE49-F238E27FC236}">
                <a16:creationId xmlns:a16="http://schemas.microsoft.com/office/drawing/2014/main" id="{D0EDEEA8-71FF-FC4A-91AF-346D6922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8956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FE826BA8-C3FA-114A-AC81-5E02B5ED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B2D24531-4A26-3843-AF16-20C095FF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Student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E2C2E-DE2B-4D43-B441-7C62CCF260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953000"/>
          </a:xfrm>
        </p:spPr>
        <p:txBody>
          <a:bodyPr>
            <a:normAutofit/>
          </a:bodyPr>
          <a:lstStyle/>
          <a:p>
            <a:r>
              <a:rPr lang="en-US" altLang="en-US" sz="1800"/>
              <a:t>Find a partner.</a:t>
            </a:r>
          </a:p>
          <a:p>
            <a:r>
              <a:rPr lang="en-US" altLang="en-US" sz="1800"/>
              <a:t>Use ONE  AZ Rivers and Topography map  per partnership.  You will mark on this map.</a:t>
            </a:r>
          </a:p>
          <a:p>
            <a:r>
              <a:rPr lang="en-US" altLang="en-US" sz="1800"/>
              <a:t>Examine the 4 maps and choose 4 locations for Mormon pioneer settlements. </a:t>
            </a:r>
          </a:p>
          <a:p>
            <a:r>
              <a:rPr lang="en-US" altLang="en-US" sz="1800"/>
              <a:t>Create colorful labels or icons for your locations and create a key for the map.</a:t>
            </a:r>
          </a:p>
          <a:p>
            <a:r>
              <a:rPr lang="en-US" altLang="en-US" sz="1800"/>
              <a:t>Write a paragraph justifying your location using at least 3 characteristics of Mormon settlements.</a:t>
            </a:r>
          </a:p>
          <a:p>
            <a:r>
              <a:rPr lang="en-US" altLang="en-US" sz="1800"/>
              <a:t>Be sure to 1) include geographic, cultural, or economic reasons for locations; 2) identify the exact locations by latitude and longitude; and 3) any pertinent information that would further explain your choices.</a:t>
            </a:r>
          </a:p>
          <a:p>
            <a:r>
              <a:rPr lang="en-US" altLang="en-US" sz="1800"/>
              <a:t>Your partnership will also be graded according to the scoring guide.</a:t>
            </a:r>
          </a:p>
          <a:p>
            <a:pPr lvl="1"/>
            <a:r>
              <a:rPr lang="en-US" altLang="en-US" sz="1200" b="1">
                <a:solidFill>
                  <a:schemeClr val="tx1"/>
                </a:solidFill>
              </a:rPr>
              <a:t>Conventions:  Spelling, punctuation, and grammar are correctly done.    </a:t>
            </a:r>
            <a:r>
              <a:rPr lang="en-US" altLang="en-US" sz="1200" b="1" u="sng">
                <a:solidFill>
                  <a:schemeClr val="tx1"/>
                </a:solidFill>
              </a:rPr>
              <a:t>10 points</a:t>
            </a:r>
            <a:endParaRPr lang="en-US" altLang="en-US" sz="1200" b="1">
              <a:solidFill>
                <a:schemeClr val="tx1"/>
              </a:solidFill>
            </a:endParaRPr>
          </a:p>
          <a:p>
            <a:pPr lvl="1"/>
            <a:r>
              <a:rPr lang="en-US" altLang="en-US" sz="1200" b="1">
                <a:solidFill>
                  <a:schemeClr val="tx1"/>
                </a:solidFill>
              </a:rPr>
              <a:t>Absolute locations (by latitude and Longitude coordinates) are given for the 4 possible settlements.  </a:t>
            </a:r>
            <a:r>
              <a:rPr lang="en-US" altLang="en-US" sz="1200" b="1" u="sng">
                <a:solidFill>
                  <a:schemeClr val="tx1"/>
                </a:solidFill>
              </a:rPr>
              <a:t>/5 point</a:t>
            </a:r>
          </a:p>
          <a:p>
            <a:pPr lvl="1"/>
            <a:r>
              <a:rPr lang="en-US" altLang="en-US" sz="1200" b="1">
                <a:solidFill>
                  <a:schemeClr val="tx1"/>
                </a:solidFill>
              </a:rPr>
              <a:t>Ideas:  At least 3 economic, geographical, or cultural characteristics are given for the 4 possible settlements  </a:t>
            </a:r>
            <a:r>
              <a:rPr lang="en-US" altLang="en-US" sz="1200" b="1" u="sng">
                <a:solidFill>
                  <a:schemeClr val="tx1"/>
                </a:solidFill>
              </a:rPr>
              <a:t>/10 points</a:t>
            </a:r>
          </a:p>
          <a:p>
            <a:pPr lvl="1">
              <a:buFont typeface="Wingdings" pitchFamily="2" charset="2"/>
              <a:buNone/>
            </a:pPr>
            <a:endParaRPr lang="en-US" altLang="en-US" sz="1200" b="1" u="sng">
              <a:solidFill>
                <a:schemeClr val="tx1"/>
              </a:solidFill>
            </a:endParaRPr>
          </a:p>
          <a:p>
            <a:pPr lvl="1"/>
            <a:r>
              <a:rPr lang="en-US" altLang="en-US" sz="1200" b="1">
                <a:solidFill>
                  <a:schemeClr val="tx1"/>
                </a:solidFill>
              </a:rPr>
              <a:t>TOTAL</a:t>
            </a:r>
            <a:r>
              <a:rPr lang="en-US" altLang="en-US" sz="1200" b="1" u="sng">
                <a:solidFill>
                  <a:schemeClr val="tx1"/>
                </a:solidFill>
              </a:rPr>
              <a:t>	/25 points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pic>
        <p:nvPicPr>
          <p:cNvPr id="30723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74057B51-601E-1C47-86AD-F87EE2F6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25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5E6A3F43-0747-2B47-A178-63C037EC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>
                <a:hlinkClick r:id="rId2"/>
              </a:rPr>
              <a:t>Website Link for Map:</a:t>
            </a:r>
            <a:br>
              <a:rPr lang="en-US" altLang="en-US" sz="1800">
                <a:hlinkClick r:id="rId2"/>
              </a:rPr>
            </a:br>
            <a:r>
              <a:rPr lang="en-US" altLang="en-US" sz="1800">
                <a:hlinkClick r:id="rId2"/>
              </a:rPr>
              <a:t>http://www.google.com/maps/ms?msid=203928692828628153054.0004a6dfdbbd842eba206&amp;msa=0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1746" name="Picture Placeholder 4">
            <a:extLst>
              <a:ext uri="{FF2B5EF4-FFF2-40B4-BE49-F238E27FC236}">
                <a16:creationId xmlns:a16="http://schemas.microsoft.com/office/drawing/2014/main" id="{0215C5A4-C625-C745-82B2-253DE70F92A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1747" name="Text Placeholder 5">
            <a:extLst>
              <a:ext uri="{FF2B5EF4-FFF2-40B4-BE49-F238E27FC236}">
                <a16:creationId xmlns:a16="http://schemas.microsoft.com/office/drawing/2014/main" id="{3DFF9B97-80EF-FC40-8593-FEAE1E311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*Map created on Google Maps detailing early Mormon pioneer settlements in Arizona and Southern Utah (Bluff).  </a:t>
            </a: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7662B74B-4A04-1343-A02F-DE30553F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42"/>
          <a:stretch>
            <a:fillRect/>
          </a:stretch>
        </p:blipFill>
        <p:spPr bwMode="auto">
          <a:xfrm>
            <a:off x="3352799" y="769144"/>
            <a:ext cx="492073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709609CD-3EA7-D947-990C-0E51D019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8399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17F97-BBAF-724B-AAB1-4753B01F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2 counties in Arizona have the largest % of LDS?</a:t>
            </a:r>
          </a:p>
        </p:txBody>
      </p:sp>
      <p:pic>
        <p:nvPicPr>
          <p:cNvPr id="14341" name="Picture 4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DB265A37-A7F6-4942-8D16-110E4511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304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4013196D-BEE3-8140-8DD8-C0A9826815A7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6413" y="1600200"/>
            <a:ext cx="3460750" cy="46482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D780BD89-A18A-E14B-A9B4-E3623B58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304800"/>
            <a:ext cx="82883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750C2BD-8251-FA48-8083-1773FF53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Answer: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AD2E42E-D309-9843-99E3-BD30561A85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sz="3200"/>
              <a:t>Navajo and Graham</a:t>
            </a:r>
          </a:p>
          <a:p>
            <a:r>
              <a:rPr lang="en-US" altLang="en-US" sz="3200"/>
              <a:t>Next…Apache and Greenlee</a:t>
            </a:r>
          </a:p>
          <a:p>
            <a:r>
              <a:rPr lang="en-US" altLang="en-US" sz="3200"/>
              <a:t>Followed by Coconino, Gila and Maricopa</a:t>
            </a:r>
          </a:p>
          <a:p>
            <a:endParaRPr lang="en-US" altLang="en-US" sz="3200"/>
          </a:p>
          <a:p>
            <a:r>
              <a:rPr lang="en-US" altLang="en-US" sz="3200"/>
              <a:t>How is that possible????</a:t>
            </a:r>
          </a:p>
        </p:txBody>
      </p:sp>
      <p:pic>
        <p:nvPicPr>
          <p:cNvPr id="16387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2A1C01E4-E636-2F4D-9051-C3987AB0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811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1C5F1E46-7DE2-C745-ABAB-6A14836A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6497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8A5C66B1-9B54-4D44-B237-0EAB9295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A7D3-6E07-D74C-A966-15BB704F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LDS Percentage of State Population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Arizona-5.5%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2018144-9916-E248-AA7F-D712B9FD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248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2FBB771C-E147-EA40-BFE1-289C412C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9B3F292-4F7C-1E44-87DC-F3B8BE39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Brief History of Settlement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6D8EEDFE-9D58-0D4A-B222-F9499B6C43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/>
              <a:t>Saints aka Mormons wanted to settle the area from Salt Lake City to Sonora, Mexico at the request of Brigham Young</a:t>
            </a:r>
          </a:p>
          <a:p>
            <a:r>
              <a:rPr lang="en-US" altLang="en-US"/>
              <a:t>Would be referred to as the Deseret Region</a:t>
            </a:r>
          </a:p>
          <a:p>
            <a:r>
              <a:rPr lang="en-US" altLang="en-US"/>
              <a:t>Early Mormons began to move into Arizona in the early 1860s as result of exposure to the state through involvement with Mormon Battalion</a:t>
            </a:r>
          </a:p>
          <a:p>
            <a:endParaRPr lang="en-US" altLang="en-US"/>
          </a:p>
        </p:txBody>
      </p:sp>
      <p:pic>
        <p:nvPicPr>
          <p:cNvPr id="19459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327485E5-7734-FD4C-AD0C-47F20963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69558-7965-FE4A-AFE4-B9782EDB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Characteristics of Mormon Pioneer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Settlements</a:t>
            </a:r>
          </a:p>
        </p:txBody>
      </p:sp>
      <p:sp>
        <p:nvSpPr>
          <p:cNvPr id="20482" name="Content Placeholder 5">
            <a:extLst>
              <a:ext uri="{FF2B5EF4-FFF2-40B4-BE49-F238E27FC236}">
                <a16:creationId xmlns:a16="http://schemas.microsoft.com/office/drawing/2014/main" id="{D1E830EC-9F2A-FC4B-88E7-B7D3FAAF28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/>
              <a:t>Water Source: Early pioneers were farmers</a:t>
            </a:r>
          </a:p>
          <a:p>
            <a:r>
              <a:rPr lang="en-US" altLang="en-US"/>
              <a:t>Streets: Were created wide enough so a wagon could turn around without backing up</a:t>
            </a:r>
          </a:p>
          <a:p>
            <a:r>
              <a:rPr lang="en-US" altLang="en-US"/>
              <a:t>Grid Pattern: City planning was established in Salt Lake City, Utah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North-south grid pattern, the center of town is usually at </a:t>
            </a:r>
            <a:r>
              <a:rPr lang="en-US" altLang="en-US" b="1">
                <a:solidFill>
                  <a:schemeClr val="tx1"/>
                </a:solidFill>
              </a:rPr>
              <a:t>Main and Center </a:t>
            </a:r>
            <a:r>
              <a:rPr lang="en-US" altLang="en-US">
                <a:solidFill>
                  <a:schemeClr val="tx1"/>
                </a:solidFill>
              </a:rPr>
              <a:t>with streets extending with avenues and streets labeled 1</a:t>
            </a:r>
            <a:r>
              <a:rPr lang="en-US" altLang="en-US" baseline="30000">
                <a:solidFill>
                  <a:schemeClr val="tx1"/>
                </a:solidFill>
              </a:rPr>
              <a:t>st</a:t>
            </a:r>
            <a:r>
              <a:rPr lang="en-US" altLang="en-US">
                <a:solidFill>
                  <a:schemeClr val="tx1"/>
                </a:solidFill>
              </a:rPr>
              <a:t>, 2</a:t>
            </a:r>
            <a:r>
              <a:rPr lang="en-US" altLang="en-US" baseline="30000">
                <a:solidFill>
                  <a:schemeClr val="tx1"/>
                </a:solidFill>
              </a:rPr>
              <a:t>nd</a:t>
            </a:r>
            <a:r>
              <a:rPr lang="en-US" altLang="en-US">
                <a:solidFill>
                  <a:schemeClr val="tx1"/>
                </a:solidFill>
              </a:rPr>
              <a:t>, etc coupled with the cardinal directions</a:t>
            </a:r>
          </a:p>
        </p:txBody>
      </p:sp>
      <p:pic>
        <p:nvPicPr>
          <p:cNvPr id="20483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206E34A8-E08D-FA4C-8EAD-18983E64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303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5CE4496-80B7-894E-8943-6A516F56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Characteristics-continued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3BB7-B7AA-904B-A350-C965697068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86800" cy="28956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Canals: Water crops sufficiently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sz="2600" dirty="0">
                <a:solidFill>
                  <a:schemeClr val="tx1"/>
                </a:solidFill>
              </a:rPr>
              <a:t>Dams or reservoirs were created when necessary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Meeting House: Mormon church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Sustainability: Each house would have a garden plot and fruit trees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Trees: Would usually line the streets or side of town to serve as wind breaks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1507" name="Picture 2" descr="C:\Documents and Settings\dschmidt\Local Settings\Temporary Internet Files\Content.IE5\OW5JUW2P\MC900151183[1].wmf">
            <a:extLst>
              <a:ext uri="{FF2B5EF4-FFF2-40B4-BE49-F238E27FC236}">
                <a16:creationId xmlns:a16="http://schemas.microsoft.com/office/drawing/2014/main" id="{8D940BB0-E8F5-4E4C-A6D8-A4CD1EB5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3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F:\July 2011 371.JPG">
            <a:extLst>
              <a:ext uri="{FF2B5EF4-FFF2-40B4-BE49-F238E27FC236}">
                <a16:creationId xmlns:a16="http://schemas.microsoft.com/office/drawing/2014/main" id="{BAF6955C-251F-C947-BEA5-412F888F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609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>
            <a:extLst>
              <a:ext uri="{FF2B5EF4-FFF2-40B4-BE49-F238E27FC236}">
                <a16:creationId xmlns:a16="http://schemas.microsoft.com/office/drawing/2014/main" id="{570FD6D9-4A39-D443-A1F9-B94913B7F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4606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Fruit trees and garden plot in Woodruff, Arizona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339D963-EC14-7541-93CD-18720A98B14C}"/>
              </a:ext>
            </a:extLst>
          </p:cNvPr>
          <p:cNvSpPr/>
          <p:nvPr/>
        </p:nvSpPr>
        <p:spPr>
          <a:xfrm>
            <a:off x="1600200" y="6036526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491</TotalTime>
  <Words>529</Words>
  <Application>Microsoft Macintosh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Georgia</vt:lpstr>
      <vt:lpstr>Arial</vt:lpstr>
      <vt:lpstr>Wingdings 2</vt:lpstr>
      <vt:lpstr>Wingdings</vt:lpstr>
      <vt:lpstr>Calibri</vt:lpstr>
      <vt:lpstr>Civic</vt:lpstr>
      <vt:lpstr>Mormon Pioneers in Arizona</vt:lpstr>
      <vt:lpstr>What 2 counties in Arizona have the largest % of LDS?</vt:lpstr>
      <vt:lpstr>PowerPoint Presentation</vt:lpstr>
      <vt:lpstr>Answer:</vt:lpstr>
      <vt:lpstr>PowerPoint Presentation</vt:lpstr>
      <vt:lpstr>LDS Percentage of State Population Arizona-5.5%</vt:lpstr>
      <vt:lpstr>Brief History of Settlement</vt:lpstr>
      <vt:lpstr> Characteristics of Mormon Pioneer  Settlements</vt:lpstr>
      <vt:lpstr>Characteristics-continued</vt:lpstr>
      <vt:lpstr>Grid pattern with Main and Center</vt:lpstr>
      <vt:lpstr>Main and Center</vt:lpstr>
      <vt:lpstr>Wide Streets</vt:lpstr>
      <vt:lpstr>Water Source</vt:lpstr>
      <vt:lpstr>Canal System</vt:lpstr>
      <vt:lpstr>Ancient Canals</vt:lpstr>
      <vt:lpstr>PowerPoint Presentation</vt:lpstr>
      <vt:lpstr>Mesa Temple-Completed 1927</vt:lpstr>
      <vt:lpstr>Student Task</vt:lpstr>
      <vt:lpstr>Website Link for Map: http://www.google.com/maps/ms?msid=203928692828628153054.0004a6dfdbbd842eba206&amp;msa=0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Mormon Pioneers in Arizona</dc:title>
  <dc:creator>dschmidt</dc:creator>
  <cp:lastModifiedBy>Gale Ekiss</cp:lastModifiedBy>
  <cp:revision>43</cp:revision>
  <dcterms:created xsi:type="dcterms:W3CDTF">2011-07-07T20:18:57Z</dcterms:created>
  <dcterms:modified xsi:type="dcterms:W3CDTF">2020-03-31T18:16:50Z</dcterms:modified>
</cp:coreProperties>
</file>