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13"/>
  </p:notesMasterIdLst>
  <p:sldIdLst>
    <p:sldId id="1864" r:id="rId5"/>
    <p:sldId id="1871" r:id="rId6"/>
    <p:sldId id="1873" r:id="rId7"/>
    <p:sldId id="1872" r:id="rId8"/>
    <p:sldId id="1874" r:id="rId9"/>
    <p:sldId id="1866" r:id="rId10"/>
    <p:sldId id="1875" r:id="rId11"/>
    <p:sldId id="1876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4387"/>
    <a:srgbClr val="FF2625"/>
    <a:srgbClr val="007788"/>
    <a:srgbClr val="297C2A"/>
    <a:srgbClr val="F69000"/>
    <a:srgbClr val="01C2D1"/>
    <a:srgbClr val="D6D734"/>
    <a:srgbClr val="005C68"/>
    <a:srgbClr val="3B2E58"/>
    <a:srgbClr val="6B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724" autoAdjust="0"/>
  </p:normalViewPr>
  <p:slideViewPr>
    <p:cSldViewPr snapToGrid="0">
      <p:cViewPr varScale="1">
        <p:scale>
          <a:sx n="124" d="100"/>
          <a:sy n="124" d="100"/>
        </p:scale>
        <p:origin x="584" y="168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0638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6643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5843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263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DB60B1-BEF5-4848-BB02-98EBFE355C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2012" y="2766219"/>
            <a:ext cx="6220101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6" name="Picture Placeholder 5" descr="Red, blue grey white pattern background">
            <a:extLst>
              <a:ext uri="{FF2B5EF4-FFF2-40B4-BE49-F238E27FC236}">
                <a16:creationId xmlns:a16="http://schemas.microsoft.com/office/drawing/2014/main" id="{906BF34F-6945-4E11-BAEC-F66F7254C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6" descr="Red, blue grey white pattern background">
            <a:extLst>
              <a:ext uri="{FF2B5EF4-FFF2-40B4-BE49-F238E27FC236}">
                <a16:creationId xmlns:a16="http://schemas.microsoft.com/office/drawing/2014/main" id="{BC85C715-EF0D-4E33-AC89-C35DD2596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340929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5" descr="Red, blue grey white pattern background">
            <a:extLst>
              <a:ext uri="{FF2B5EF4-FFF2-40B4-BE49-F238E27FC236}">
                <a16:creationId xmlns:a16="http://schemas.microsoft.com/office/drawing/2014/main" id="{8FD53BA4-73D2-4CCA-8580-11F422152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White Striped background">
            <a:extLst>
              <a:ext uri="{FF2B5EF4-FFF2-40B4-BE49-F238E27FC236}">
                <a16:creationId xmlns:a16="http://schemas.microsoft.com/office/drawing/2014/main" id="{3917D528-010E-4303-97BF-F7F67BC66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80F473D-F2DF-4163-AB6E-F7327F60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7DC18506-6205-438F-AA5C-D337F9975FC3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7" name="Picture Placeholder 5" descr="Red, blue grey white pattern background">
            <a:extLst>
              <a:ext uri="{FF2B5EF4-FFF2-40B4-BE49-F238E27FC236}">
                <a16:creationId xmlns:a16="http://schemas.microsoft.com/office/drawing/2014/main" id="{CD2D4C14-919B-45F8-8FB9-55AAC8A8F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0252"/>
            <a:ext cx="12192000" cy="8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6" descr="Red, blue grey white pattern background">
            <a:extLst>
              <a:ext uri="{FF2B5EF4-FFF2-40B4-BE49-F238E27FC236}">
                <a16:creationId xmlns:a16="http://schemas.microsoft.com/office/drawing/2014/main" id="{3A82D859-AED3-485F-A04E-40320B1043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9" name="Picture Placeholder 8" descr="Red, blue grey white pattern background">
            <a:extLst>
              <a:ext uri="{FF2B5EF4-FFF2-40B4-BE49-F238E27FC236}">
                <a16:creationId xmlns:a16="http://schemas.microsoft.com/office/drawing/2014/main" id="{EFDBB6A3-9760-4B41-9E31-6D5DD396E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28600">
              <a:lnSpc>
                <a:spcPct val="100000"/>
              </a:lnSpc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1" name="Picture Placeholder 5" descr="Red, blue grey white pattern background">
            <a:extLst>
              <a:ext uri="{FF2B5EF4-FFF2-40B4-BE49-F238E27FC236}">
                <a16:creationId xmlns:a16="http://schemas.microsoft.com/office/drawing/2014/main" id="{1014381E-E235-4624-9267-69EEEE982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80922"/>
            <a:ext cx="12192000" cy="8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6" descr="Red, blue grey white pattern background">
            <a:extLst>
              <a:ext uri="{FF2B5EF4-FFF2-40B4-BE49-F238E27FC236}">
                <a16:creationId xmlns:a16="http://schemas.microsoft.com/office/drawing/2014/main" id="{6696C96D-182E-490E-A117-B60FF1853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Picture placeholder ">
            <a:extLst>
              <a:ext uri="{FF2B5EF4-FFF2-40B4-BE49-F238E27FC236}">
                <a16:creationId xmlns:a16="http://schemas.microsoft.com/office/drawing/2014/main" id="{21F9B252-B7D4-4DA8-92E8-8A98BFEF4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4100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00" r:id="rId3"/>
    <p:sldLayoutId id="2147483691" r:id="rId4"/>
    <p:sldLayoutId id="2147483701" r:id="rId5"/>
    <p:sldLayoutId id="2147483706" r:id="rId6"/>
    <p:sldLayoutId id="2147483702" r:id="rId7"/>
    <p:sldLayoutId id="2147483704" r:id="rId8"/>
    <p:sldLayoutId id="2147483703" r:id="rId9"/>
    <p:sldLayoutId id="2147483690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hxha.com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187" y="1036031"/>
            <a:ext cx="6220101" cy="1325563"/>
          </a:xfrm>
        </p:spPr>
        <p:txBody>
          <a:bodyPr anchor="ctr">
            <a:noAutofit/>
          </a:bodyPr>
          <a:lstStyle/>
          <a:p>
            <a:pPr algn="ctr"/>
            <a:r>
              <a:rPr lang="en-US" altLang="en-US" dirty="0">
                <a:solidFill>
                  <a:schemeClr val="accent2"/>
                </a:solidFill>
              </a:rPr>
              <a:t>Local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accent1"/>
                </a:solidFill>
              </a:rPr>
              <a:t>Resources</a:t>
            </a: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Holocaust Resources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26BAE6-F02A-96EE-DD66-2018151DBD68}"/>
              </a:ext>
            </a:extLst>
          </p:cNvPr>
          <p:cNvSpPr txBox="1">
            <a:spLocks noChangeArrowheads="1"/>
          </p:cNvSpPr>
          <p:nvPr/>
        </p:nvSpPr>
        <p:spPr>
          <a:xfrm>
            <a:off x="5934630" y="2657915"/>
            <a:ext cx="4920649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sz="3600" dirty="0">
                <a:solidFill>
                  <a:srgbClr val="0070C0"/>
                </a:solidFill>
              </a:rPr>
              <a:t>Arizona Geographic Alliance Website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04E3365-077C-22B3-475F-C31FE58DC3CE}"/>
              </a:ext>
            </a:extLst>
          </p:cNvPr>
          <p:cNvSpPr txBox="1">
            <a:spLocks noChangeArrowheads="1"/>
          </p:cNvSpPr>
          <p:nvPr/>
        </p:nvSpPr>
        <p:spPr>
          <a:xfrm>
            <a:off x="5934630" y="4306700"/>
            <a:ext cx="4920649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sz="3600" dirty="0"/>
              <a:t>Arizona &amp; Phoenix Resources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83A2D6-DD84-605C-02B0-142DCC94E57A}"/>
              </a:ext>
            </a:extLst>
          </p:cNvPr>
          <p:cNvSpPr txBox="1"/>
          <p:nvPr/>
        </p:nvSpPr>
        <p:spPr>
          <a:xfrm>
            <a:off x="6289249" y="5955485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Compiled by Jeannine </a:t>
            </a:r>
            <a:r>
              <a:rPr lang="en-US" dirty="0" err="1">
                <a:solidFill>
                  <a:schemeClr val="bg1"/>
                </a:solidFill>
              </a:rPr>
              <a:t>Kuropatkin</a:t>
            </a:r>
            <a:r>
              <a:rPr lang="en-US" dirty="0">
                <a:solidFill>
                  <a:schemeClr val="bg1"/>
                </a:solidFill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8" y="179937"/>
            <a:ext cx="10591800" cy="646332"/>
          </a:xfrm>
        </p:spPr>
        <p:txBody>
          <a:bodyPr/>
          <a:lstStyle/>
          <a:p>
            <a:pPr algn="ctr"/>
            <a:r>
              <a:rPr lang="en-US" dirty="0"/>
              <a:t>Arizona Geographic Alliance Website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6A9FD9-630E-44B9-BED8-AFEA6C84A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95090" y="931220"/>
            <a:ext cx="5257650" cy="4895839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n-US" altLang="en-US" sz="2800" b="1" dirty="0"/>
              <a:t>Holocaust Related Lessons</a:t>
            </a:r>
          </a:p>
          <a:p>
            <a:pPr algn="ctr"/>
            <a:r>
              <a:rPr lang="en-US" sz="2000" b="1" dirty="0"/>
              <a:t>The Voyage of the MS St. Louis: The Refugees No Country Wanted</a:t>
            </a:r>
            <a:endParaRPr lang="en-US" altLang="en-US" sz="2000" b="1" dirty="0"/>
          </a:p>
          <a:p>
            <a:pPr algn="ctr"/>
            <a:r>
              <a:rPr lang="en-US" altLang="en-US" sz="2000" b="1" dirty="0">
                <a:solidFill>
                  <a:srgbClr val="C00000"/>
                </a:solidFill>
              </a:rPr>
              <a:t>Where Do We Go Now?</a:t>
            </a:r>
          </a:p>
          <a:p>
            <a:pPr algn="ctr">
              <a:spcBef>
                <a:spcPts val="0"/>
              </a:spcBef>
            </a:pPr>
            <a:r>
              <a:rPr lang="en-US" altLang="en-US" sz="2000" b="1" dirty="0">
                <a:solidFill>
                  <a:srgbClr val="C00000"/>
                </a:solidFill>
              </a:rPr>
              <a:t>Jewish Population After WWII</a:t>
            </a:r>
          </a:p>
          <a:p>
            <a:pPr algn="ctr"/>
            <a:r>
              <a:rPr lang="en-US" sz="2000" b="1" dirty="0"/>
              <a:t>Kindertransport: Cultural Comparison</a:t>
            </a:r>
          </a:p>
          <a:p>
            <a:pPr algn="ctr">
              <a:spcBef>
                <a:spcPts val="0"/>
              </a:spcBef>
            </a:pPr>
            <a:r>
              <a:rPr lang="en-US" sz="2000" b="1" dirty="0"/>
              <a:t>of Urban Areas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The Righteous Gentile: The Story of Irena Sendler and the Holocaust</a:t>
            </a:r>
          </a:p>
          <a:p>
            <a:pPr algn="ctr"/>
            <a:r>
              <a:rPr lang="en-US" sz="2000" b="1" dirty="0"/>
              <a:t>Jerusalem: A Holy City</a:t>
            </a:r>
          </a:p>
          <a:p>
            <a:pPr algn="ctr"/>
            <a:endParaRPr lang="en-US" altLang="en-US" sz="2400" b="1" dirty="0"/>
          </a:p>
          <a:p>
            <a:pPr algn="ctr"/>
            <a:endParaRPr lang="en-US" altLang="en-US" sz="2400" b="1" dirty="0"/>
          </a:p>
          <a:p>
            <a:pPr algn="ctr"/>
            <a:endParaRPr lang="en-US" alt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E6FC9-34C8-E40C-B27E-5E85F1C57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89" y="890817"/>
            <a:ext cx="6131853" cy="5588348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2F73186-53D4-2CF7-0676-42F05332D561}"/>
              </a:ext>
            </a:extLst>
          </p:cNvPr>
          <p:cNvSpPr/>
          <p:nvPr/>
        </p:nvSpPr>
        <p:spPr>
          <a:xfrm rot="19377702">
            <a:off x="3239882" y="1416408"/>
            <a:ext cx="1318533" cy="615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8DF860-F0F3-25FE-F620-4A606CB5094F}"/>
              </a:ext>
            </a:extLst>
          </p:cNvPr>
          <p:cNvSpPr/>
          <p:nvPr/>
        </p:nvSpPr>
        <p:spPr>
          <a:xfrm>
            <a:off x="4353384" y="890817"/>
            <a:ext cx="536128" cy="55071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8" y="179937"/>
            <a:ext cx="10591800" cy="646332"/>
          </a:xfrm>
        </p:spPr>
        <p:txBody>
          <a:bodyPr/>
          <a:lstStyle/>
          <a:p>
            <a:pPr algn="ctr"/>
            <a:r>
              <a:rPr lang="en-US" dirty="0"/>
              <a:t>Arizona Geographic Alliance Website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6A9FD9-630E-44B9-BED8-AFEA6C84A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95090" y="931220"/>
            <a:ext cx="5257650" cy="4895839"/>
          </a:xfrm>
        </p:spPr>
        <p:txBody>
          <a:bodyPr/>
          <a:lstStyle/>
          <a:p>
            <a:pPr algn="ctr"/>
            <a:r>
              <a:rPr lang="en-US" altLang="en-US" sz="2800" b="1" dirty="0"/>
              <a:t>Holocaust Related Lessons</a:t>
            </a:r>
          </a:p>
          <a:p>
            <a:pPr algn="ctr"/>
            <a:r>
              <a:rPr lang="en-US" altLang="en-US" sz="2800" b="1" dirty="0"/>
              <a:t>Use the </a:t>
            </a:r>
            <a:r>
              <a:rPr lang="en-US" altLang="en-US" sz="2800" b="1" dirty="0">
                <a:solidFill>
                  <a:srgbClr val="0070C0"/>
                </a:solidFill>
              </a:rPr>
              <a:t>SEARCH</a:t>
            </a:r>
            <a:r>
              <a:rPr lang="en-US" altLang="en-US" sz="2800" b="1" dirty="0"/>
              <a:t> Tab</a:t>
            </a:r>
          </a:p>
          <a:p>
            <a:pPr algn="ctr"/>
            <a:r>
              <a:rPr lang="en-US" altLang="en-US" sz="2400" b="1" dirty="0"/>
              <a:t>If you know the Lesson Title, Key Words, or Author’s Name</a:t>
            </a:r>
          </a:p>
          <a:p>
            <a:pPr algn="ctr"/>
            <a:r>
              <a:rPr lang="en-US" altLang="en-US" sz="2400" b="1" dirty="0">
                <a:solidFill>
                  <a:srgbClr val="C00000"/>
                </a:solidFill>
              </a:rPr>
              <a:t>&lt;Jewish population&gt;</a:t>
            </a:r>
          </a:p>
          <a:p>
            <a:pPr algn="ctr"/>
            <a:r>
              <a:rPr lang="en-US" altLang="en-US" sz="2400" b="1" dirty="0">
                <a:solidFill>
                  <a:srgbClr val="0070C0"/>
                </a:solidFill>
              </a:rPr>
              <a:t>&lt;Holocaust&gt;</a:t>
            </a:r>
          </a:p>
          <a:p>
            <a:pPr algn="ctr"/>
            <a:r>
              <a:rPr lang="en-US" altLang="en-US" sz="2400" b="1" dirty="0"/>
              <a:t>&lt;Kindertransport&gt; </a:t>
            </a:r>
          </a:p>
          <a:p>
            <a:pPr algn="ctr"/>
            <a:r>
              <a:rPr lang="en-US" altLang="en-US" sz="2400" b="1" dirty="0">
                <a:solidFill>
                  <a:srgbClr val="C00000"/>
                </a:solidFill>
              </a:rPr>
              <a:t>&lt;St Louis&gt;</a:t>
            </a:r>
            <a:endParaRPr lang="en-US" altLang="en-US" sz="2000" b="1" i="1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E6FC9-34C8-E40C-B27E-5E85F1C57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89" y="890817"/>
            <a:ext cx="6131853" cy="5588348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2F73186-53D4-2CF7-0676-42F05332D561}"/>
              </a:ext>
            </a:extLst>
          </p:cNvPr>
          <p:cNvSpPr/>
          <p:nvPr/>
        </p:nvSpPr>
        <p:spPr>
          <a:xfrm rot="19377702">
            <a:off x="3239882" y="1416408"/>
            <a:ext cx="1318533" cy="615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8DF860-F0F3-25FE-F620-4A606CB5094F}"/>
              </a:ext>
            </a:extLst>
          </p:cNvPr>
          <p:cNvSpPr/>
          <p:nvPr/>
        </p:nvSpPr>
        <p:spPr>
          <a:xfrm>
            <a:off x="4353384" y="890817"/>
            <a:ext cx="536128" cy="55071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8" y="179937"/>
            <a:ext cx="10591800" cy="646332"/>
          </a:xfrm>
        </p:spPr>
        <p:txBody>
          <a:bodyPr/>
          <a:lstStyle/>
          <a:p>
            <a:pPr algn="ctr"/>
            <a:r>
              <a:rPr lang="en-US" dirty="0"/>
              <a:t>Arizona Geographic Alliance Website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6A9FD9-630E-44B9-BED8-AFEA6C84A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89" y="974179"/>
            <a:ext cx="4765638" cy="1682888"/>
          </a:xfrm>
        </p:spPr>
        <p:txBody>
          <a:bodyPr/>
          <a:lstStyle/>
          <a:p>
            <a:pPr algn="ctr"/>
            <a:r>
              <a:rPr lang="en-US" altLang="en-US" sz="2800" b="1" dirty="0"/>
              <a:t>Holocaust Related Lessons</a:t>
            </a:r>
          </a:p>
          <a:p>
            <a:pPr algn="ctr"/>
            <a:r>
              <a:rPr lang="en-US" altLang="en-US" sz="2800" b="1" dirty="0"/>
              <a:t>Plugged in St Louis</a:t>
            </a:r>
          </a:p>
          <a:p>
            <a:pPr algn="ctr"/>
            <a:r>
              <a:rPr lang="en-US" altLang="en-US" sz="2800" b="1" dirty="0"/>
              <a:t>in the </a:t>
            </a:r>
            <a:r>
              <a:rPr lang="en-US" altLang="en-US" sz="2800" b="1" dirty="0">
                <a:solidFill>
                  <a:srgbClr val="0070C0"/>
                </a:solidFill>
              </a:rPr>
              <a:t>SEARCH</a:t>
            </a:r>
            <a:r>
              <a:rPr lang="en-US" altLang="en-US" sz="2800" b="1" dirty="0"/>
              <a:t> Tab</a:t>
            </a:r>
          </a:p>
          <a:p>
            <a:pPr algn="ctr"/>
            <a:endParaRPr lang="en-US" altLang="en-US" sz="2400" b="1" dirty="0"/>
          </a:p>
          <a:p>
            <a:pPr algn="ctr"/>
            <a:endParaRPr lang="en-US" altLang="en-US" sz="2400" b="1" dirty="0"/>
          </a:p>
          <a:p>
            <a:pPr algn="ctr"/>
            <a:endParaRPr lang="en-US" altLang="en-US" sz="2000" b="1" i="1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BCD7DB-9A67-2E8F-25E3-AEDF8072F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689" y="2832641"/>
            <a:ext cx="3943888" cy="298456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D8DF860-F0F3-25FE-F620-4A606CB5094F}"/>
              </a:ext>
            </a:extLst>
          </p:cNvPr>
          <p:cNvSpPr/>
          <p:nvPr/>
        </p:nvSpPr>
        <p:spPr>
          <a:xfrm>
            <a:off x="855688" y="3809175"/>
            <a:ext cx="1102213" cy="55071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A1A67E-0BF1-5BD8-D254-607224366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963" y="826269"/>
            <a:ext cx="5048075" cy="584654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39A6F1E-9896-1666-36FC-CAA00EF548F7}"/>
              </a:ext>
            </a:extLst>
          </p:cNvPr>
          <p:cNvSpPr/>
          <p:nvPr/>
        </p:nvSpPr>
        <p:spPr>
          <a:xfrm rot="20132749">
            <a:off x="4893895" y="2219777"/>
            <a:ext cx="1641891" cy="778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2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8" y="179937"/>
            <a:ext cx="10591800" cy="646332"/>
          </a:xfrm>
        </p:spPr>
        <p:txBody>
          <a:bodyPr/>
          <a:lstStyle/>
          <a:p>
            <a:pPr algn="ctr"/>
            <a:r>
              <a:rPr lang="en-US" dirty="0"/>
              <a:t>Arizona Geographic Alliance Website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6A9FD9-630E-44B9-BED8-AFEA6C84A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365" y="974179"/>
            <a:ext cx="5421862" cy="4859062"/>
          </a:xfrm>
        </p:spPr>
        <p:txBody>
          <a:bodyPr/>
          <a:lstStyle/>
          <a:p>
            <a:pPr algn="ctr"/>
            <a:r>
              <a:rPr lang="en-US" altLang="en-US" sz="2800" b="1" dirty="0"/>
              <a:t>Lesson Format </a:t>
            </a:r>
          </a:p>
          <a:p>
            <a:pPr algn="ctr"/>
            <a:r>
              <a:rPr lang="en-US" altLang="en-US" sz="2400" b="1" dirty="0"/>
              <a:t>Overview of Type of Geo Lesson</a:t>
            </a:r>
          </a:p>
          <a:p>
            <a:pPr algn="ctr"/>
            <a:r>
              <a:rPr lang="en-US" altLang="en-US" sz="2400" b="1" dirty="0">
                <a:solidFill>
                  <a:srgbClr val="0070C0"/>
                </a:solidFill>
              </a:rPr>
              <a:t>Lesson Plan Content:</a:t>
            </a:r>
          </a:p>
          <a:p>
            <a:pPr algn="ctr">
              <a:spcBef>
                <a:spcPts val="0"/>
              </a:spcBef>
            </a:pPr>
            <a:r>
              <a:rPr lang="en-US" altLang="en-US" sz="2400" b="1" dirty="0">
                <a:solidFill>
                  <a:srgbClr val="0070C0"/>
                </a:solidFill>
              </a:rPr>
              <a:t>Description | Author </a:t>
            </a:r>
          </a:p>
          <a:p>
            <a:pPr algn="ctr">
              <a:spcBef>
                <a:spcPts val="0"/>
              </a:spcBef>
            </a:pPr>
            <a:r>
              <a:rPr lang="en-US" altLang="en-US" sz="2400" b="1" dirty="0">
                <a:solidFill>
                  <a:srgbClr val="0070C0"/>
                </a:solidFill>
              </a:rPr>
              <a:t>Grade Range | Duration</a:t>
            </a:r>
          </a:p>
          <a:p>
            <a:pPr algn="ctr">
              <a:spcBef>
                <a:spcPts val="0"/>
              </a:spcBef>
            </a:pPr>
            <a:endParaRPr lang="en-US" altLang="en-US" sz="2400" b="1" dirty="0"/>
          </a:p>
          <a:p>
            <a:pPr algn="ctr">
              <a:spcBef>
                <a:spcPts val="0"/>
              </a:spcBef>
            </a:pPr>
            <a:r>
              <a:rPr lang="en-US" altLang="en-US" sz="2400" b="1" dirty="0"/>
              <a:t>Lesson Materials:</a:t>
            </a:r>
          </a:p>
          <a:p>
            <a:pPr algn="ctr">
              <a:spcBef>
                <a:spcPts val="0"/>
              </a:spcBef>
            </a:pPr>
            <a:r>
              <a:rPr lang="en-US" altLang="en-US" sz="2400" b="1" dirty="0"/>
              <a:t>Teacher Instructions</a:t>
            </a:r>
          </a:p>
          <a:p>
            <a:pPr algn="ctr">
              <a:spcBef>
                <a:spcPts val="0"/>
              </a:spcBef>
            </a:pPr>
            <a:r>
              <a:rPr lang="en-US" altLang="en-US" sz="2400" b="1" dirty="0"/>
              <a:t>Student Materials </a:t>
            </a:r>
          </a:p>
          <a:p>
            <a:pPr algn="ctr">
              <a:spcBef>
                <a:spcPts val="0"/>
              </a:spcBef>
            </a:pPr>
            <a:r>
              <a:rPr lang="en-US" altLang="en-US" sz="2400" b="1" dirty="0"/>
              <a:t>ELL Materials</a:t>
            </a:r>
          </a:p>
          <a:p>
            <a:pPr algn="ctr">
              <a:spcBef>
                <a:spcPts val="0"/>
              </a:spcBef>
            </a:pPr>
            <a:endParaRPr lang="en-US" altLang="en-US" sz="2400" b="1" dirty="0"/>
          </a:p>
          <a:p>
            <a:pPr algn="ctr">
              <a:spcBef>
                <a:spcPts val="0"/>
              </a:spcBef>
            </a:pPr>
            <a:r>
              <a:rPr lang="en-US" altLang="en-US" sz="2400" b="1" dirty="0"/>
              <a:t>National Geography Standards</a:t>
            </a:r>
          </a:p>
          <a:p>
            <a:pPr algn="ctr"/>
            <a:endParaRPr lang="en-US" altLang="en-US" sz="2400" b="1" dirty="0"/>
          </a:p>
          <a:p>
            <a:pPr algn="ctr"/>
            <a:endParaRPr lang="en-US" altLang="en-US" sz="2000" b="1" i="1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A1A67E-0BF1-5BD8-D254-607224366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963" y="826269"/>
            <a:ext cx="5048075" cy="584654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7395259-2A74-8817-33AB-AF7795DD2552}"/>
              </a:ext>
            </a:extLst>
          </p:cNvPr>
          <p:cNvSpPr/>
          <p:nvPr/>
        </p:nvSpPr>
        <p:spPr>
          <a:xfrm>
            <a:off x="6300963" y="1818291"/>
            <a:ext cx="3505189" cy="75674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A34B0E7-D59F-7943-42D2-36BF208C932E}"/>
              </a:ext>
            </a:extLst>
          </p:cNvPr>
          <p:cNvSpPr/>
          <p:nvPr/>
        </p:nvSpPr>
        <p:spPr>
          <a:xfrm rot="1491904">
            <a:off x="4573093" y="2657920"/>
            <a:ext cx="1817928" cy="552543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BD88094-FD6C-9EE0-A333-3B49785C363F}"/>
              </a:ext>
            </a:extLst>
          </p:cNvPr>
          <p:cNvSpPr/>
          <p:nvPr/>
        </p:nvSpPr>
        <p:spPr>
          <a:xfrm rot="1491904">
            <a:off x="4451129" y="4138234"/>
            <a:ext cx="1817928" cy="552543"/>
          </a:xfrm>
          <a:prstGeom prst="rightArrow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EEA4996-599B-756C-A3E4-92641B434547}"/>
              </a:ext>
            </a:extLst>
          </p:cNvPr>
          <p:cNvSpPr/>
          <p:nvPr/>
        </p:nvSpPr>
        <p:spPr>
          <a:xfrm>
            <a:off x="6300963" y="5507421"/>
            <a:ext cx="3657590" cy="108780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2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18C6B5-87AC-4DA5-94CA-6E092A6A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32487"/>
            <a:ext cx="10591800" cy="117589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Phoenix Holocaust Association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  <a:hlinkClick r:id="rId2"/>
              </a:rPr>
              <a:t>https://phxha.com/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3EBC83-110B-D500-87A3-258DDF0ED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4" y="1299880"/>
            <a:ext cx="12097406" cy="495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79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18C6B5-87AC-4DA5-94CA-6E092A6A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38" y="232487"/>
            <a:ext cx="10591800" cy="117589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Arizona Jewish Historical Society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https://www.azjhs.org/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06CA88-D70D-2372-6726-EC01F1745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8386"/>
            <a:ext cx="12270118" cy="496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52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18C6B5-87AC-4DA5-94CA-6E092A6A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38" y="232487"/>
            <a:ext cx="10591800" cy="117589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Inspiring Courage Legacy Fund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https://www.inspirecourage.org/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AE32F6-C20A-8807-AD22-18E7DEE9C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1449"/>
            <a:ext cx="12192000" cy="54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90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042"/>
      </a:accent1>
      <a:accent2>
        <a:srgbClr val="3578AF"/>
      </a:accent2>
      <a:accent3>
        <a:srgbClr val="C4C4C4"/>
      </a:accent3>
      <a:accent4>
        <a:srgbClr val="A80B22"/>
      </a:accent4>
      <a:accent5>
        <a:srgbClr val="E2E2E2"/>
      </a:accent5>
      <a:accent6>
        <a:srgbClr val="2A6187"/>
      </a:accent6>
      <a:hlink>
        <a:srgbClr val="0563C1"/>
      </a:hlink>
      <a:folHlink>
        <a:srgbClr val="954F72"/>
      </a:folHlink>
    </a:clrScheme>
    <a:fontScheme name="Custom 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wish American Heritage Month_Win32_JC_SL_v3" id="{5A91364D-DD38-4994-BB9C-41D074FD197A}" vid="{8577DF34-D72C-48EB-902A-0A54C766E05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15C1F8C-D27A-4CE7-9DF4-4AFDB2880F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EE2DFF-920A-42C9-AEE0-3A0BF6AF46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F283A3-AA81-4663-8764-64F64C723FD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Jewish American Heritage Month presentation</Template>
  <TotalTime>303</TotalTime>
  <Words>206</Words>
  <Application>Microsoft Macintosh PowerPoint</Application>
  <PresentationFormat>Widescreen</PresentationFormat>
  <Paragraphs>48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Segoe UI</vt:lpstr>
      <vt:lpstr>Office Theme</vt:lpstr>
      <vt:lpstr>Local Resources  Holocaust Resources</vt:lpstr>
      <vt:lpstr>Arizona Geographic Alliance Website</vt:lpstr>
      <vt:lpstr>Arizona Geographic Alliance Website</vt:lpstr>
      <vt:lpstr>Arizona Geographic Alliance Website</vt:lpstr>
      <vt:lpstr>Arizona Geographic Alliance Website</vt:lpstr>
      <vt:lpstr>Phoenix Holocaust Association https://phxha.com/ </vt:lpstr>
      <vt:lpstr>Arizona Jewish Historical Society https://www.azjhs.org/  </vt:lpstr>
      <vt:lpstr>Inspiring Courage Legacy Fund https://www.inspirecourage.org/  </vt:lpstr>
    </vt:vector>
  </TitlesOfParts>
  <Manager/>
  <Company>Mesa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Resources  Holocaust Resources</dc:title>
  <dc:subject/>
  <dc:creator>Jeannine Kuropatkin</dc:creator>
  <cp:keywords/>
  <dc:description/>
  <cp:lastModifiedBy>Gale Ekiss</cp:lastModifiedBy>
  <cp:revision>4</cp:revision>
  <dcterms:created xsi:type="dcterms:W3CDTF">2022-07-08T17:15:57Z</dcterms:created>
  <dcterms:modified xsi:type="dcterms:W3CDTF">2022-07-18T23:36:08Z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