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52"/>
  </p:notesMasterIdLst>
  <p:sldIdLst>
    <p:sldId id="256" r:id="rId2"/>
    <p:sldId id="257" r:id="rId3"/>
    <p:sldId id="306" r:id="rId4"/>
    <p:sldId id="258" r:id="rId5"/>
    <p:sldId id="262" r:id="rId6"/>
    <p:sldId id="271" r:id="rId7"/>
    <p:sldId id="263" r:id="rId8"/>
    <p:sldId id="259" r:id="rId9"/>
    <p:sldId id="260" r:id="rId10"/>
    <p:sldId id="261" r:id="rId11"/>
    <p:sldId id="298" r:id="rId12"/>
    <p:sldId id="264" r:id="rId13"/>
    <p:sldId id="265" r:id="rId14"/>
    <p:sldId id="299" r:id="rId15"/>
    <p:sldId id="266" r:id="rId16"/>
    <p:sldId id="267" r:id="rId17"/>
    <p:sldId id="270" r:id="rId18"/>
    <p:sldId id="268" r:id="rId19"/>
    <p:sldId id="305" r:id="rId20"/>
    <p:sldId id="277" r:id="rId21"/>
    <p:sldId id="269" r:id="rId22"/>
    <p:sldId id="272" r:id="rId23"/>
    <p:sldId id="273" r:id="rId24"/>
    <p:sldId id="274" r:id="rId25"/>
    <p:sldId id="275" r:id="rId26"/>
    <p:sldId id="303" r:id="rId27"/>
    <p:sldId id="304" r:id="rId28"/>
    <p:sldId id="276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301" r:id="rId44"/>
    <p:sldId id="292" r:id="rId45"/>
    <p:sldId id="293" r:id="rId46"/>
    <p:sldId id="295" r:id="rId47"/>
    <p:sldId id="294" r:id="rId48"/>
    <p:sldId id="296" r:id="rId49"/>
    <p:sldId id="297" r:id="rId50"/>
    <p:sldId id="307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314D4-1FB0-C449-9D0C-A8D21D3957F4}" type="datetimeFigureOut">
              <a:rPr lang="en-US" smtClean="0"/>
              <a:t>11/4/22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4A916-CA44-E941-A9AC-1D39852D1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25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B4A4BCA-D5B4-E489-644B-3154B13A1BB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7347BB5-ADF4-6BDE-C9AA-F0D196664B3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E7A9D73-539D-5BA5-2A2F-E86B72E4017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6649F8F-8C2C-D701-7708-792EEF53E09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5F882A6-7FCA-02CE-5DC2-82576BBE133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E3E2DF9-BEAB-9124-A829-DD7865C4341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1C65C87-D741-4C1C-2164-BA9E0246DCF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73E9E7C2-1B69-3FA7-A750-64DB1252E78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737C1EF9-144F-B0FB-A1EA-858FE528074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D07944C-FC87-4246-657E-1F98CC941F8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EEF5A7EA-0311-0F85-5174-F638B5D8F1D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D2265CB0-EE72-11F1-2659-32DF141603F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3B30FEED-ACC6-0684-5711-6E4276770CB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FF9DF8F0-21B7-12C5-3BAF-F227B0448E6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20F43A2B-175C-55D3-8454-1C651DF01BB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8D796CF1-7B35-AF8C-823E-2A1B6DF8F74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8C7F687-C0D5-A249-B49A-7DC9B736B78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846E5F1B-E4F6-8FAB-A5F8-053AFFEFB55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5A78853-8F7A-29E4-4331-7084363C87E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9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id="{C76C2C3D-64ED-858B-0951-927D2671B52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B20182F8-A4A4-4FEF-0684-D37EA583DF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463FA38A-AD3F-7B34-413D-E9D54880DC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65A1C452-0E21-A545-860F-D90F952622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13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C3318034-A4E4-65B2-ABF9-32606496A3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D9681A2C-93F0-987C-4D47-DBEF69E439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2A382C83-B4EB-4B65-18D1-C9D837D87C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F03AA-B56F-4F40-8188-5AFB383B54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84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7F088A25-D7B2-1F7D-CDB8-75D39B0489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091FF67C-22FB-2885-80C5-3B60ECFD8C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AC06C3AF-0929-D9D3-1FF9-220B134C0A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D800C-284F-1A42-BAB8-4B41151A7D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132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F01BE0F1-D062-E38C-F13D-70C3B27AB5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867844D4-9EBE-20DC-E370-5FA38B5BDA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A597CCA9-BA5E-A7C3-DEA1-05C50305DE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CE0CF-7F41-1E42-9003-7A778ECE68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31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B2601260-4D36-2D48-9B82-BC3D0D368D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357CF307-4099-9891-2FE0-236DBF5F0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F3D576C4-407F-7E80-60A4-629B0796DB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E71DB-F365-D24D-AF9F-B9420342EA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306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05282DEB-7B46-C41E-77BB-7B6DDAA563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0593E0B2-EB6B-055F-DE34-79D047D047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DF87A846-8AF0-73AA-7A3D-96447B5D3D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D0AFE-FB40-6A47-954A-15CB97592F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21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535E6CB8-9BD2-3DF0-8DEB-EEC6A11D01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C5B76E3D-379A-4982-6D0E-799D9CAB91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600402F2-5C87-FFEB-5763-F52ADF2700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0D96-D26F-DE48-BD8F-D0E8011CD8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649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4DE00E31-155E-3D66-49BC-5DA6916E78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97B14DC2-46FD-B20E-53B7-7020B5DC07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5AD73B03-6BE7-7DEB-7DA2-8E40755A04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31AEF-4966-5547-95A2-FE79395B0C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99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9432A428-7083-3456-42CE-71A2C5EF1C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CD051BF4-6B70-62B3-8CC2-8EDBE980A1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4DFA555F-7DF4-5831-A258-BF5014B70A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097E7F-70E5-5943-B604-268F90AF8F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64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C65C7D88-6B71-8C9B-6018-A5B14D8C27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141E2CE3-39B8-D462-E46E-FC87444467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3E5854BE-4FBD-0805-8D0A-930B8E5D1C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00EFF-979F-3140-AAAB-E423F0883D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08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id="{3FF3D953-BCCF-4019-DA46-5D4250C6B0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091CD82F-2CCF-3224-43E5-0A80C701A1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F0B88F9C-9621-D98C-21DF-AA9DC8319C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2523A-3283-2D4A-8ED8-6503E2D571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58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539869ED-B499-CFFD-8D7F-1542CEE185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AE19730D-2006-0D89-B28D-C8A820A3AC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6F375015-BA1C-6A90-463B-CC3449D9EA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72B16-1284-4646-86D1-F72F1F7DA0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802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137D04F5-4D02-D1E7-07D7-BDB2CED2D1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075675B2-A5BE-971E-6902-93C8AACB1E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F8E7EF12-556D-C119-3EE7-83DBE91277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DE32C-C138-D84E-A3F8-50D6CA47F6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85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53B7AC74-876D-D185-5104-40A4ACAA694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6147" name="Freeform 3">
              <a:extLst>
                <a:ext uri="{FF2B5EF4-FFF2-40B4-BE49-F238E27FC236}">
                  <a16:creationId xmlns:a16="http://schemas.microsoft.com/office/drawing/2014/main" id="{4030A9AC-2765-691B-6F67-D3DD07283FB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0F283EC5-B5C0-DF9A-27A9-CE6BC5DC5EA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>
              <a:extLst>
                <a:ext uri="{FF2B5EF4-FFF2-40B4-BE49-F238E27FC236}">
                  <a16:creationId xmlns:a16="http://schemas.microsoft.com/office/drawing/2014/main" id="{B115EA88-0CD8-C211-F401-2A068BF76BA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">
              <a:extLst>
                <a:ext uri="{FF2B5EF4-FFF2-40B4-BE49-F238E27FC236}">
                  <a16:creationId xmlns:a16="http://schemas.microsoft.com/office/drawing/2014/main" id="{1F15EEBA-9E3E-34F4-1900-E319CFFC8CD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7">
              <a:extLst>
                <a:ext uri="{FF2B5EF4-FFF2-40B4-BE49-F238E27FC236}">
                  <a16:creationId xmlns:a16="http://schemas.microsoft.com/office/drawing/2014/main" id="{2E3E7248-C13C-4F06-F6C3-E8CFD5F65AE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8">
              <a:extLst>
                <a:ext uri="{FF2B5EF4-FFF2-40B4-BE49-F238E27FC236}">
                  <a16:creationId xmlns:a16="http://schemas.microsoft.com/office/drawing/2014/main" id="{584798EC-AE13-D048-CB0A-02B18AE8D36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>
              <a:extLst>
                <a:ext uri="{FF2B5EF4-FFF2-40B4-BE49-F238E27FC236}">
                  <a16:creationId xmlns:a16="http://schemas.microsoft.com/office/drawing/2014/main" id="{70D4B264-DCE5-967F-DFF0-7CC585E3208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0">
              <a:extLst>
                <a:ext uri="{FF2B5EF4-FFF2-40B4-BE49-F238E27FC236}">
                  <a16:creationId xmlns:a16="http://schemas.microsoft.com/office/drawing/2014/main" id="{A2F05EDC-B666-E549-E89A-0D6FD4FC5A7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1">
              <a:extLst>
                <a:ext uri="{FF2B5EF4-FFF2-40B4-BE49-F238E27FC236}">
                  <a16:creationId xmlns:a16="http://schemas.microsoft.com/office/drawing/2014/main" id="{50505288-FF9A-8EF5-27FC-19D14026C2D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Rectangle 12">
              <a:extLst>
                <a:ext uri="{FF2B5EF4-FFF2-40B4-BE49-F238E27FC236}">
                  <a16:creationId xmlns:a16="http://schemas.microsoft.com/office/drawing/2014/main" id="{C5971F80-C8C9-2523-2148-1AE12ECABD8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2" name="Rectangle 13">
              <a:extLst>
                <a:ext uri="{FF2B5EF4-FFF2-40B4-BE49-F238E27FC236}">
                  <a16:creationId xmlns:a16="http://schemas.microsoft.com/office/drawing/2014/main" id="{9AFC74F3-6CA1-18B7-F410-0092428141B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8" name="Freeform 14">
              <a:extLst>
                <a:ext uri="{FF2B5EF4-FFF2-40B4-BE49-F238E27FC236}">
                  <a16:creationId xmlns:a16="http://schemas.microsoft.com/office/drawing/2014/main" id="{59EDE5AE-FEA2-E232-B78C-D65DA17E5C4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  <p:sp>
          <p:nvSpPr>
            <p:cNvPr id="6159" name="Freeform 15">
              <a:extLst>
                <a:ext uri="{FF2B5EF4-FFF2-40B4-BE49-F238E27FC236}">
                  <a16:creationId xmlns:a16="http://schemas.microsoft.com/office/drawing/2014/main" id="{E35B2595-C65B-E72F-2401-D759433DF50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  <p:sp>
          <p:nvSpPr>
            <p:cNvPr id="6160" name="Freeform 16">
              <a:extLst>
                <a:ext uri="{FF2B5EF4-FFF2-40B4-BE49-F238E27FC236}">
                  <a16:creationId xmlns:a16="http://schemas.microsoft.com/office/drawing/2014/main" id="{BFA6A56C-F7B7-C47B-9530-6A8362CAF49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  <p:sp>
          <p:nvSpPr>
            <p:cNvPr id="1046" name="Freeform 17">
              <a:extLst>
                <a:ext uri="{FF2B5EF4-FFF2-40B4-BE49-F238E27FC236}">
                  <a16:creationId xmlns:a16="http://schemas.microsoft.com/office/drawing/2014/main" id="{412DD975-42A7-23DF-8EA1-9246A398DF5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8">
              <a:extLst>
                <a:ext uri="{FF2B5EF4-FFF2-40B4-BE49-F238E27FC236}">
                  <a16:creationId xmlns:a16="http://schemas.microsoft.com/office/drawing/2014/main" id="{34A0D59A-1BE4-34E8-EE3B-C7ED4CBBCD1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Freeform 19">
              <a:extLst>
                <a:ext uri="{FF2B5EF4-FFF2-40B4-BE49-F238E27FC236}">
                  <a16:creationId xmlns:a16="http://schemas.microsoft.com/office/drawing/2014/main" id="{780A5C10-BF06-A33E-9BEE-D928A3C68E9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  <p:sp>
          <p:nvSpPr>
            <p:cNvPr id="1049" name="Freeform 20">
              <a:extLst>
                <a:ext uri="{FF2B5EF4-FFF2-40B4-BE49-F238E27FC236}">
                  <a16:creationId xmlns:a16="http://schemas.microsoft.com/office/drawing/2014/main" id="{C24E9955-DC49-4FFB-9C54-7899CF42E90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5" name="Rectangle 21">
            <a:extLst>
              <a:ext uri="{FF2B5EF4-FFF2-40B4-BE49-F238E27FC236}">
                <a16:creationId xmlns:a16="http://schemas.microsoft.com/office/drawing/2014/main" id="{98FBC4A2-0EFC-A28C-45BE-53D585D6E4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66" name="Rectangle 22">
            <a:extLst>
              <a:ext uri="{FF2B5EF4-FFF2-40B4-BE49-F238E27FC236}">
                <a16:creationId xmlns:a16="http://schemas.microsoft.com/office/drawing/2014/main" id="{9F4D1ADE-3701-938F-4FC5-868CFEF96C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67" name="Rectangle 23">
            <a:extLst>
              <a:ext uri="{FF2B5EF4-FFF2-40B4-BE49-F238E27FC236}">
                <a16:creationId xmlns:a16="http://schemas.microsoft.com/office/drawing/2014/main" id="{CA6D0334-CC48-D14D-8EA4-8F4408A454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8" name="Rectangle 24">
            <a:extLst>
              <a:ext uri="{FF2B5EF4-FFF2-40B4-BE49-F238E27FC236}">
                <a16:creationId xmlns:a16="http://schemas.microsoft.com/office/drawing/2014/main" id="{6F80D871-DEA7-5BCC-C649-E82362D7317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9" name="Rectangle 25">
            <a:extLst>
              <a:ext uri="{FF2B5EF4-FFF2-40B4-BE49-F238E27FC236}">
                <a16:creationId xmlns:a16="http://schemas.microsoft.com/office/drawing/2014/main" id="{ED8AF8F9-AB81-9234-993C-0C0FCDC6215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fld id="{7CB18633-6CB9-7548-957D-F50F5987804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c8.alamy.com/comp" TargetMode="External"/><Relationship Id="rId3" Type="http://schemas.openxmlformats.org/officeDocument/2006/relationships/hyperlink" Target="https://cdn.vox-cdn.com/thumbor" TargetMode="External"/><Relationship Id="rId7" Type="http://schemas.openxmlformats.org/officeDocument/2006/relationships/hyperlink" Target="http://boredomtherapy.com/secret-cemetery-symbols/" TargetMode="External"/><Relationship Id="rId2" Type="http://schemas.openxmlformats.org/officeDocument/2006/relationships/hyperlink" Target="https://images.findagrave.com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mesaaz.gov" TargetMode="External"/><Relationship Id="rId5" Type="http://schemas.openxmlformats.org/officeDocument/2006/relationships/hyperlink" Target="https://c1.staticflickr.com/" TargetMode="External"/><Relationship Id="rId10" Type="http://schemas.openxmlformats.org/officeDocument/2006/relationships/hyperlink" Target="http://cdn.abclocal.go.com" TargetMode="External"/><Relationship Id="rId4" Type="http://schemas.openxmlformats.org/officeDocument/2006/relationships/hyperlink" Target="https://media.npr.org/assets/img/2012/10/22/arlington_wide" TargetMode="External"/><Relationship Id="rId9" Type="http://schemas.openxmlformats.org/officeDocument/2006/relationships/hyperlink" Target="https://i.pinimg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88F3FA9-0115-716D-75CB-9D58B7F5C26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Tales from the Crypt:</a:t>
            </a:r>
            <a:b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Learning about Geography and History from the Local Cemetery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02E75FE-179C-1551-DACB-52E484C6438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72000"/>
            <a:ext cx="6400800" cy="1600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Gale </a:t>
            </a:r>
            <a:r>
              <a:rPr lang="en-US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Olp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Ekiss</a:t>
            </a:r>
          </a:p>
          <a:p>
            <a:pPr eaLnBrk="1" hangingPunct="1"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Arizona Geographic Alliance</a:t>
            </a:r>
            <a:endParaRPr lang="en-US" dirty="0">
              <a:effectLst>
                <a:outerShdw blurRad="38100" dist="38100" dir="2700000" algn="tl">
                  <a:srgbClr val="BB5F03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919537-0F03-E284-BEE6-F022228C2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C452-0E21-A545-860F-D90F952622CD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E8CBD83-3DBB-E22B-5A2E-C03A4D3A3461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effectLst/>
              </a:rPr>
              <a:t>Tales from the Crypt - Landscape</a:t>
            </a:r>
            <a:endParaRPr lang="en-US">
              <a:effectLst/>
            </a:endParaRPr>
          </a:p>
        </p:txBody>
      </p:sp>
      <p:pic>
        <p:nvPicPr>
          <p:cNvPr id="11276" name="Picture 12" descr="old.jpg    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26D10473-9C9C-2966-A8A4-189AB590CB0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5200" y="2819400"/>
            <a:ext cx="5222875" cy="3565525"/>
          </a:xfrm>
        </p:spPr>
      </p:pic>
      <p:pic>
        <p:nvPicPr>
          <p:cNvPr id="11278" name="Picture 14" descr="region4.jpg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A278B858-908C-7B35-7A87-3800C319D102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" y="1371600"/>
            <a:ext cx="4273550" cy="2917825"/>
          </a:xfrm>
        </p:spPr>
      </p:pic>
      <p:sp>
        <p:nvSpPr>
          <p:cNvPr id="11279" name="Text Box 15">
            <a:extLst>
              <a:ext uri="{FF2B5EF4-FFF2-40B4-BE49-F238E27FC236}">
                <a16:creationId xmlns:a16="http://schemas.microsoft.com/office/drawing/2014/main" id="{D2B9217D-4116-F318-FF26-0EBC23EC9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0292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Times" charset="0"/>
                <a:ea typeface="ＭＳ Ｐゴシック" charset="0"/>
              </a:rPr>
              <a:t>Old or New?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ED602F-3394-6334-55BE-98820ED97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71DB-F365-D24D-AF9F-B9420342EA8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>
            <a:extLst>
              <a:ext uri="{FF2B5EF4-FFF2-40B4-BE49-F238E27FC236}">
                <a16:creationId xmlns:a16="http://schemas.microsoft.com/office/drawing/2014/main" id="{F2DFE985-39E6-741A-A0C8-C4B3F583A8AE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effectLst/>
              </a:rPr>
              <a:t>Tales from the Crypt - Landscape</a:t>
            </a:r>
            <a:endParaRPr lang="en-US">
              <a:effectLst/>
            </a:endParaRPr>
          </a:p>
        </p:txBody>
      </p:sp>
      <p:sp>
        <p:nvSpPr>
          <p:cNvPr id="51205" name="Text Box 1029">
            <a:extLst>
              <a:ext uri="{FF2B5EF4-FFF2-40B4-BE49-F238E27FC236}">
                <a16:creationId xmlns:a16="http://schemas.microsoft.com/office/drawing/2014/main" id="{51EBC588-575B-FB0A-B23F-8089ED793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0292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Times" charset="0"/>
                <a:ea typeface="ＭＳ Ｐゴシック" charset="0"/>
              </a:rPr>
              <a:t>Grass/Trees/Shrubs or Natural?</a:t>
            </a:r>
          </a:p>
        </p:txBody>
      </p:sp>
      <p:pic>
        <p:nvPicPr>
          <p:cNvPr id="51208" name="Picture 1032" descr="StJohns.jpg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CE12C271-EAAB-F14A-1F77-411DEA9BE1F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6000" y="1600200"/>
            <a:ext cx="3708400" cy="2781300"/>
          </a:xfrm>
        </p:spPr>
      </p:pic>
      <p:pic>
        <p:nvPicPr>
          <p:cNvPr id="51209" name="Picture 1033" descr="Taylorcyprus.jpg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16AD7396-00AF-9B1C-A625-2107236B3AC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29200" y="2971800"/>
            <a:ext cx="3657600" cy="274320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F69F0-987C-CE74-E761-D1A216F55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71DB-F365-D24D-AF9F-B9420342EA8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1069E57-075D-7605-F969-01A00E681FED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/>
              </a:rPr>
              <a:t>Tales from the Crypt - Symbols</a:t>
            </a:r>
          </a:p>
        </p:txBody>
      </p:sp>
      <p:sp>
        <p:nvSpPr>
          <p:cNvPr id="15368" name="Text Box 8">
            <a:extLst>
              <a:ext uri="{FF2B5EF4-FFF2-40B4-BE49-F238E27FC236}">
                <a16:creationId xmlns:a16="http://schemas.microsoft.com/office/drawing/2014/main" id="{B44B38BB-7BC3-C860-10DE-704A234EC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5052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Times" charset="0"/>
                <a:ea typeface="ＭＳ Ｐゴシック" charset="0"/>
              </a:rPr>
              <a:t>Finality of Death</a:t>
            </a:r>
          </a:p>
        </p:txBody>
      </p:sp>
      <p:pic>
        <p:nvPicPr>
          <p:cNvPr id="15374" name="Picture 14" descr="mormon3.jpg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DBFE0203-7152-B4D6-2CC4-F08C4908286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6800" y="1371600"/>
            <a:ext cx="3097213" cy="2322513"/>
          </a:xfrm>
        </p:spPr>
      </p:pic>
      <p:sp>
        <p:nvSpPr>
          <p:cNvPr id="15375" name="Text Box 15">
            <a:extLst>
              <a:ext uri="{FF2B5EF4-FFF2-40B4-BE49-F238E27FC236}">
                <a16:creationId xmlns:a16="http://schemas.microsoft.com/office/drawing/2014/main" id="{8FC8CD14-BC4F-C8CE-E14B-8A8C0F924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7338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Times" charset="0"/>
                <a:ea typeface="ＭＳ Ｐゴシック" charset="0"/>
              </a:rPr>
              <a:t>Religious Symbols</a:t>
            </a:r>
          </a:p>
        </p:txBody>
      </p:sp>
      <p:pic>
        <p:nvPicPr>
          <p:cNvPr id="5" name="Content Placeholder 4" descr="cemetary-symbolism-1-768x524.jpg">
            <a:extLst>
              <a:ext uri="{FF2B5EF4-FFF2-40B4-BE49-F238E27FC236}">
                <a16:creationId xmlns:a16="http://schemas.microsoft.com/office/drawing/2014/main" id="{5D69CEBD-2C6D-F0A4-61EA-CE13B7DFFA4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447800"/>
            <a:ext cx="3514725" cy="1905000"/>
          </a:xfrm>
        </p:spPr>
      </p:pic>
      <p:pic>
        <p:nvPicPr>
          <p:cNvPr id="13319" name="Picture 6" descr="cemetary-symbolism-5-768x512.jpg">
            <a:extLst>
              <a:ext uri="{FF2B5EF4-FFF2-40B4-BE49-F238E27FC236}">
                <a16:creationId xmlns:a16="http://schemas.microsoft.com/office/drawing/2014/main" id="{A21948F4-DC8F-9D8E-807D-B654876659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67200"/>
            <a:ext cx="2514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7">
            <a:extLst>
              <a:ext uri="{FF2B5EF4-FFF2-40B4-BE49-F238E27FC236}">
                <a16:creationId xmlns:a16="http://schemas.microsoft.com/office/drawing/2014/main" id="{3DC7C10C-371C-B4E8-7175-DD880C675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0"/>
            <a:ext cx="2771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Life Taken Too Soon</a:t>
            </a:r>
          </a:p>
        </p:txBody>
      </p:sp>
      <p:sp>
        <p:nvSpPr>
          <p:cNvPr id="13321" name="TextBox 11">
            <a:extLst>
              <a:ext uri="{FF2B5EF4-FFF2-40B4-BE49-F238E27FC236}">
                <a16:creationId xmlns:a16="http://schemas.microsoft.com/office/drawing/2014/main" id="{F64A0E82-2DA8-32D4-6454-396EFB085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6248400"/>
            <a:ext cx="3151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Long And Eventful Life</a:t>
            </a:r>
          </a:p>
        </p:txBody>
      </p:sp>
      <p:pic>
        <p:nvPicPr>
          <p:cNvPr id="13322" name="Picture 13" descr="cemetary-symbolism-8-768x576.jpg">
            <a:extLst>
              <a:ext uri="{FF2B5EF4-FFF2-40B4-BE49-F238E27FC236}">
                <a16:creationId xmlns:a16="http://schemas.microsoft.com/office/drawing/2014/main" id="{64B1997D-20C5-375D-B6EE-6BD9CBC3E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19600"/>
            <a:ext cx="2336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1795A9-CE1F-2958-31CD-9D74C533B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71DB-F365-D24D-AF9F-B9420342EA83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353AA43-9837-B015-E6A7-BFBE39B22F2F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/>
              </a:rPr>
              <a:t>Tales from the Crypt - Symbols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8FCAB433-4478-C457-A55C-EFC540EB0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6482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Times" charset="0"/>
                <a:ea typeface="ＭＳ Ｐゴシック" charset="0"/>
              </a:rPr>
              <a:t>Innocence and Purity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C04CD4D9-7C60-CE5E-0C1E-8E96038FA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4102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Times" charset="0"/>
                <a:ea typeface="ＭＳ Ｐゴシック" charset="0"/>
              </a:rPr>
              <a:t>Farewell and Friendship</a:t>
            </a:r>
          </a:p>
        </p:txBody>
      </p:sp>
      <p:pic>
        <p:nvPicPr>
          <p:cNvPr id="17416" name="Picture 8" descr="claspedhands.jpg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FB039B54-190B-2A15-3228-985E5692877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6800" y="2743200"/>
            <a:ext cx="3249613" cy="2436813"/>
          </a:xfrm>
        </p:spPr>
      </p:pic>
      <p:pic>
        <p:nvPicPr>
          <p:cNvPr id="17418" name="Picture 10" descr="lamb.jpg   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8C898F0D-BB9C-4AFD-DAC7-27DD68470835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6000" y="1600200"/>
            <a:ext cx="3632200" cy="272415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643E47-650B-0992-D1B4-2A0F15CDB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71DB-F365-D24D-AF9F-B9420342EA83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>
            <a:extLst>
              <a:ext uri="{FF2B5EF4-FFF2-40B4-BE49-F238E27FC236}">
                <a16:creationId xmlns:a16="http://schemas.microsoft.com/office/drawing/2014/main" id="{CD6ABB74-8812-FCA3-B5E4-D6066C46AA73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/>
              </a:rPr>
              <a:t>Tales from the Crypt - Symbols</a:t>
            </a:r>
          </a:p>
        </p:txBody>
      </p:sp>
      <p:sp>
        <p:nvSpPr>
          <p:cNvPr id="52227" name="Text Box 1027">
            <a:extLst>
              <a:ext uri="{FF2B5EF4-FFF2-40B4-BE49-F238E27FC236}">
                <a16:creationId xmlns:a16="http://schemas.microsoft.com/office/drawing/2014/main" id="{83715B68-5918-AE46-20BF-48E808714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1054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Times" charset="0"/>
                <a:ea typeface="ＭＳ Ｐゴシック" charset="0"/>
              </a:rPr>
              <a:t>Love</a:t>
            </a:r>
          </a:p>
        </p:txBody>
      </p:sp>
      <p:pic>
        <p:nvPicPr>
          <p:cNvPr id="52233" name="Picture 1033" descr="weddingrings.jpg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97E06037-60F8-DF07-5B09-4386528DD4E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1600200"/>
            <a:ext cx="4343400" cy="3257550"/>
          </a:xfrm>
        </p:spPr>
      </p:pic>
      <p:pic>
        <p:nvPicPr>
          <p:cNvPr id="52234" name="Picture 1034" descr="&#13;hispanic4.jpg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F9EBF7D6-70D4-7BEE-C5BA-5DDF16C4443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57600" y="4114800"/>
            <a:ext cx="3733800" cy="2547938"/>
          </a:xfrm>
        </p:spPr>
      </p:pic>
      <p:pic>
        <p:nvPicPr>
          <p:cNvPr id="15366" name="Picture 2" descr="370684_73ce28d4.jpg">
            <a:extLst>
              <a:ext uri="{FF2B5EF4-FFF2-40B4-BE49-F238E27FC236}">
                <a16:creationId xmlns:a16="http://schemas.microsoft.com/office/drawing/2014/main" id="{A45C7B00-1CE8-1330-D44D-846A98CC4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24574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3B7B7F-1258-CF77-66F7-5FAB3DE80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71DB-F365-D24D-AF9F-B9420342EA83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39C0567-0667-B9CB-134B-3767DF5A7E61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/>
              </a:rPr>
              <a:t>Tales from the Crypt - Symbols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D8E67596-614E-0291-5056-386917495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0292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pic>
        <p:nvPicPr>
          <p:cNvPr id="18444" name="Picture 12" descr="&#13;opengates.jpg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335A611F-029C-E760-D37A-1C4D2314E88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8400" y="2514600"/>
            <a:ext cx="2540000" cy="1905000"/>
          </a:xfrm>
        </p:spPr>
      </p:pic>
      <p:sp>
        <p:nvSpPr>
          <p:cNvPr id="18445" name="Text Box 13">
            <a:extLst>
              <a:ext uri="{FF2B5EF4-FFF2-40B4-BE49-F238E27FC236}">
                <a16:creationId xmlns:a16="http://schemas.microsoft.com/office/drawing/2014/main" id="{BDAF6375-4803-B4A5-24F0-474E69F74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8006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Times" charset="0"/>
                <a:ea typeface="ＭＳ Ｐゴシック" charset="0"/>
              </a:rPr>
              <a:t>Open Gates to Heaven</a:t>
            </a:r>
          </a:p>
        </p:txBody>
      </p:sp>
      <p:pic>
        <p:nvPicPr>
          <p:cNvPr id="18447" name="Picture 15" descr="symbol3.jpg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AFEB4C6B-C24C-A976-8282-074E6D7D0FF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1447800"/>
            <a:ext cx="5181600" cy="3538538"/>
          </a:xfrm>
        </p:spPr>
      </p:pic>
      <p:sp>
        <p:nvSpPr>
          <p:cNvPr id="18448" name="Text Box 16">
            <a:extLst>
              <a:ext uri="{FF2B5EF4-FFF2-40B4-BE49-F238E27FC236}">
                <a16:creationId xmlns:a16="http://schemas.microsoft.com/office/drawing/2014/main" id="{6A3015BA-470D-81DD-4895-180D6706C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953000"/>
            <a:ext cx="3581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Times" charset="0"/>
                <a:ea typeface="ＭＳ Ｐゴシック" charset="0"/>
              </a:rPr>
              <a:t>What Organizations Are Represented On This Stone?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FDAE1E-C96F-5519-4F50-9350113C3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71DB-F365-D24D-AF9F-B9420342EA83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9D485EA-9490-7E1F-EDD0-605D2C4CE569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/>
              </a:rPr>
              <a:t>Tales from the Crypt - Symbols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2BA57795-F714-B9E8-7FD9-565F43CB3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4864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BF020165-F05A-4570-47D0-A449E3428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0198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Times" charset="0"/>
                <a:ea typeface="ＭＳ Ｐゴシック" charset="0"/>
              </a:rPr>
              <a:t>Biographical</a:t>
            </a:r>
          </a:p>
        </p:txBody>
      </p:sp>
      <p:pic>
        <p:nvPicPr>
          <p:cNvPr id="19466" name="Picture 10" descr="siebert.jpg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C76A036D-F7F2-938D-E51A-570D9B46AF8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86200" y="2057400"/>
            <a:ext cx="4948238" cy="3733800"/>
          </a:xfrm>
        </p:spPr>
      </p:pic>
      <p:pic>
        <p:nvPicPr>
          <p:cNvPr id="19468" name="Picture 12" descr="soldier.jpg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C64FE9AB-F989-BC7A-DE06-BFFF7D5476D2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1219200"/>
            <a:ext cx="3656013" cy="5357813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0AA7E-DC07-4A21-96C8-F795F969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71DB-F365-D24D-AF9F-B9420342EA83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2F1922FF-0A61-DB22-C92B-9FA1D34F21F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/>
              </a:rPr>
              <a:t>Tales from the Crypt - Symbols</a:t>
            </a:r>
          </a:p>
        </p:txBody>
      </p:sp>
      <p:sp>
        <p:nvSpPr>
          <p:cNvPr id="22531" name="Text Box 1027">
            <a:extLst>
              <a:ext uri="{FF2B5EF4-FFF2-40B4-BE49-F238E27FC236}">
                <a16:creationId xmlns:a16="http://schemas.microsoft.com/office/drawing/2014/main" id="{3B718CED-9F21-6AD2-A6A7-F3A98CECC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8674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Times" charset="0"/>
                <a:ea typeface="ＭＳ Ｐゴシック" charset="0"/>
              </a:rPr>
              <a:t>Biographical</a:t>
            </a:r>
          </a:p>
        </p:txBody>
      </p:sp>
      <p:sp>
        <p:nvSpPr>
          <p:cNvPr id="22534" name="Text Box 1030">
            <a:extLst>
              <a:ext uri="{FF2B5EF4-FFF2-40B4-BE49-F238E27FC236}">
                <a16:creationId xmlns:a16="http://schemas.microsoft.com/office/drawing/2014/main" id="{E344C6AA-E12B-0F23-0E32-7F08D9C59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3340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Times" charset="0"/>
                <a:ea typeface="ＭＳ Ｐゴシック" charset="0"/>
              </a:rPr>
              <a:t>What Do The Symbols Signify?</a:t>
            </a:r>
          </a:p>
        </p:txBody>
      </p:sp>
      <p:pic>
        <p:nvPicPr>
          <p:cNvPr id="22538" name="Picture 1034" descr="symbol5.jpg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5674DBD6-C551-6D6C-19EE-97DD961EC31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43400" y="1600200"/>
            <a:ext cx="4799013" cy="3276600"/>
          </a:xfrm>
        </p:spPr>
      </p:pic>
      <p:pic>
        <p:nvPicPr>
          <p:cNvPr id="22537" name="Picture 1033" descr="symbol4.jpg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7869939D-89D4-F590-B16E-F58188297C91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1600200"/>
            <a:ext cx="5470525" cy="373380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4E572C-211E-CD04-752A-019DF3774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71DB-F365-D24D-AF9F-B9420342EA83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5FF271C-BFB5-F0C4-0A89-A9AE44E189B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/>
              </a:rPr>
              <a:t>Tales from the Crypt - Symbols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24E17575-9FB1-180F-9744-CB7887484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334000"/>
            <a:ext cx="5029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Times" charset="0"/>
                <a:ea typeface="ＭＳ Ｐゴシック" charset="0"/>
              </a:rPr>
              <a:t>What Religions are Represented?</a:t>
            </a:r>
          </a:p>
        </p:txBody>
      </p:sp>
      <p:pic>
        <p:nvPicPr>
          <p:cNvPr id="20492" name="Picture 12" descr="Hispanic.jpg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57A95358-6319-DDF4-80B8-6751DFD56175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7000" y="1676400"/>
            <a:ext cx="4341813" cy="3255963"/>
          </a:xfrm>
        </p:spPr>
      </p:pic>
      <p:pic>
        <p:nvPicPr>
          <p:cNvPr id="20490" name="Picture 10" descr="&#10;symbol.jpg 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A6473393-98F0-06DB-3838-A819C66256B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0" y="1600200"/>
            <a:ext cx="5151438" cy="3516313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C79C1F-C0A8-D43F-E87B-16A597AB5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71DB-F365-D24D-AF9F-B9420342EA83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C6224DFD-6741-8766-1B59-513FB381287F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/>
              </a:rPr>
              <a:t>Tales from the Crypt - Symbols</a:t>
            </a:r>
          </a:p>
        </p:txBody>
      </p:sp>
      <p:sp>
        <p:nvSpPr>
          <p:cNvPr id="59395" name="Text Box 3">
            <a:extLst>
              <a:ext uri="{FF2B5EF4-FFF2-40B4-BE49-F238E27FC236}">
                <a16:creationId xmlns:a16="http://schemas.microsoft.com/office/drawing/2014/main" id="{FB66FD96-0C0D-0A87-DAF1-4030C9E84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029200"/>
            <a:ext cx="3962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Times" charset="0"/>
                <a:ea typeface="ＭＳ Ｐゴシック" charset="0"/>
              </a:rPr>
              <a:t>What Religions/Parts of the World are Represented?</a:t>
            </a:r>
          </a:p>
        </p:txBody>
      </p:sp>
      <p:pic>
        <p:nvPicPr>
          <p:cNvPr id="59400" name="Picture 8" descr="&#9;cross.jpg  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5F1E4C30-1072-6C0D-1FAE-8504A7CB127D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1600200"/>
            <a:ext cx="4465638" cy="3048000"/>
          </a:xfrm>
        </p:spPr>
      </p:pic>
      <p:pic>
        <p:nvPicPr>
          <p:cNvPr id="20485" name="Picture 2" descr="buddhist.tiff">
            <a:extLst>
              <a:ext uri="{FF2B5EF4-FFF2-40B4-BE49-F238E27FC236}">
                <a16:creationId xmlns:a16="http://schemas.microsoft.com/office/drawing/2014/main" id="{26A65FF3-AD1E-EE7C-7FF3-FB4A2097C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1332451"/>
            <a:ext cx="4090988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" descr="a9b831d3c9f9448c7196c33399b76cca.jpg">
            <a:extLst>
              <a:ext uri="{FF2B5EF4-FFF2-40B4-BE49-F238E27FC236}">
                <a16:creationId xmlns:a16="http://schemas.microsoft.com/office/drawing/2014/main" id="{34F8673D-E89F-5B96-F869-09327D1F6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62144"/>
            <a:ext cx="3962399" cy="259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67BC5A-4475-5D8B-6D7B-9ED1AD8EA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71DB-F365-D24D-AF9F-B9420342EA83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whatiscemetery.jpg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A5C262AE-485B-A18F-3D33-0D3FB32E9B24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395288"/>
            <a:ext cx="8686800" cy="593090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E6D0EC-20FB-D2C0-6702-262F85F27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E0CF-7F41-1E42-9003-7A778ECE68B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>
            <a:extLst>
              <a:ext uri="{FF2B5EF4-FFF2-40B4-BE49-F238E27FC236}">
                <a16:creationId xmlns:a16="http://schemas.microsoft.com/office/drawing/2014/main" id="{5979F4AB-0A3E-3821-9EBF-F432B8316E8C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/>
              </a:rPr>
              <a:t>Tales from the Crypt - Symbols</a:t>
            </a:r>
          </a:p>
        </p:txBody>
      </p:sp>
      <p:sp>
        <p:nvSpPr>
          <p:cNvPr id="29699" name="Text Box 1027">
            <a:extLst>
              <a:ext uri="{FF2B5EF4-FFF2-40B4-BE49-F238E27FC236}">
                <a16:creationId xmlns:a16="http://schemas.microsoft.com/office/drawing/2014/main" id="{0AACD471-A4B2-85E9-D76A-B3EBF20C4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257800"/>
            <a:ext cx="3429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Times" charset="0"/>
                <a:ea typeface="ＭＳ Ｐゴシック" charset="0"/>
              </a:rPr>
              <a:t>What Religions are Represented?</a:t>
            </a:r>
          </a:p>
        </p:txBody>
      </p:sp>
      <p:pic>
        <p:nvPicPr>
          <p:cNvPr id="29704" name="Picture 1032" descr="orthodox.jpg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A7085CA0-8DF6-4AE6-4F2C-6C790346196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0725" y="3048000"/>
            <a:ext cx="3622675" cy="2733675"/>
          </a:xfrm>
        </p:spPr>
      </p:pic>
      <p:pic>
        <p:nvPicPr>
          <p:cNvPr id="29705" name="Picture 1033" descr="&#10;Mormon.jpg 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E11BAB53-8FC7-B40F-3760-CDAFDC61012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43400" y="1600200"/>
            <a:ext cx="4572000" cy="342900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D5BD3F-A238-5480-5C8E-2B2F7184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71DB-F365-D24D-AF9F-B9420342EA83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333B9E9-7F65-AF02-D933-F5A56D136E64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/>
              </a:rPr>
              <a:t>Tales from the Crypt - Symbols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9ED81006-2E73-8454-3E4F-47220C3B0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029200"/>
            <a:ext cx="3429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Times" charset="0"/>
                <a:ea typeface="ＭＳ Ｐゴシック" charset="0"/>
              </a:rPr>
              <a:t>What Religions are Represented?</a:t>
            </a:r>
          </a:p>
        </p:txBody>
      </p:sp>
      <p:pic>
        <p:nvPicPr>
          <p:cNvPr id="21512" name="Picture 8" descr="mormon2.jpg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531F68B9-1D36-1EDA-AA7B-2F529D0497E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2000250"/>
            <a:ext cx="4267200" cy="3200400"/>
          </a:xfrm>
        </p:spPr>
      </p:pic>
      <p:pic>
        <p:nvPicPr>
          <p:cNvPr id="21513" name="Picture 9" descr="symbol13.jpg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DD4FE2AB-BC5E-9CBA-58C4-7AF71FC53A2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6800" y="2286000"/>
            <a:ext cx="3775075" cy="2576513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F982CD-A40B-531A-4868-FF07A8824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71DB-F365-D24D-AF9F-B9420342EA83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147B3BF-5484-AC6D-3FA6-6DBB134432D7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/>
              </a:rPr>
              <a:t>Tales from the Crypt - Regions</a:t>
            </a: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08583028-87F8-4390-9B7E-F642D7EB4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029200"/>
            <a:ext cx="3429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Times" charset="0"/>
                <a:ea typeface="ＭＳ Ｐゴシック" charset="0"/>
              </a:rPr>
              <a:t>What Organizations Have Created These Regions?</a:t>
            </a:r>
          </a:p>
        </p:txBody>
      </p:sp>
      <p:pic>
        <p:nvPicPr>
          <p:cNvPr id="24584" name="Picture 8" descr="&#10;region.jpg 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0FEFB8E0-3EB8-8F71-B86D-57281C716CE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1600200"/>
            <a:ext cx="4384675" cy="2994025"/>
          </a:xfrm>
        </p:spPr>
      </p:pic>
      <p:pic>
        <p:nvPicPr>
          <p:cNvPr id="24585" name="Picture 9" descr="BPOE.jpg   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F735AB54-AF2E-5A14-F8EB-46C538C882A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86400" y="2209800"/>
            <a:ext cx="2900363" cy="2189163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FB2FEC-D08E-350B-F764-952331F64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71DB-F365-D24D-AF9F-B9420342EA83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979B5F9-3037-9642-A5D4-B5DE71F19A83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/>
              </a:rPr>
              <a:t>Tales from the Crypt - Regions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D536C601-BA6A-F13E-B348-0BFF8F06A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0292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Times" charset="0"/>
                <a:ea typeface="ＭＳ Ｐゴシック" charset="0"/>
              </a:rPr>
              <a:t>New Regions</a:t>
            </a:r>
          </a:p>
        </p:txBody>
      </p:sp>
      <p:pic>
        <p:nvPicPr>
          <p:cNvPr id="25608" name="Picture 8" descr="region5.jpg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AA9B0964-10FC-0CCE-6B82-AC430EE8BE19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1981200"/>
            <a:ext cx="3775075" cy="2576513"/>
          </a:xfrm>
        </p:spPr>
      </p:pic>
      <p:pic>
        <p:nvPicPr>
          <p:cNvPr id="25609" name="Picture 9" descr="region3.jpg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7A4E0357-3925-82B0-C27E-B83E85747A0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752600"/>
            <a:ext cx="3851275" cy="262890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D295DC-3AB4-8F3D-71F4-A00209D60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71DB-F365-D24D-AF9F-B9420342EA83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78A8221-8A29-D7F0-C628-46F0BA208DA3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/>
              </a:rPr>
              <a:t>Tales from the Crypt - Regions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FFD9CC88-C262-6109-D01D-EAA973D5C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029200"/>
            <a:ext cx="6629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Times" charset="0"/>
                <a:ea typeface="ＭＳ Ｐゴシック" charset="0"/>
              </a:rPr>
              <a:t>Cyprus Trees and Open Gates</a:t>
            </a:r>
          </a:p>
        </p:txBody>
      </p:sp>
      <p:pic>
        <p:nvPicPr>
          <p:cNvPr id="26632" name="Picture 8" descr="&#9;croat.jpg  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D313B7F9-C0FD-2894-21A8-44C323C46CF4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5525" y="1600200"/>
            <a:ext cx="3394075" cy="2562225"/>
          </a:xfrm>
        </p:spPr>
      </p:pic>
      <p:pic>
        <p:nvPicPr>
          <p:cNvPr id="26633" name="Picture 9" descr="Morenci2.jpg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05E6E571-BDBA-FFCD-E945-C99FFEF7C7D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29200" y="1600200"/>
            <a:ext cx="3784600" cy="283845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8CA871-38DD-9E7A-CB36-2630F744B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71DB-F365-D24D-AF9F-B9420342EA83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C3EE9E5-6F33-6D73-350D-303B6FD2298F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/>
              </a:rPr>
              <a:t>Tales from the Crypt - Regions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0DEA86EF-B205-067F-6E29-0D4CF8956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029200"/>
            <a:ext cx="7391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Times" charset="0"/>
                <a:ea typeface="ＭＳ Ｐゴシック" charset="0"/>
              </a:rPr>
              <a:t>Guess What Groups Of People Are Buried In These Regions?</a:t>
            </a:r>
          </a:p>
        </p:txBody>
      </p:sp>
      <p:pic>
        <p:nvPicPr>
          <p:cNvPr id="27656" name="Picture 8" descr="region7.jpg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75015D2B-A2AA-547A-A98E-7C4A8C11EED7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1752600"/>
            <a:ext cx="3886200" cy="2652713"/>
          </a:xfrm>
        </p:spPr>
      </p:pic>
      <p:pic>
        <p:nvPicPr>
          <p:cNvPr id="27657" name="Picture 9" descr="region12.JPG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9453707A-06D5-338B-805B-2DEB379E5F7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53000" y="1828800"/>
            <a:ext cx="3560763" cy="2659063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664F9D-F70D-A1D4-4505-CC056CF2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71DB-F365-D24D-AF9F-B9420342EA83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C4099CE1-13D6-3E68-2627-3EB34177D598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/>
              </a:rPr>
              <a:t>Tales from the Crypt - Regions</a:t>
            </a:r>
          </a:p>
        </p:txBody>
      </p:sp>
      <p:sp>
        <p:nvSpPr>
          <p:cNvPr id="57347" name="Text Box 3">
            <a:extLst>
              <a:ext uri="{FF2B5EF4-FFF2-40B4-BE49-F238E27FC236}">
                <a16:creationId xmlns:a16="http://schemas.microsoft.com/office/drawing/2014/main" id="{84B94CC7-5A1E-9939-2082-9E408AE5E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105400"/>
            <a:ext cx="7315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Times" charset="0"/>
                <a:ea typeface="ＭＳ Ｐゴシック" charset="0"/>
              </a:rPr>
              <a:t>Guess What Group Of People Is Buried In This Region?</a:t>
            </a:r>
          </a:p>
        </p:txBody>
      </p:sp>
      <p:pic>
        <p:nvPicPr>
          <p:cNvPr id="57351" name="Picture 7" descr="&#10;jewish.jpg 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E64B1D11-14CE-028F-641A-EA5995246D0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1538" y="1600200"/>
            <a:ext cx="5224462" cy="3565525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6519FA-4D1E-577B-3CD6-BFD992063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71DB-F365-D24D-AF9F-B9420342EA83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CFD8E4F-1B80-AC13-2A32-5AB6F561348C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/>
              </a:rPr>
              <a:t>Tales from the Crypt - Regions</a:t>
            </a:r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5054C3E6-FB8F-9B12-4539-EAC203741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105400"/>
            <a:ext cx="7162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Times" charset="0"/>
                <a:ea typeface="ＭＳ Ｐゴシック" charset="0"/>
              </a:rPr>
              <a:t>Guess What Group Of People Is Buried In This Region?</a:t>
            </a:r>
          </a:p>
        </p:txBody>
      </p:sp>
      <p:pic>
        <p:nvPicPr>
          <p:cNvPr id="3" name="Content Placeholder 2" descr="1360817_1280x720.jpg">
            <a:extLst>
              <a:ext uri="{FF2B5EF4-FFF2-40B4-BE49-F238E27FC236}">
                <a16:creationId xmlns:a16="http://schemas.microsoft.com/office/drawing/2014/main" id="{13657F55-94D8-4007-290C-56C3918C156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33600" y="1981200"/>
            <a:ext cx="5622925" cy="304800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B54387-925B-F60D-43EB-AA82B4D54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71DB-F365-D24D-AF9F-B9420342EA83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13A69B90-1832-2105-DF9D-433FB57E9245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/>
              </a:rPr>
              <a:t>Tales from the Crypt - Regions</a:t>
            </a:r>
          </a:p>
        </p:txBody>
      </p:sp>
      <p:pic>
        <p:nvPicPr>
          <p:cNvPr id="28679" name="Picture 7" descr="&#10;fence2.jpg 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C192A776-2A4D-86F4-8B30-9976D43833B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400" y="1447800"/>
            <a:ext cx="3394075" cy="2317750"/>
          </a:xfrm>
        </p:spPr>
      </p:pic>
      <p:pic>
        <p:nvPicPr>
          <p:cNvPr id="28680" name="Picture 8" descr="&#10;fence5.JPG 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FB9EE387-559A-2889-FE43-089E506BF4C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9200" y="3962400"/>
            <a:ext cx="3179763" cy="2374900"/>
          </a:xfrm>
        </p:spPr>
      </p:pic>
      <p:pic>
        <p:nvPicPr>
          <p:cNvPr id="28681" name="Picture 9" descr="covered.jpg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F980A1D0-C193-8733-C036-B43AC323C63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29200" y="1371600"/>
            <a:ext cx="3622675" cy="2473325"/>
          </a:xfrm>
        </p:spPr>
      </p:pic>
      <p:pic>
        <p:nvPicPr>
          <p:cNvPr id="28682" name="Picture 10" descr="Morenci.jpg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7A69BF11-ED87-BEA6-DE5B-1E9B74F3D38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29200" y="3886200"/>
            <a:ext cx="3402013" cy="2551113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43500E-4DF9-9A15-F9D2-081C29ABC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71DB-F365-D24D-AF9F-B9420342EA83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34F94748-C232-3BBB-BE6E-5A9037B4FD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/>
              </a:rPr>
              <a:t>Tales from the Crypt - Epitaphs</a:t>
            </a:r>
          </a:p>
        </p:txBody>
      </p:sp>
      <p:pic>
        <p:nvPicPr>
          <p:cNvPr id="30724" name="Picture 4" descr="epitaph.jpg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79D58A61-5EFE-8DE3-395A-E553D700BD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0988" y="1600200"/>
            <a:ext cx="6526212" cy="4894263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4DCAC8-A8AD-A086-BE19-14856902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0AFE-FB40-6A47-954A-15CB97592FB9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BB27A2-0521-88E6-2FBE-1F7AFD1FA52C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7812"/>
            <a:ext cx="8229600" cy="627538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>
                <a:solidFill>
                  <a:srgbClr val="0401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This is a cemetery.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0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Lives are commemorated—deaths recorded—families are reunited—memories are made tangible—and love is undisguised.  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000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0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Communities accord respect, families bestow reverence, historians seek information, and our heritage is enriched.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000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0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Testimonies of devotion, pride, and remembrance are cast in bronze to pay warm tribute to accomplishments and to the life—not the death—of a loved one.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000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0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cemetery is homeland for memorials that are a sustaining source of comfort to the living.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000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0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cemetery is a history of people—a perpetual record of yesterday and a sanctuary of peace and quiet today.  A cemetery exists because every life is worth loving and remembering—always.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190485-0185-88CA-E7C9-256B2D556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E0CF-7F41-1E42-9003-7A778ECE68B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9EF8DE5-DFC3-3BDF-895B-1C574760A3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/>
              </a:rPr>
              <a:t>Tales from the Crypt - Epitaphs</a:t>
            </a:r>
          </a:p>
        </p:txBody>
      </p:sp>
      <p:pic>
        <p:nvPicPr>
          <p:cNvPr id="31749" name="Picture 5" descr="epitaph2.jpg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BB52CCC8-ED64-5B0F-3A15-4A0905F820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00" y="1447800"/>
            <a:ext cx="7620000" cy="5354638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ED43D9-CB7E-430A-6F14-644E9B51A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0AFE-FB40-6A47-954A-15CB97592FB9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E1B2FE5-B745-A025-4EBA-8960827DCD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/>
              </a:rPr>
              <a:t>Tales from the Crypt - Epitaphs</a:t>
            </a:r>
          </a:p>
        </p:txBody>
      </p:sp>
      <p:pic>
        <p:nvPicPr>
          <p:cNvPr id="32773" name="Picture 5" descr="epitaph3.jpg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43829735-5140-4B54-A3A2-3C2BFB3718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2538" y="1600200"/>
            <a:ext cx="6637337" cy="4530725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DBF1F1-517A-4FE6-9F6B-3A6BF6B8D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0AFE-FB40-6A47-954A-15CB97592FB9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8BE0F9A-8467-7BCE-B5C7-D24A47DF3D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/>
              </a:rPr>
              <a:t>Tales from the Crypt - Epitaphs</a:t>
            </a:r>
          </a:p>
        </p:txBody>
      </p:sp>
      <p:pic>
        <p:nvPicPr>
          <p:cNvPr id="33797" name="Picture 5" descr="epitaph4.jpg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A911BA88-72B0-E342-6D70-3EF9457DD2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1284288"/>
            <a:ext cx="7551738" cy="5154612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C65ACE-9247-9A10-7FAD-28BC4A42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0AFE-FB40-6A47-954A-15CB97592FB9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37B6365A-0933-D187-531D-EA912ECCD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/>
              </a:rPr>
              <a:t>Tales from the Crypt - Epitaphs</a:t>
            </a:r>
          </a:p>
        </p:txBody>
      </p:sp>
      <p:pic>
        <p:nvPicPr>
          <p:cNvPr id="34821" name="Picture 5" descr="epitaph5.jpg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41A0B333-C89D-537B-A8C6-6434386B3A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2538" y="1600200"/>
            <a:ext cx="6977062" cy="476250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EFFBA1-5CA1-2562-81DA-1DE46964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0AFE-FB40-6A47-954A-15CB97592FB9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D586638B-D866-BFC7-84C2-73A6324A35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/>
              </a:rPr>
              <a:t>Tales from the Crypt - Epitaphs</a:t>
            </a:r>
          </a:p>
        </p:txBody>
      </p:sp>
      <p:pic>
        <p:nvPicPr>
          <p:cNvPr id="35845" name="Picture 5" descr="epitaph6.jpg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27A5DDD7-DEB4-8F2F-D593-C68B4B4766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2538" y="1600200"/>
            <a:ext cx="7129462" cy="4867275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7F9CED-4692-B28E-38D6-F5AB751F5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0AFE-FB40-6A47-954A-15CB97592FB9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80302A6-F036-28DA-D6BC-372CC64FFB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/>
              </a:rPr>
              <a:t>Tales from the Crypt - Epitaphs</a:t>
            </a:r>
          </a:p>
        </p:txBody>
      </p:sp>
      <p:pic>
        <p:nvPicPr>
          <p:cNvPr id="36869" name="Picture 5" descr="epitaph7.jpg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480641B8-9F8D-1414-E001-056767141D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76600" y="1219200"/>
            <a:ext cx="3535363" cy="518160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20CB89-BFE4-E315-BECB-B62E9C442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0AFE-FB40-6A47-954A-15CB97592FB9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EA6D49C-F670-3782-62C3-067EA90EFE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/>
              </a:rPr>
              <a:t>Tales from the Crypt - Epitaphs</a:t>
            </a:r>
          </a:p>
        </p:txBody>
      </p:sp>
      <p:pic>
        <p:nvPicPr>
          <p:cNvPr id="37893" name="Picture 5" descr="&#13;epitaph13.jpg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ED51931F-5D7F-C3ED-D70E-E7D6D099B7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3000" y="1600200"/>
            <a:ext cx="7018338" cy="4791075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A9DB2C-A07D-DCF5-3D0C-7F474214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0AFE-FB40-6A47-954A-15CB97592FB9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86E8CE72-5649-5B12-5EB4-7D49974DBB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effectLst/>
              </a:rPr>
              <a:t>Tales from the Crypt - Countries of Origin</a:t>
            </a:r>
            <a:endParaRPr lang="en-US">
              <a:effectLst/>
            </a:endParaRPr>
          </a:p>
        </p:txBody>
      </p:sp>
      <p:pic>
        <p:nvPicPr>
          <p:cNvPr id="38917" name="Picture 5" descr="&#10;nation.jpg 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9C975B0C-9F7B-363E-738A-9616B8A5CE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1295400"/>
            <a:ext cx="7467600" cy="5097463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073494-F42B-C7C7-8397-1543A74FA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0AFE-FB40-6A47-954A-15CB97592FB9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0A8E3066-D589-2FFA-78B5-8317B17594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effectLst/>
              </a:rPr>
              <a:t>Tales from the Crypt - Countries of Origin</a:t>
            </a:r>
            <a:endParaRPr lang="en-US">
              <a:effectLst/>
            </a:endParaRPr>
          </a:p>
        </p:txBody>
      </p:sp>
      <p:pic>
        <p:nvPicPr>
          <p:cNvPr id="39941" name="Picture 5" descr="nation0.jpg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77DE8981-0411-52F8-5193-638C00850B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9200" y="1295400"/>
            <a:ext cx="7434263" cy="5075238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468E15-78DE-FFFF-171E-7BDB3FCF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0AFE-FB40-6A47-954A-15CB97592FB9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36D4CE5-923B-B4E9-5090-1311C6F861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effectLst/>
              </a:rPr>
              <a:t>Tales from the Crypt - Countries of Origin</a:t>
            </a:r>
            <a:endParaRPr lang="en-US">
              <a:effectLst/>
            </a:endParaRPr>
          </a:p>
        </p:txBody>
      </p:sp>
      <p:pic>
        <p:nvPicPr>
          <p:cNvPr id="40965" name="Picture 5" descr="nation1.jpg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3924B3F6-787B-8D04-AEF6-B3F5DE2172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2538" y="1600200"/>
            <a:ext cx="7129462" cy="4867275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B04A7D-971D-353B-88E3-A0F4A0258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0AFE-FB40-6A47-954A-15CB97592FB9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9A44DDC-6D7E-4330-645C-523762881B6D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/>
              </a:rPr>
              <a:t>Tales from the Crypt - Kinds</a:t>
            </a:r>
          </a:p>
        </p:txBody>
      </p:sp>
      <p:pic>
        <p:nvPicPr>
          <p:cNvPr id="8199" name="Picture 7" descr="binghampton2.jpg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FD411AF4-74AA-463C-6218-51108D629263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3125" y="1600200"/>
            <a:ext cx="3206750" cy="2189163"/>
          </a:xfrm>
        </p:spPr>
      </p:pic>
      <p:pic>
        <p:nvPicPr>
          <p:cNvPr id="8200" name="Picture 8" descr="Holyhope.jpg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20FE79D7-3FEC-9625-4B07-0533F21AAE8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4125" y="4419600"/>
            <a:ext cx="2790825" cy="1905000"/>
          </a:xfrm>
        </p:spPr>
      </p:pic>
      <p:pic>
        <p:nvPicPr>
          <p:cNvPr id="8202" name="Picture 10" descr="Morenci2.jpg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F79299A1-159B-497D-8ABE-DCCC3FB5EBD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03900" y="4452257"/>
            <a:ext cx="2413000" cy="1809750"/>
          </a:xfrm>
        </p:spPr>
      </p:pic>
      <p:sp>
        <p:nvSpPr>
          <p:cNvPr id="5126" name="TextBox 1">
            <a:extLst>
              <a:ext uri="{FF2B5EF4-FFF2-40B4-BE49-F238E27FC236}">
                <a16:creationId xmlns:a16="http://schemas.microsoft.com/office/drawing/2014/main" id="{BFD321CE-1CCA-B105-4A72-3B341194C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657600"/>
            <a:ext cx="2960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Binghampton--Tucson </a:t>
            </a:r>
          </a:p>
        </p:txBody>
      </p:sp>
      <p:sp>
        <p:nvSpPr>
          <p:cNvPr id="5127" name="TextBox 2">
            <a:extLst>
              <a:ext uri="{FF2B5EF4-FFF2-40B4-BE49-F238E27FC236}">
                <a16:creationId xmlns:a16="http://schemas.microsoft.com/office/drawing/2014/main" id="{7E0E5870-3968-3502-FE2B-EB26F2602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248400"/>
            <a:ext cx="1227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Morenci</a:t>
            </a:r>
          </a:p>
        </p:txBody>
      </p:sp>
      <p:sp>
        <p:nvSpPr>
          <p:cNvPr id="5128" name="TextBox 3">
            <a:extLst>
              <a:ext uri="{FF2B5EF4-FFF2-40B4-BE49-F238E27FC236}">
                <a16:creationId xmlns:a16="http://schemas.microsoft.com/office/drawing/2014/main" id="{9BBB0F87-1252-322F-A0B4-6188FC986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248400"/>
            <a:ext cx="2644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Holy Hope--Tucson</a:t>
            </a:r>
          </a:p>
        </p:txBody>
      </p:sp>
      <p:sp>
        <p:nvSpPr>
          <p:cNvPr id="5129" name="TextBox 6">
            <a:extLst>
              <a:ext uri="{FF2B5EF4-FFF2-40B4-BE49-F238E27FC236}">
                <a16:creationId xmlns:a16="http://schemas.microsoft.com/office/drawing/2014/main" id="{FE2CC052-0A1C-980D-93B4-2F4F26EFE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867944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Gila River  </a:t>
            </a:r>
          </a:p>
        </p:txBody>
      </p:sp>
      <p:pic>
        <p:nvPicPr>
          <p:cNvPr id="9" name="Content Placeholder 8" descr="CEM2229785_136588900676.jpg">
            <a:extLst>
              <a:ext uri="{FF2B5EF4-FFF2-40B4-BE49-F238E27FC236}">
                <a16:creationId xmlns:a16="http://schemas.microsoft.com/office/drawing/2014/main" id="{022A03C5-F303-8F87-7271-664010E0DA9F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E85757-9FFF-DC78-AEF1-7533B71DC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71DB-F365-D24D-AF9F-B9420342EA8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081EDB29-E4E6-BA04-81D1-1FC1CD78BE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effectLst/>
              </a:rPr>
              <a:t>Tales from the Crypt - Countries of Origin</a:t>
            </a:r>
            <a:endParaRPr lang="en-US">
              <a:effectLst/>
            </a:endParaRPr>
          </a:p>
        </p:txBody>
      </p:sp>
      <p:pic>
        <p:nvPicPr>
          <p:cNvPr id="41991" name="Picture 7" descr="nation9.jpg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FDFFDFEE-A445-65FE-9354-BFC5F3DEC9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00" y="1295400"/>
            <a:ext cx="7696200" cy="5253038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3FDF07-04DF-A4C9-0335-4C5F2D414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0AFE-FB40-6A47-954A-15CB97592FB9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4C20E7D-6ED8-48E0-127E-13B696452524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effectLst/>
              </a:rPr>
              <a:t>Tales from the Crypt - Countries of Origin</a:t>
            </a:r>
            <a:endParaRPr lang="en-US">
              <a:effectLst/>
            </a:endParaRPr>
          </a:p>
        </p:txBody>
      </p:sp>
      <p:pic>
        <p:nvPicPr>
          <p:cNvPr id="43015" name="Picture 7" descr="nation4.jpg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6F200C5B-FA8B-C146-B579-FCEA84FDD5A7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1447800"/>
            <a:ext cx="3276600" cy="4800600"/>
          </a:xfrm>
        </p:spPr>
      </p:pic>
      <p:pic>
        <p:nvPicPr>
          <p:cNvPr id="43016" name="Picture 8" descr="nation6.jpg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64E91B07-A2FC-2F1D-A3D3-91DA7EB7EC9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43400" y="2667000"/>
            <a:ext cx="4343400" cy="296545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9F4B52-77B2-DE5E-D21F-C056C655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71DB-F365-D24D-AF9F-B9420342EA83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6E8BE728-1C6D-A861-A37A-5BB443854555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effectLst/>
              </a:rPr>
              <a:t>Tales from the Crypt - Personalizing</a:t>
            </a:r>
            <a:endParaRPr lang="en-US">
              <a:effectLst/>
            </a:endParaRPr>
          </a:p>
        </p:txBody>
      </p:sp>
      <p:pic>
        <p:nvPicPr>
          <p:cNvPr id="44039" name="Picture 7" descr="decoration2.jpg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7352E434-1469-A05F-DB2B-EB313EB24CEE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2743200"/>
            <a:ext cx="4079875" cy="2784475"/>
          </a:xfrm>
        </p:spPr>
      </p:pic>
      <p:pic>
        <p:nvPicPr>
          <p:cNvPr id="44044" name="Picture 12" descr="&#13;Hispanic0.jpg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58BA4590-54A7-E99E-B361-DC75D025CE9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1600200"/>
            <a:ext cx="4003675" cy="2733675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342D04-B2D1-38E1-83EA-E7E14B0C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71DB-F365-D24D-AF9F-B9420342EA83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E9B02FB2-86C6-04E8-B902-E3458CA37545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effectLst/>
              </a:rPr>
              <a:t>Tales from the Crypt - Personalizing</a:t>
            </a:r>
            <a:endParaRPr lang="en-US">
              <a:effectLst/>
            </a:endParaRPr>
          </a:p>
        </p:txBody>
      </p:sp>
      <p:pic>
        <p:nvPicPr>
          <p:cNvPr id="55302" name="Picture 6" descr="tile.JPG   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7AD65F3E-44D7-7034-02F2-7D2A76ACE4DB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2286000"/>
            <a:ext cx="4170363" cy="3114675"/>
          </a:xfrm>
        </p:spPr>
      </p:pic>
      <p:pic>
        <p:nvPicPr>
          <p:cNvPr id="55304" name="Picture 8" descr="&#9;baby8.JPG  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E983B4C4-C651-5ED1-C102-4593822B622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1600" y="1676400"/>
            <a:ext cx="3136900" cy="419100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6ECBBD-713B-26F8-0D3B-5CADEA124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71DB-F365-D24D-AF9F-B9420342EA83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B038D5D-A109-BEF1-04A2-82FCAE8915B4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effectLst/>
              </a:rPr>
              <a:t>Tales from the Crypt - Personalizing</a:t>
            </a:r>
            <a:endParaRPr lang="en-US">
              <a:effectLst/>
            </a:endParaRPr>
          </a:p>
        </p:txBody>
      </p:sp>
      <p:pic>
        <p:nvPicPr>
          <p:cNvPr id="45062" name="Picture 6" descr="decoration3.jpg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AE4C9793-D346-DA5C-4F94-6E44E0AA7CE5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00" y="3352800"/>
            <a:ext cx="4114800" cy="2809875"/>
          </a:xfrm>
        </p:spPr>
      </p:pic>
      <p:pic>
        <p:nvPicPr>
          <p:cNvPr id="45064" name="Picture 8" descr="decorations.jpg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2DA63954-7B3D-51A0-C802-0B22460C9B2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316038"/>
            <a:ext cx="4038600" cy="2757487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8B0E30-859F-E09C-A52A-AD012094A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71DB-F365-D24D-AF9F-B9420342EA83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02F9459F-D1E5-18D3-6144-E377FB82D893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effectLst/>
              </a:rPr>
              <a:t>Tales from the Crypt - Shapes and Textures</a:t>
            </a:r>
            <a:endParaRPr lang="en-US">
              <a:effectLst/>
            </a:endParaRPr>
          </a:p>
        </p:txBody>
      </p:sp>
      <p:pic>
        <p:nvPicPr>
          <p:cNvPr id="46087" name="Picture 7" descr="&#9;shape.jpg  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EB6BE5E3-4A20-1BDD-D723-4B74AE20B90E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1295400"/>
            <a:ext cx="3379788" cy="4953000"/>
          </a:xfrm>
        </p:spPr>
      </p:pic>
      <p:pic>
        <p:nvPicPr>
          <p:cNvPr id="46088" name="Picture 8" descr="&#10;shape2.jpg 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AEB4A0FC-3576-CF80-B69D-2F73A1142C4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62400" y="2209800"/>
            <a:ext cx="4953000" cy="3381375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ADCC15-F4AE-888B-D148-2A3CB985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71DB-F365-D24D-AF9F-B9420342EA83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8DF95622-5F95-3EF9-9068-EB03845D8E54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effectLst/>
              </a:rPr>
              <a:t>Tales from the Crypt - Shapes and Textures</a:t>
            </a:r>
            <a:endParaRPr lang="en-US">
              <a:effectLst/>
            </a:endParaRPr>
          </a:p>
        </p:txBody>
      </p:sp>
      <p:pic>
        <p:nvPicPr>
          <p:cNvPr id="48139" name="Picture 11" descr="&#10;shape3.jpg 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4B5451AF-C3F9-41A6-3878-D86169299E95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0600" y="1524000"/>
            <a:ext cx="3206750" cy="2189163"/>
          </a:xfrm>
        </p:spPr>
      </p:pic>
      <p:pic>
        <p:nvPicPr>
          <p:cNvPr id="48140" name="Picture 12" descr="&#10;shape4.jpg 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F55A3AFC-9275-6903-91BE-DF39F0423A5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28788" y="3941763"/>
            <a:ext cx="1782762" cy="2611437"/>
          </a:xfrm>
        </p:spPr>
      </p:pic>
      <p:pic>
        <p:nvPicPr>
          <p:cNvPr id="48141" name="Picture 13" descr="&#10;shape6.jpg 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C8AE2F18-91DD-A9B8-9A8E-8A680186D90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19788" y="990600"/>
            <a:ext cx="1909762" cy="2798763"/>
          </a:xfrm>
        </p:spPr>
      </p:pic>
      <p:pic>
        <p:nvPicPr>
          <p:cNvPr id="48142" name="Picture 14" descr="&#10;shape7.jpg 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FB001552-69BE-EB62-0DC7-64DB908AD09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05400" y="4038600"/>
            <a:ext cx="3206750" cy="2189163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89BCA5-4B24-E1E4-E266-1987F105C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71DB-F365-D24D-AF9F-B9420342EA83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43CEBE5-E93C-25EF-2A4C-B411132CADDE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effectLst/>
              </a:rPr>
              <a:t>Tales from the Crypt - Shapes and Textures</a:t>
            </a:r>
            <a:endParaRPr lang="en-US">
              <a:effectLst/>
            </a:endParaRPr>
          </a:p>
        </p:txBody>
      </p:sp>
      <p:pic>
        <p:nvPicPr>
          <p:cNvPr id="47113" name="Picture 9" descr="&#10;shape8.jpg 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8C333EDA-0BBB-BD8A-B1E9-DE0C0F59C4B4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9200" y="1371600"/>
            <a:ext cx="2600325" cy="3810000"/>
          </a:xfrm>
        </p:spPr>
      </p:pic>
      <p:pic>
        <p:nvPicPr>
          <p:cNvPr id="47114" name="Picture 10" descr="&#10;shape9.jpg 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E31E1FCB-F292-2211-7281-5BBB800D498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7200" y="1981200"/>
            <a:ext cx="4156075" cy="2836863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18CFA6-0113-CD6C-CF2E-7F981E7D0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71DB-F365-D24D-AF9F-B9420342EA83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67AD6939-1A19-D7C8-5060-18095C6CE677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effectLst/>
              </a:rPr>
              <a:t>Tales from the Crypt - Shapes and Textures</a:t>
            </a:r>
            <a:endParaRPr lang="en-US">
              <a:effectLst/>
            </a:endParaRPr>
          </a:p>
        </p:txBody>
      </p:sp>
      <p:pic>
        <p:nvPicPr>
          <p:cNvPr id="49159" name="Picture 7" descr="shape10.jpg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4FB908B6-27E1-9F42-E8E9-39439C41232E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1828800"/>
            <a:ext cx="4384675" cy="2994025"/>
          </a:xfrm>
        </p:spPr>
      </p:pic>
      <p:pic>
        <p:nvPicPr>
          <p:cNvPr id="49160" name="Picture 8" descr="shape11.jpg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A7C3B6E4-04C3-99DF-7A53-2E0951ABC2D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29200" y="3733800"/>
            <a:ext cx="3657600" cy="2497138"/>
          </a:xfrm>
        </p:spPr>
      </p:pic>
      <p:sp>
        <p:nvSpPr>
          <p:cNvPr id="49161" name="Text Box 9">
            <a:extLst>
              <a:ext uri="{FF2B5EF4-FFF2-40B4-BE49-F238E27FC236}">
                <a16:creationId xmlns:a16="http://schemas.microsoft.com/office/drawing/2014/main" id="{7849D4CC-07DC-1D2A-42E6-29A12942F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752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Times" charset="0"/>
                <a:ea typeface="ＭＳ Ｐゴシック" charset="0"/>
              </a:rPr>
              <a:t>Rich and Poor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84B34B-BF72-0F67-B170-9A15007FA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71DB-F365-D24D-AF9F-B9420342EA83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6EF5B242-74CE-D001-405E-52BCC8B34369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effectLst/>
              </a:rPr>
              <a:t>Tales from the Crypt - Shapes and Textures</a:t>
            </a:r>
            <a:endParaRPr lang="en-US">
              <a:effectLst/>
            </a:endParaRPr>
          </a:p>
        </p:txBody>
      </p:sp>
      <p:sp>
        <p:nvSpPr>
          <p:cNvPr id="50181" name="Text Box 5">
            <a:extLst>
              <a:ext uri="{FF2B5EF4-FFF2-40B4-BE49-F238E27FC236}">
                <a16:creationId xmlns:a16="http://schemas.microsoft.com/office/drawing/2014/main" id="{442FD55D-EE3B-6E05-01A4-EA7531407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752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Times" charset="0"/>
                <a:ea typeface="ＭＳ Ｐゴシック" charset="0"/>
              </a:rPr>
              <a:t>Rich and Poor</a:t>
            </a:r>
          </a:p>
        </p:txBody>
      </p:sp>
      <p:pic>
        <p:nvPicPr>
          <p:cNvPr id="50184" name="Picture 8" descr="decoration14.JPG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ED28B51A-303D-E47E-FBE0-2CF2D888D247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" y="1752600"/>
            <a:ext cx="3962400" cy="2962275"/>
          </a:xfrm>
        </p:spPr>
      </p:pic>
      <p:pic>
        <p:nvPicPr>
          <p:cNvPr id="50185" name="Picture 9" descr="&#13;Snowflake.jpg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2CCE7965-ABDE-3241-3CD9-CE363B1F6CB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53000" y="3276600"/>
            <a:ext cx="3554413" cy="2665413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E6F098-CB0B-670D-4B95-37874DDB3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71DB-F365-D24D-AF9F-B9420342EA83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F4F3BD2-BAB8-786E-EA90-A8368523E0A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/>
              </a:rPr>
              <a:t>Tales from the Crypt - Kinds</a:t>
            </a:r>
          </a:p>
        </p:txBody>
      </p:sp>
      <p:pic>
        <p:nvPicPr>
          <p:cNvPr id="12295" name="Picture 7" descr="Okinawa.jpg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64D464E6-12F9-8BF8-61FE-191E2757120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19600" y="1371600"/>
            <a:ext cx="3013075" cy="2057400"/>
          </a:xfrm>
        </p:spPr>
      </p:pic>
      <p:sp>
        <p:nvSpPr>
          <p:cNvPr id="12296" name="Text Box 8">
            <a:extLst>
              <a:ext uri="{FF2B5EF4-FFF2-40B4-BE49-F238E27FC236}">
                <a16:creationId xmlns:a16="http://schemas.microsoft.com/office/drawing/2014/main" id="{B4F0E962-D82A-265D-3986-8C2396358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895600"/>
            <a:ext cx="190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Times" charset="0"/>
                <a:ea typeface="ＭＳ Ｐゴシック" charset="0"/>
              </a:rPr>
              <a:t>Okinawa</a:t>
            </a:r>
          </a:p>
        </p:txBody>
      </p:sp>
      <p:pic>
        <p:nvPicPr>
          <p:cNvPr id="6149" name="Picture 2" descr="NOStLouis2I.0.0.jpg">
            <a:extLst>
              <a:ext uri="{FF2B5EF4-FFF2-40B4-BE49-F238E27FC236}">
                <a16:creationId xmlns:a16="http://schemas.microsoft.com/office/drawing/2014/main" id="{CA021FEC-EDD9-2D5F-3629-895AE5CE4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3">
            <a:extLst>
              <a:ext uri="{FF2B5EF4-FFF2-40B4-BE49-F238E27FC236}">
                <a16:creationId xmlns:a16="http://schemas.microsoft.com/office/drawing/2014/main" id="{75BED391-3FCA-420D-7893-847B43A67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581400"/>
            <a:ext cx="180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New Orleans</a:t>
            </a:r>
          </a:p>
        </p:txBody>
      </p:sp>
      <p:sp>
        <p:nvSpPr>
          <p:cNvPr id="6151" name="TextBox 4">
            <a:extLst>
              <a:ext uri="{FF2B5EF4-FFF2-40B4-BE49-F238E27FC236}">
                <a16:creationId xmlns:a16="http://schemas.microsoft.com/office/drawing/2014/main" id="{ED97D2B3-DFCF-F70B-B987-60D36CD61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0" y="49069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6152" name="Picture 6" descr="arlington_wide-16fb584a13e80c2ab9c4700c934010f850e4a611.jpg">
            <a:extLst>
              <a:ext uri="{FF2B5EF4-FFF2-40B4-BE49-F238E27FC236}">
                <a16:creationId xmlns:a16="http://schemas.microsoft.com/office/drawing/2014/main" id="{18C40CE9-2A8B-B61A-016B-EE64BA13E6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91000"/>
            <a:ext cx="3257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Box 7">
            <a:extLst>
              <a:ext uri="{FF2B5EF4-FFF2-40B4-BE49-F238E27FC236}">
                <a16:creationId xmlns:a16="http://schemas.microsoft.com/office/drawing/2014/main" id="{7D203E06-93F2-717B-CD39-483CAE5D0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096000"/>
            <a:ext cx="1381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Arlington</a:t>
            </a:r>
          </a:p>
        </p:txBody>
      </p:sp>
      <p:pic>
        <p:nvPicPr>
          <p:cNvPr id="6154" name="Picture 10" descr="19636140464_4123ebde1a_b.jpg">
            <a:extLst>
              <a:ext uri="{FF2B5EF4-FFF2-40B4-BE49-F238E27FC236}">
                <a16:creationId xmlns:a16="http://schemas.microsoft.com/office/drawing/2014/main" id="{60982616-66E4-FE80-A20A-235852CB1D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62400"/>
            <a:ext cx="2674938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Box 11">
            <a:extLst>
              <a:ext uri="{FF2B5EF4-FFF2-40B4-BE49-F238E27FC236}">
                <a16:creationId xmlns:a16="http://schemas.microsoft.com/office/drawing/2014/main" id="{A4F94063-8BFA-0DCF-160D-DDF6B2055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6172200"/>
            <a:ext cx="1073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Europe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B8F5BA-4908-7819-A208-B0974594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71DB-F365-D24D-AF9F-B9420342EA8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E961D-3559-716D-7902-5BF000D17946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219200"/>
          </a:xfrm>
        </p:spPr>
        <p:txBody>
          <a:bodyPr/>
          <a:lstStyle/>
          <a:p>
            <a:pPr eaLnBrk="1" hangingPunct="1"/>
            <a:r>
              <a:rPr lang="en-US" altLang="en-US" sz="2400"/>
              <a:t>Photo Credits</a:t>
            </a:r>
            <a:br>
              <a:rPr lang="en-US" altLang="en-US" sz="2400"/>
            </a:br>
            <a:r>
              <a:rPr lang="en-US" altLang="en-US" sz="2400"/>
              <a:t>All images were taken by Gale Ekiss except for:</a:t>
            </a:r>
            <a:br>
              <a:rPr lang="en-US" altLang="en-US" sz="2400"/>
            </a:br>
            <a:endParaRPr lang="en-US" alt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FDC78-EB8C-D64E-3EB9-7760C38E6C4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47244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1600" dirty="0"/>
              <a:t>Gila River </a:t>
            </a:r>
            <a:r>
              <a:rPr lang="en-US" sz="1600" dirty="0">
                <a:hlinkClick r:id="rId2"/>
              </a:rPr>
              <a:t>https://images.findagrave.com</a:t>
            </a:r>
            <a:endParaRPr lang="en-US" sz="1600" dirty="0"/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1600" dirty="0"/>
              <a:t>New Orleans  </a:t>
            </a:r>
            <a:r>
              <a:rPr lang="en-US" sz="1600" dirty="0">
                <a:hlinkClick r:id="rId3"/>
              </a:rPr>
              <a:t>https://cdn.vox-cdn.com/thumbor</a:t>
            </a:r>
            <a:endParaRPr lang="en-US" sz="1600" dirty="0"/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1600" dirty="0"/>
              <a:t>Arlington </a:t>
            </a:r>
            <a:r>
              <a:rPr lang="en-US" sz="1600" dirty="0">
                <a:hlinkClick r:id="rId4"/>
              </a:rPr>
              <a:t>https://media.npr.org/assets/img/2012/10/22/arlington_wide</a:t>
            </a:r>
            <a:endParaRPr lang="en-US" sz="1600" dirty="0"/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1600" dirty="0"/>
              <a:t>European Cemetery </a:t>
            </a:r>
            <a:r>
              <a:rPr lang="en-US" sz="1600" dirty="0">
                <a:hlinkClick r:id="rId5"/>
              </a:rPr>
              <a:t>https://c1.staticflickr.com/</a:t>
            </a:r>
            <a:endParaRPr lang="en-US" sz="1600" dirty="0"/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1600" dirty="0"/>
              <a:t>Mesa Cemetery map </a:t>
            </a:r>
            <a:r>
              <a:rPr lang="en-US" sz="1600" dirty="0">
                <a:hlinkClick r:id="rId6"/>
              </a:rPr>
              <a:t>http://www.mesaaz.gov</a:t>
            </a:r>
            <a:endParaRPr lang="en-US" sz="1600" dirty="0"/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1600" dirty="0"/>
              <a:t>Finality of Death, Life Taken Too Soon, Long and Eventful Life</a:t>
            </a: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1600" dirty="0">
                <a:hlinkClick r:id="rId7"/>
              </a:rPr>
              <a:t>http://boredomtherapy.com/secret-cemetery-symbols/</a:t>
            </a:r>
            <a:endParaRPr lang="en-US" sz="1600" dirty="0"/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1600" dirty="0"/>
              <a:t>Buddhist graves </a:t>
            </a:r>
            <a:r>
              <a:rPr lang="en-US" sz="1600" dirty="0">
                <a:hlinkClick r:id="rId8"/>
              </a:rPr>
              <a:t>http://c8.alamy.com/comp</a:t>
            </a:r>
            <a:endParaRPr lang="en-US" sz="1600" dirty="0"/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1600" dirty="0"/>
              <a:t>South American graveyard </a:t>
            </a:r>
            <a:r>
              <a:rPr lang="en-US" sz="1600" dirty="0">
                <a:hlinkClick r:id="rId9"/>
              </a:rPr>
              <a:t>https://i.pinimg.com/</a:t>
            </a:r>
            <a:endParaRPr lang="en-US" sz="1600" dirty="0"/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1600" dirty="0"/>
              <a:t>Veteran Cemetery </a:t>
            </a:r>
            <a:r>
              <a:rPr lang="en-US" sz="1600" dirty="0">
                <a:hlinkClick r:id="rId10"/>
              </a:rPr>
              <a:t>http://cdn.abclocal.go.com</a:t>
            </a:r>
            <a:endParaRPr lang="en-US" sz="1600"/>
          </a:p>
          <a:p>
            <a:pPr eaLnBrk="1" hangingPunct="1">
              <a:buFont typeface="Wingdings" charset="0"/>
              <a:buChar char="n"/>
              <a:defRPr/>
            </a:pPr>
            <a:endParaRPr lang="en-US" sz="1600" dirty="0"/>
          </a:p>
          <a:p>
            <a:pPr eaLnBrk="1" hangingPunct="1">
              <a:buFont typeface="Wingdings" charset="0"/>
              <a:buChar char="n"/>
              <a:defRPr/>
            </a:pPr>
            <a:endParaRPr lang="en-US" sz="1600" dirty="0"/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400" dirty="0"/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/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/>
          </a:p>
          <a:p>
            <a:pPr eaLnBrk="1" hangingPunct="1">
              <a:buFont typeface="Wingdings" charset="0"/>
              <a:buChar char="n"/>
              <a:defRPr/>
            </a:pPr>
            <a:endParaRPr lang="en-US" dirty="0"/>
          </a:p>
          <a:p>
            <a:pPr eaLnBrk="1" hangingPunct="1">
              <a:buFont typeface="Wingdings" charset="0"/>
              <a:buChar char="n"/>
              <a:defRPr/>
            </a:pPr>
            <a:endParaRPr lang="en-US" dirty="0"/>
          </a:p>
          <a:p>
            <a:pPr eaLnBrk="1" hangingPunct="1">
              <a:buFont typeface="Wingdings" charset="0"/>
              <a:buChar char="n"/>
              <a:defRPr/>
            </a:pPr>
            <a:endParaRPr lang="en-US" dirty="0"/>
          </a:p>
          <a:p>
            <a:pPr eaLnBrk="1" hangingPunct="1">
              <a:buFont typeface="Wingdings" charset="0"/>
              <a:buChar char="n"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056A2-A7BC-3700-2D0E-745E46718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71DB-F365-D24D-AF9F-B9420342EA83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2713967-F177-7184-9FA2-AB3604E425F7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/>
              </a:rPr>
              <a:t>Tales from the Crypt - Kinds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273A3666-CB3F-A988-0328-666CEEE42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0292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Times" charset="0"/>
                <a:ea typeface="ＭＳ Ｐゴシック" charset="0"/>
              </a:rPr>
              <a:t>Chinese</a:t>
            </a:r>
          </a:p>
        </p:txBody>
      </p:sp>
      <p:pic>
        <p:nvPicPr>
          <p:cNvPr id="23560" name="Picture 8" descr="symbol19.JPG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1769F894-D925-0FC8-4961-5F5DF3C31422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2173288"/>
            <a:ext cx="3844925" cy="2871787"/>
          </a:xfrm>
        </p:spPr>
      </p:pic>
      <p:pic>
        <p:nvPicPr>
          <p:cNvPr id="23561" name="Picture 9" descr="chinese.jpg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055108E0-E56F-7ACB-DE64-3308D2A1622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00600" y="2286000"/>
            <a:ext cx="3468688" cy="2617788"/>
          </a:xfrm>
        </p:spPr>
      </p:pic>
      <p:sp>
        <p:nvSpPr>
          <p:cNvPr id="7174" name="TextBox 1">
            <a:extLst>
              <a:ext uri="{FF2B5EF4-FFF2-40B4-BE49-F238E27FC236}">
                <a16:creationId xmlns:a16="http://schemas.microsoft.com/office/drawing/2014/main" id="{B1FBE9CA-D8C9-B196-932F-F9AA807B1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105400"/>
            <a:ext cx="1312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Australia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786438-ADD6-1132-15F1-03BC42C7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71DB-F365-D24D-AF9F-B9420342EA8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B71684C-6311-2DFD-F12E-9CD5B23AEAB6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/>
              </a:rPr>
              <a:t>Tales from the Crypt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0C9A7EDC-08DA-9208-91E7-C36729B6E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514600"/>
            <a:ext cx="63246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latin typeface="Times" charset="0"/>
                <a:ea typeface="ＭＳ Ｐゴシック" charset="0"/>
              </a:rPr>
              <a:t>How are cemeteries private spaces?</a:t>
            </a:r>
          </a:p>
          <a:p>
            <a:pPr>
              <a:spcBef>
                <a:spcPct val="50000"/>
              </a:spcBef>
              <a:defRPr/>
            </a:pPr>
            <a:endParaRPr lang="en-US" sz="3200" dirty="0">
              <a:latin typeface="Times" charset="0"/>
              <a:ea typeface="ＭＳ Ｐゴシック" charset="0"/>
            </a:endParaRPr>
          </a:p>
          <a:p>
            <a:pPr>
              <a:spcBef>
                <a:spcPct val="50000"/>
              </a:spcBef>
              <a:defRPr/>
            </a:pPr>
            <a:endParaRPr lang="en-US" sz="3200" dirty="0">
              <a:latin typeface="Times" charset="0"/>
              <a:ea typeface="ＭＳ Ｐゴシック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3200" dirty="0">
                <a:latin typeface="Times" charset="0"/>
                <a:ea typeface="ＭＳ Ｐゴシック" charset="0"/>
              </a:rPr>
              <a:t>How are cemeteries public spaces?</a:t>
            </a:r>
            <a:endParaRPr lang="en-US" dirty="0">
              <a:latin typeface="Times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C1808-DB3C-C37E-11C8-926C41F9A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71DB-F365-D24D-AF9F-B9420342EA8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79F2C4B-5386-9C4D-E858-6ECAE822DAE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/>
              </a:rPr>
              <a:t>Tales from the Crypt - Maps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9227" name="Picture 11" descr="map2.jpg   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A07BD663-E990-9DE0-C13D-7E1A67565D1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" y="1219200"/>
            <a:ext cx="3536950" cy="5181600"/>
          </a:xfrm>
        </p:spPr>
      </p:pic>
      <p:pic>
        <p:nvPicPr>
          <p:cNvPr id="9228" name="Picture 12" descr="map8.JPG       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988A5A07-1080-BE74-A093-A701E845D34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51881" y="2362200"/>
            <a:ext cx="2857168" cy="213360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E434D8-D016-66AC-4600-1482E19F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71DB-F365-D24D-AF9F-B9420342EA8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843F7A6-16D4-B20A-0210-CF1BCBD4153D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ffectLst/>
              </a:rPr>
              <a:t>Tales from the Crypt - Maps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pic>
        <p:nvPicPr>
          <p:cNvPr id="10247" name="Picture 7" descr="cemeterymap.jpg                                                0003FDB0Macintosh HD                   C0F593EB:">
            <a:extLst>
              <a:ext uri="{FF2B5EF4-FFF2-40B4-BE49-F238E27FC236}">
                <a16:creationId xmlns:a16="http://schemas.microsoft.com/office/drawing/2014/main" id="{5D28B7F8-78CF-44D6-E1CF-7F9E71674712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1524000"/>
            <a:ext cx="2971800" cy="2228850"/>
          </a:xfrm>
        </p:spPr>
      </p:pic>
      <p:sp>
        <p:nvSpPr>
          <p:cNvPr id="10244" name="TextBox 1">
            <a:extLst>
              <a:ext uri="{FF2B5EF4-FFF2-40B4-BE49-F238E27FC236}">
                <a16:creationId xmlns:a16="http://schemas.microsoft.com/office/drawing/2014/main" id="{137A0DDB-D10E-1406-2CC2-9CD25873D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91000"/>
            <a:ext cx="1519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Taylor, AZ</a:t>
            </a:r>
          </a:p>
        </p:txBody>
      </p:sp>
      <p:pic>
        <p:nvPicPr>
          <p:cNvPr id="10245" name="Picture 3" descr="MesaCemeteryMAPAvailablebl.pdf">
            <a:extLst>
              <a:ext uri="{FF2B5EF4-FFF2-40B4-BE49-F238E27FC236}">
                <a16:creationId xmlns:a16="http://schemas.microsoft.com/office/drawing/2014/main" id="{744E07BA-2444-D760-2ECB-FB43CAFB5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14600"/>
            <a:ext cx="5145088" cy="3124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4">
            <a:extLst>
              <a:ext uri="{FF2B5EF4-FFF2-40B4-BE49-F238E27FC236}">
                <a16:creationId xmlns:a16="http://schemas.microsoft.com/office/drawing/2014/main" id="{2C661D51-6FDE-054D-215E-035496D48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2800" y="5942013"/>
            <a:ext cx="140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Mesa, AZ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E89E4A-09E0-11DB-7FA9-FD006FCDB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71DB-F365-D24D-AF9F-B9420342EA8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7200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BCAAAA"/>
      </a:accent5>
      <a:accent6>
        <a:srgbClr val="A65F02"/>
      </a:accent6>
      <a:hlink>
        <a:srgbClr val="FFFF00"/>
      </a:hlink>
      <a:folHlink>
        <a:srgbClr val="FFFF99"/>
      </a:folHlink>
    </a:clrScheme>
    <a:fontScheme name="Mapl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7200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BCA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3300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ADA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2A3B54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CAFB3"/>
        </a:accent5>
        <a:accent6>
          <a:srgbClr val="016E76"/>
        </a:accent6>
        <a:hlink>
          <a:srgbClr val="00CCFF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222268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ABABB9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</TotalTime>
  <Words>785</Words>
  <Application>Microsoft Macintosh PowerPoint</Application>
  <PresentationFormat>On-screen Show (4:3)</PresentationFormat>
  <Paragraphs>169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Times</vt:lpstr>
      <vt:lpstr>Times New Roman</vt:lpstr>
      <vt:lpstr>Wingdings</vt:lpstr>
      <vt:lpstr>Maple</vt:lpstr>
      <vt:lpstr>Tales from the Crypt: Learning about Geography and History from the Local Cemetery</vt:lpstr>
      <vt:lpstr>PowerPoint Presentation</vt:lpstr>
      <vt:lpstr>PowerPoint Presentation</vt:lpstr>
      <vt:lpstr>Tales from the Crypt - Kinds</vt:lpstr>
      <vt:lpstr>Tales from the Crypt - Kinds</vt:lpstr>
      <vt:lpstr>Tales from the Crypt - Kinds</vt:lpstr>
      <vt:lpstr>Tales from the Crypt</vt:lpstr>
      <vt:lpstr>Tales from the Crypt - Maps</vt:lpstr>
      <vt:lpstr>Tales from the Crypt - Maps </vt:lpstr>
      <vt:lpstr>Tales from the Crypt - Landscape</vt:lpstr>
      <vt:lpstr>Tales from the Crypt - Landscape</vt:lpstr>
      <vt:lpstr>Tales from the Crypt - Symbols</vt:lpstr>
      <vt:lpstr>Tales from the Crypt - Symbols</vt:lpstr>
      <vt:lpstr>Tales from the Crypt - Symbols</vt:lpstr>
      <vt:lpstr>Tales from the Crypt - Symbols</vt:lpstr>
      <vt:lpstr>Tales from the Crypt - Symbols</vt:lpstr>
      <vt:lpstr>Tales from the Crypt - Symbols</vt:lpstr>
      <vt:lpstr>Tales from the Crypt - Symbols</vt:lpstr>
      <vt:lpstr>Tales from the Crypt - Symbols</vt:lpstr>
      <vt:lpstr>Tales from the Crypt - Symbols</vt:lpstr>
      <vt:lpstr>Tales from the Crypt - Symbols</vt:lpstr>
      <vt:lpstr>Tales from the Crypt - Regions</vt:lpstr>
      <vt:lpstr>Tales from the Crypt - Regions</vt:lpstr>
      <vt:lpstr>Tales from the Crypt - Regions</vt:lpstr>
      <vt:lpstr>Tales from the Crypt - Regions</vt:lpstr>
      <vt:lpstr>Tales from the Crypt - Regions</vt:lpstr>
      <vt:lpstr>Tales from the Crypt - Regions</vt:lpstr>
      <vt:lpstr>Tales from the Crypt - Regions</vt:lpstr>
      <vt:lpstr>Tales from the Crypt - Epitaphs</vt:lpstr>
      <vt:lpstr>Tales from the Crypt - Epitaphs</vt:lpstr>
      <vt:lpstr>Tales from the Crypt - Epitaphs</vt:lpstr>
      <vt:lpstr>Tales from the Crypt - Epitaphs</vt:lpstr>
      <vt:lpstr>Tales from the Crypt - Epitaphs</vt:lpstr>
      <vt:lpstr>Tales from the Crypt - Epitaphs</vt:lpstr>
      <vt:lpstr>Tales from the Crypt - Epitaphs</vt:lpstr>
      <vt:lpstr>Tales from the Crypt - Epitaphs</vt:lpstr>
      <vt:lpstr>Tales from the Crypt - Countries of Origin</vt:lpstr>
      <vt:lpstr>Tales from the Crypt - Countries of Origin</vt:lpstr>
      <vt:lpstr>Tales from the Crypt - Countries of Origin</vt:lpstr>
      <vt:lpstr>Tales from the Crypt - Countries of Origin</vt:lpstr>
      <vt:lpstr>Tales from the Crypt - Countries of Origin</vt:lpstr>
      <vt:lpstr>Tales from the Crypt - Personalizing</vt:lpstr>
      <vt:lpstr>Tales from the Crypt - Personalizing</vt:lpstr>
      <vt:lpstr>Tales from the Crypt - Personalizing</vt:lpstr>
      <vt:lpstr>Tales from the Crypt - Shapes and Textures</vt:lpstr>
      <vt:lpstr>Tales from the Crypt - Shapes and Textures</vt:lpstr>
      <vt:lpstr>Tales from the Crypt - Shapes and Textures</vt:lpstr>
      <vt:lpstr>Tales from the Crypt - Shapes and Textures</vt:lpstr>
      <vt:lpstr>Tales from the Crypt - Shapes and Textures</vt:lpstr>
      <vt:lpstr>Photo Credits All images were taken by Gale Ekiss except for: </vt:lpstr>
    </vt:vector>
  </TitlesOfParts>
  <Company>AzGA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Tales from the Crypt: Learning about Geography and History from the Local Cemetery</dc:title>
  <dc:creator>Ronald Dorn</dc:creator>
  <cp:lastModifiedBy>Gale Ekiss</cp:lastModifiedBy>
  <cp:revision>69</cp:revision>
  <dcterms:created xsi:type="dcterms:W3CDTF">2006-08-24T01:12:01Z</dcterms:created>
  <dcterms:modified xsi:type="dcterms:W3CDTF">2022-11-05T02:27:04Z</dcterms:modified>
</cp:coreProperties>
</file>