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7" r:id="rId1"/>
  </p:sldMasterIdLst>
  <p:notesMasterIdLst>
    <p:notesMasterId r:id="rId27"/>
  </p:notesMasterIdLst>
  <p:sldIdLst>
    <p:sldId id="277" r:id="rId2"/>
    <p:sldId id="295" r:id="rId3"/>
    <p:sldId id="260" r:id="rId4"/>
    <p:sldId id="294" r:id="rId5"/>
    <p:sldId id="285" r:id="rId6"/>
    <p:sldId id="298" r:id="rId7"/>
    <p:sldId id="299" r:id="rId8"/>
    <p:sldId id="300" r:id="rId9"/>
    <p:sldId id="291" r:id="rId10"/>
    <p:sldId id="292" r:id="rId11"/>
    <p:sldId id="283" r:id="rId12"/>
    <p:sldId id="282" r:id="rId13"/>
    <p:sldId id="290" r:id="rId14"/>
    <p:sldId id="267" r:id="rId15"/>
    <p:sldId id="286" r:id="rId16"/>
    <p:sldId id="272" r:id="rId17"/>
    <p:sldId id="302" r:id="rId18"/>
    <p:sldId id="288" r:id="rId19"/>
    <p:sldId id="287" r:id="rId20"/>
    <p:sldId id="275" r:id="rId21"/>
    <p:sldId id="289" r:id="rId22"/>
    <p:sldId id="256" r:id="rId23"/>
    <p:sldId id="301" r:id="rId24"/>
    <p:sldId id="259" r:id="rId25"/>
    <p:sldId id="297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643"/>
    <p:restoredTop sz="94626"/>
  </p:normalViewPr>
  <p:slideViewPr>
    <p:cSldViewPr snapToGrid="0" snapToObjects="1">
      <p:cViewPr varScale="1">
        <p:scale>
          <a:sx n="116" d="100"/>
          <a:sy n="116" d="100"/>
        </p:scale>
        <p:origin x="1328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78C3DF-E9E0-5543-BDDD-5C117D83A161}" type="datetimeFigureOut">
              <a:rPr lang="en-US" smtClean="0"/>
              <a:t>10/15/21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F75513-CCB9-914B-AB55-656853C75B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684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75513-CCB9-914B-AB55-656853C75BD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5027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75513-CCB9-914B-AB55-656853C75BD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7919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75513-CCB9-914B-AB55-656853C75BD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6908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75513-CCB9-914B-AB55-656853C75BD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274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234780" y="4107023"/>
            <a:ext cx="9144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10/15/21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5" y="6272785"/>
            <a:ext cx="474573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4280" y="4227195"/>
            <a:ext cx="895401" cy="640080"/>
          </a:xfrm>
        </p:spPr>
        <p:txBody>
          <a:bodyPr/>
          <a:lstStyle>
            <a:lvl1pPr>
              <a:defRPr sz="2800" b="1"/>
            </a:lvl1pPr>
          </a:lstStyle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069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10/15/21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290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10/15/21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76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10/15/21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5184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7C3F878-F5E8-489B-AC8A-64F2A7E22C28}" type="datetimeFigureOut">
              <a:rPr lang="en-US" smtClean="0"/>
              <a:pPr/>
              <a:t>10/15/21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099" y="6272784"/>
            <a:ext cx="4745736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0" y="2508607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535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10/15/21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25781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10/15/21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5945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7C3F878-F5E8-489B-AC8A-64F2A7E22C28}" type="datetimeFigureOut">
              <a:rPr lang="en-US" smtClean="0"/>
              <a:pPr/>
              <a:t>10/15/21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0302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10/15/21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767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10/15/21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2230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10/15/21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847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7C3F878-F5E8-489B-AC8A-64F2A7E22C28}" type="datetimeFigureOut">
              <a:rPr lang="en-US" smtClean="0"/>
              <a:pPr/>
              <a:t>10/15/21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651FC063-5EA9-49AF-AFAF-D68C9E82B23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758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8" r:id="rId1"/>
    <p:sldLayoutId id="2147483969" r:id="rId2"/>
    <p:sldLayoutId id="2147483970" r:id="rId3"/>
    <p:sldLayoutId id="2147483971" r:id="rId4"/>
    <p:sldLayoutId id="2147483972" r:id="rId5"/>
    <p:sldLayoutId id="2147483973" r:id="rId6"/>
    <p:sldLayoutId id="2147483974" r:id="rId7"/>
    <p:sldLayoutId id="2147483975" r:id="rId8"/>
    <p:sldLayoutId id="2147483976" r:id="rId9"/>
    <p:sldLayoutId id="2147483977" r:id="rId10"/>
    <p:sldLayoutId id="214748397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s://motif.org/news/top-sustainable-fashion-designers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UOW5jpXnktY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ekoenergy.org/how-polluting-is-the-fashion-industry/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tint val="75000"/>
                <a:shade val="58000"/>
                <a:satMod val="120000"/>
              </a:schemeClr>
              <a:schemeClr val="bg1">
                <a:tint val="50000"/>
                <a:shade val="96000"/>
              </a:schemeClr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A0E4E09-FC02-4ADC-951A-3FFA90B6F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17075" y="1360493"/>
            <a:ext cx="3729383" cy="3106732"/>
          </a:xfrm>
        </p:spPr>
        <p:txBody>
          <a:bodyPr anchor="b">
            <a:normAutofit/>
          </a:bodyPr>
          <a:lstStyle/>
          <a:p>
            <a:r>
              <a:rPr lang="en-US" sz="6300">
                <a:solidFill>
                  <a:schemeClr val="tx1"/>
                </a:solidFill>
              </a:rPr>
              <a:t> FAST FASHION.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4A1598B-1957-47CF-AAF4-F7A36DA0E7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"/>
            <a:ext cx="4571771" cy="6857997"/>
          </a:xfrm>
          <a:custGeom>
            <a:avLst/>
            <a:gdLst>
              <a:gd name="connsiteX0" fmla="*/ 3435036 w 6095695"/>
              <a:gd name="connsiteY0" fmla="*/ 0 h 6857997"/>
              <a:gd name="connsiteX1" fmla="*/ 4198562 w 6095695"/>
              <a:gd name="connsiteY1" fmla="*/ 0 h 6857997"/>
              <a:gd name="connsiteX2" fmla="*/ 4365987 w 6095695"/>
              <a:gd name="connsiteY2" fmla="*/ 128761 h 6857997"/>
              <a:gd name="connsiteX3" fmla="*/ 6095695 w 6095695"/>
              <a:gd name="connsiteY3" fmla="*/ 3718209 h 6857997"/>
              <a:gd name="connsiteX4" fmla="*/ 4860911 w 6095695"/>
              <a:gd name="connsiteY4" fmla="*/ 6845880 h 6857997"/>
              <a:gd name="connsiteX5" fmla="*/ 4849107 w 6095695"/>
              <a:gd name="connsiteY5" fmla="*/ 6857997 h 6857997"/>
              <a:gd name="connsiteX6" fmla="*/ 4253869 w 6095695"/>
              <a:gd name="connsiteY6" fmla="*/ 6857997 h 6857997"/>
              <a:gd name="connsiteX7" fmla="*/ 4409441 w 6095695"/>
              <a:gd name="connsiteY7" fmla="*/ 6719623 h 6857997"/>
              <a:gd name="connsiteX8" fmla="*/ 5679794 w 6095695"/>
              <a:gd name="connsiteY8" fmla="*/ 3718209 h 6857997"/>
              <a:gd name="connsiteX9" fmla="*/ 3591563 w 6095695"/>
              <a:gd name="connsiteY9" fmla="*/ 88079 h 6857997"/>
              <a:gd name="connsiteX10" fmla="*/ 0 w 6095695"/>
              <a:gd name="connsiteY10" fmla="*/ 0 h 6857997"/>
              <a:gd name="connsiteX11" fmla="*/ 3177466 w 6095695"/>
              <a:gd name="connsiteY11" fmla="*/ 0 h 6857997"/>
              <a:gd name="connsiteX12" fmla="*/ 3353291 w 6095695"/>
              <a:gd name="connsiteY12" fmla="*/ 88129 h 6857997"/>
              <a:gd name="connsiteX13" fmla="*/ 5560965 w 6095695"/>
              <a:gd name="connsiteY13" fmla="*/ 3718209 h 6857997"/>
              <a:gd name="connsiteX14" fmla="*/ 4325417 w 6095695"/>
              <a:gd name="connsiteY14" fmla="*/ 6637392 h 6857997"/>
              <a:gd name="connsiteX15" fmla="*/ 4077394 w 6095695"/>
              <a:gd name="connsiteY15" fmla="*/ 6857997 h 6857997"/>
              <a:gd name="connsiteX16" fmla="*/ 0 w 6095695"/>
              <a:gd name="connsiteY16" fmla="*/ 6857997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095695" h="6857997">
                <a:moveTo>
                  <a:pt x="3435036" y="0"/>
                </a:moveTo>
                <a:lnTo>
                  <a:pt x="4198562" y="0"/>
                </a:lnTo>
                <a:lnTo>
                  <a:pt x="4365987" y="128761"/>
                </a:lnTo>
                <a:cubicBezTo>
                  <a:pt x="5422363" y="981944"/>
                  <a:pt x="6095695" y="2273123"/>
                  <a:pt x="6095695" y="3718209"/>
                </a:cubicBezTo>
                <a:cubicBezTo>
                  <a:pt x="6095695" y="4922447"/>
                  <a:pt x="5628104" y="6019805"/>
                  <a:pt x="4860911" y="6845880"/>
                </a:cubicBezTo>
                <a:lnTo>
                  <a:pt x="4849107" y="6857997"/>
                </a:lnTo>
                <a:lnTo>
                  <a:pt x="4253869" y="6857997"/>
                </a:lnTo>
                <a:lnTo>
                  <a:pt x="4409441" y="6719623"/>
                </a:lnTo>
                <a:cubicBezTo>
                  <a:pt x="5194330" y="5951494"/>
                  <a:pt x="5679794" y="4890334"/>
                  <a:pt x="5679794" y="3718209"/>
                </a:cubicBezTo>
                <a:cubicBezTo>
                  <a:pt x="5679794" y="2179795"/>
                  <a:pt x="4843506" y="832535"/>
                  <a:pt x="3591563" y="88079"/>
                </a:cubicBezTo>
                <a:close/>
                <a:moveTo>
                  <a:pt x="0" y="0"/>
                </a:moveTo>
                <a:lnTo>
                  <a:pt x="3177466" y="0"/>
                </a:lnTo>
                <a:lnTo>
                  <a:pt x="3353291" y="88129"/>
                </a:lnTo>
                <a:cubicBezTo>
                  <a:pt x="4668281" y="787221"/>
                  <a:pt x="5560965" y="2150692"/>
                  <a:pt x="5560965" y="3718209"/>
                </a:cubicBezTo>
                <a:cubicBezTo>
                  <a:pt x="5560965" y="4858221"/>
                  <a:pt x="5088802" y="5890308"/>
                  <a:pt x="4325417" y="6637392"/>
                </a:cubicBezTo>
                <a:lnTo>
                  <a:pt x="4077394" y="6857997"/>
                </a:lnTo>
                <a:lnTo>
                  <a:pt x="0" y="685799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 descr="Multi-coloured lights blurred into a curve pattern">
            <a:extLst>
              <a:ext uri="{FF2B5EF4-FFF2-40B4-BE49-F238E27FC236}">
                <a16:creationId xmlns:a16="http://schemas.microsoft.com/office/drawing/2014/main" id="{75FCB066-CD78-43F2-9957-5B22E1140D8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32" b="-2"/>
          <a:stretch/>
        </p:blipFill>
        <p:spPr>
          <a:xfrm>
            <a:off x="497541" y="2311805"/>
            <a:ext cx="2979166" cy="2234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3337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0719" y="309066"/>
            <a:ext cx="4406351" cy="1492132"/>
          </a:xfrm>
        </p:spPr>
        <p:txBody>
          <a:bodyPr/>
          <a:lstStyle/>
          <a:p>
            <a:pPr algn="ctr"/>
            <a:r>
              <a:rPr lang="en-US" dirty="0"/>
              <a:t>Your Solutions WITH                  YOUR TEAM.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9782"/>
            <a:ext cx="9144000" cy="479581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7000" y="2020067"/>
            <a:ext cx="1181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Partner 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759700" y="2020067"/>
            <a:ext cx="1181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Partner 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7000" y="4368800"/>
            <a:ext cx="1181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Partner 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62900" y="4394200"/>
            <a:ext cx="1181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Partner 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30600" y="3695700"/>
            <a:ext cx="2197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Team consensus</a:t>
            </a:r>
          </a:p>
        </p:txBody>
      </p:sp>
    </p:spTree>
    <p:extLst>
      <p:ext uri="{BB962C8B-B14F-4D97-AF65-F5344CB8AC3E}">
        <p14:creationId xmlns:p14="http://schemas.microsoft.com/office/powerpoint/2010/main" val="12014306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8DDD8548-AE30-0C41-86F9-A981844DBC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937" y="913006"/>
            <a:ext cx="8170126" cy="4595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F25F24D-56CB-2F44-822C-5BE99F1D5895}"/>
              </a:ext>
            </a:extLst>
          </p:cNvPr>
          <p:cNvSpPr txBox="1"/>
          <p:nvPr/>
        </p:nvSpPr>
        <p:spPr>
          <a:xfrm>
            <a:off x="605790" y="114300"/>
            <a:ext cx="53317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+mj-lt"/>
              </a:rPr>
              <a:t>Resources Used for Apparel Production</a:t>
            </a:r>
          </a:p>
        </p:txBody>
      </p:sp>
    </p:spTree>
    <p:extLst>
      <p:ext uri="{BB962C8B-B14F-4D97-AF65-F5344CB8AC3E}">
        <p14:creationId xmlns:p14="http://schemas.microsoft.com/office/powerpoint/2010/main" val="36032301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0908" y="232341"/>
            <a:ext cx="7633742" cy="1492132"/>
          </a:xfrm>
        </p:spPr>
        <p:txBody>
          <a:bodyPr/>
          <a:lstStyle/>
          <a:p>
            <a:r>
              <a:rPr lang="en-US" dirty="0"/>
              <a:t>Possible Solutions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8758" y="1611630"/>
            <a:ext cx="7633742" cy="4267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cap="all" dirty="0">
                <a:solidFill>
                  <a:schemeClr val="tx1"/>
                </a:solidFill>
              </a:rPr>
              <a:t>1.     BUY LESS</a:t>
            </a:r>
          </a:p>
          <a:p>
            <a:pPr marL="0" indent="0">
              <a:buNone/>
            </a:pPr>
            <a:r>
              <a:rPr lang="en-US" b="1" cap="all" dirty="0">
                <a:solidFill>
                  <a:schemeClr val="tx1"/>
                </a:solidFill>
              </a:rPr>
              <a:t>2.     BUY CLOTHES FROM SUSTAINABLE BRANDS</a:t>
            </a:r>
          </a:p>
          <a:p>
            <a:pPr>
              <a:buFont typeface="Wingdings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More and more fashion brands take into account the environmental and social impact of their production.</a:t>
            </a:r>
          </a:p>
          <a:p>
            <a:pPr marL="0" indent="0">
              <a:buNone/>
            </a:pPr>
            <a:r>
              <a:rPr lang="en-US" b="1" cap="all" dirty="0">
                <a:solidFill>
                  <a:schemeClr val="tx1"/>
                </a:solidFill>
              </a:rPr>
              <a:t>3.     BUY BETTER QUALITY</a:t>
            </a:r>
          </a:p>
          <a:p>
            <a:pPr>
              <a:buFont typeface="Wingdings" pitchFamily="2" charset="2"/>
              <a:buChar char="Ø"/>
            </a:pPr>
            <a:r>
              <a:rPr lang="en-US" b="1" dirty="0">
                <a:solidFill>
                  <a:schemeClr val="tx1"/>
                </a:solidFill>
              </a:rPr>
              <a:t>Try to repair or repurpose them</a:t>
            </a:r>
            <a:r>
              <a:rPr lang="en-US" dirty="0">
                <a:solidFill>
                  <a:schemeClr val="tx1"/>
                </a:solidFill>
              </a:rPr>
              <a:t>. Sometimes with a bit of imagination, you can repair or even redesign a torn garment.</a:t>
            </a:r>
          </a:p>
          <a:p>
            <a:pPr>
              <a:buFont typeface="Wingdings" pitchFamily="2" charset="2"/>
              <a:buChar char="Ø"/>
            </a:pPr>
            <a:r>
              <a:rPr lang="en-US" b="1" dirty="0">
                <a:solidFill>
                  <a:schemeClr val="tx1"/>
                </a:solidFill>
              </a:rPr>
              <a:t>Donate your clothes</a:t>
            </a:r>
            <a:r>
              <a:rPr lang="en-US" dirty="0">
                <a:solidFill>
                  <a:schemeClr val="tx1"/>
                </a:solidFill>
              </a:rPr>
              <a:t> to your friends, family, neighbors, or to charity.</a:t>
            </a:r>
          </a:p>
          <a:p>
            <a:pPr>
              <a:buFont typeface="Wingdings" pitchFamily="2" charset="2"/>
              <a:buChar char="Ø"/>
            </a:pPr>
            <a:r>
              <a:rPr lang="en-US" b="1" dirty="0">
                <a:solidFill>
                  <a:schemeClr val="tx1"/>
                </a:solidFill>
              </a:rPr>
              <a:t>Some clothes shops take back used clothes - </a:t>
            </a:r>
            <a:r>
              <a:rPr lang="en-US" dirty="0">
                <a:solidFill>
                  <a:schemeClr val="tx1"/>
                </a:solidFill>
              </a:rPr>
              <a:t> from their own brand or even from other brands.</a:t>
            </a:r>
          </a:p>
          <a:p>
            <a:pPr>
              <a:buFont typeface="Wingdings" pitchFamily="2" charset="2"/>
              <a:buChar char="Ø"/>
            </a:pPr>
            <a:r>
              <a:rPr lang="en-US" b="1" dirty="0">
                <a:solidFill>
                  <a:schemeClr val="tx1"/>
                </a:solidFill>
              </a:rPr>
              <a:t>Put them in the textile recycling bin</a:t>
            </a:r>
            <a:r>
              <a:rPr lang="en-US" dirty="0">
                <a:solidFill>
                  <a:schemeClr val="tx1"/>
                </a:solidFill>
              </a:rPr>
              <a:t>. Textiles can be recycled to make new clothing.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8120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3723" y="948691"/>
            <a:ext cx="7467317" cy="16573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Looking at data to find the PERCENT CHANGE in environmental pollution due to fast fashion over the years.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DFB18AD-ED18-0D40-A209-3A01C4A0D622}"/>
              </a:ext>
            </a:extLst>
          </p:cNvPr>
          <p:cNvSpPr txBox="1"/>
          <p:nvPr/>
        </p:nvSpPr>
        <p:spPr>
          <a:xfrm>
            <a:off x="2049137" y="6125378"/>
            <a:ext cx="521969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https://</a:t>
            </a:r>
            <a:r>
              <a:rPr lang="en-US" sz="1000" dirty="0" err="1"/>
              <a:t>www.openaccessgovernment.org</a:t>
            </a:r>
            <a:r>
              <a:rPr lang="en-US" sz="1000" dirty="0"/>
              <a:t>/what-are-the-alternatives-to-landfill/53719/</a:t>
            </a:r>
          </a:p>
        </p:txBody>
      </p:sp>
      <p:pic>
        <p:nvPicPr>
          <p:cNvPr id="12" name="Picture 11" descr="A picture containing sky, outdoor, crowd&#10;&#10;Description automatically generated">
            <a:extLst>
              <a:ext uri="{FF2B5EF4-FFF2-40B4-BE49-F238E27FC236}">
                <a16:creationId xmlns:a16="http://schemas.microsoft.com/office/drawing/2014/main" id="{D53677D1-E0BE-2E44-9A8D-A27A69564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771" y="2214925"/>
            <a:ext cx="5703065" cy="3772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191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Vocabulary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Percent Change</a:t>
            </a:r>
          </a:p>
        </p:txBody>
      </p:sp>
      <p:pic>
        <p:nvPicPr>
          <p:cNvPr id="8194" name="Picture 2" descr="Percentage Change (Increase or Decrease) Calculator">
            <a:extLst>
              <a:ext uri="{FF2B5EF4-FFF2-40B4-BE49-F238E27FC236}">
                <a16:creationId xmlns:a16="http://schemas.microsoft.com/office/drawing/2014/main" id="{04E395A7-C8DE-684C-95B2-A2DD7818D1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846" y="1971797"/>
            <a:ext cx="7140307" cy="4263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96084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5C333E1-B59F-9C4C-A550-B71415001DC3}"/>
              </a:ext>
            </a:extLst>
          </p:cNvPr>
          <p:cNvSpPr txBox="1"/>
          <p:nvPr/>
        </p:nvSpPr>
        <p:spPr>
          <a:xfrm>
            <a:off x="2914650" y="708660"/>
            <a:ext cx="467487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+mj-lt"/>
              </a:rPr>
              <a:t>MODEL QUESTION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9218" name="Picture 2" descr="Percent Change Unit 6 Math ppt download">
            <a:extLst>
              <a:ext uri="{FF2B5EF4-FFF2-40B4-BE49-F238E27FC236}">
                <a16:creationId xmlns:a16="http://schemas.microsoft.com/office/drawing/2014/main" id="{5322F834-07D5-CD4D-BAC6-94BFE5766C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98625"/>
            <a:ext cx="8378190" cy="491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9597C76-DA9F-7743-A53B-11FF783A47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-79920"/>
            <a:ext cx="529312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    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rgbClr val="DADCE0"/>
                </a:solidFill>
                <a:effectLst/>
                <a:latin typeface="Roboto" panose="02000000000000000000" pitchFamily="2" charset="0"/>
              </a:rPr>
              <a:t>r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64975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000" y="1753927"/>
            <a:ext cx="7112000" cy="482056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11200" y="803244"/>
            <a:ext cx="711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       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39D430-20BD-0F43-9737-5AE81FD5726E}"/>
              </a:ext>
            </a:extLst>
          </p:cNvPr>
          <p:cNvSpPr txBox="1"/>
          <p:nvPr/>
        </p:nvSpPr>
        <p:spPr>
          <a:xfrm>
            <a:off x="260531" y="583894"/>
            <a:ext cx="87753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+mj-lt"/>
              </a:rPr>
              <a:t>What is the percent increase in cycles per year from traditional to fast fashion?</a:t>
            </a:r>
          </a:p>
        </p:txBody>
      </p:sp>
    </p:spTree>
    <p:extLst>
      <p:ext uri="{BB962C8B-B14F-4D97-AF65-F5344CB8AC3E}">
        <p14:creationId xmlns:p14="http://schemas.microsoft.com/office/powerpoint/2010/main" val="37960366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03BC29A-31F7-F143-BC4A-4F82C423E468}"/>
              </a:ext>
            </a:extLst>
          </p:cNvPr>
          <p:cNvSpPr txBox="1"/>
          <p:nvPr/>
        </p:nvSpPr>
        <p:spPr>
          <a:xfrm>
            <a:off x="1460837" y="582004"/>
            <a:ext cx="57662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SOLUTION - </a:t>
            </a:r>
            <a:r>
              <a:rPr lang="en-US" dirty="0"/>
              <a:t>What is the percent increase in cycles per year from traditional to fast fashion?</a:t>
            </a:r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779138-21A5-F343-8719-B95EB138E9E3}"/>
              </a:ext>
            </a:extLst>
          </p:cNvPr>
          <p:cNvSpPr txBox="1"/>
          <p:nvPr/>
        </p:nvSpPr>
        <p:spPr>
          <a:xfrm>
            <a:off x="556351" y="1751681"/>
            <a:ext cx="803129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Traditional Fashion - 2 Cycles of Fashion a Year (</a:t>
            </a:r>
            <a:r>
              <a:rPr lang="en-US" dirty="0">
                <a:solidFill>
                  <a:srgbClr val="FF0000"/>
                </a:solidFill>
              </a:rPr>
              <a:t>Initial Value</a:t>
            </a:r>
            <a:r>
              <a:rPr lang="en-US" dirty="0"/>
              <a:t>)</a:t>
            </a:r>
          </a:p>
          <a:p>
            <a:r>
              <a:rPr lang="en-US" dirty="0"/>
              <a:t>Typical Fast Fashion Existing at Present - 50 Cycles of Fashion a Year (</a:t>
            </a:r>
            <a:r>
              <a:rPr lang="en-US" dirty="0">
                <a:solidFill>
                  <a:srgbClr val="FF0000"/>
                </a:solidFill>
              </a:rPr>
              <a:t>New Value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/>
              <a:t>Change from Past to Present = 50 - 2 = 48</a:t>
            </a:r>
          </a:p>
          <a:p>
            <a:endParaRPr lang="en-US" dirty="0"/>
          </a:p>
          <a:p>
            <a:r>
              <a:rPr lang="en-US" dirty="0"/>
              <a:t>Change Divided by Initial Value = 48/2</a:t>
            </a:r>
          </a:p>
          <a:p>
            <a:r>
              <a:rPr lang="en-US" dirty="0"/>
              <a:t>Value Is 24 Cycles</a:t>
            </a:r>
          </a:p>
          <a:p>
            <a:br>
              <a:rPr lang="en-US" dirty="0"/>
            </a:br>
            <a:r>
              <a:rPr lang="en-US" dirty="0"/>
              <a:t>To Change It into a Percent - Use Prior Knowledge of Multiplying with </a:t>
            </a:r>
            <a:r>
              <a:rPr lang="en-US"/>
              <a:t>100 </a:t>
            </a:r>
            <a:r>
              <a:rPr lang="en-US" dirty="0"/>
              <a:t>t</a:t>
            </a:r>
            <a:r>
              <a:rPr lang="en-US"/>
              <a:t>o </a:t>
            </a:r>
            <a:r>
              <a:rPr lang="en-US" dirty="0"/>
              <a:t>Change into a Percent</a:t>
            </a:r>
          </a:p>
          <a:p>
            <a:br>
              <a:rPr lang="en-US" dirty="0"/>
            </a:br>
            <a:r>
              <a:rPr lang="en-US" dirty="0"/>
              <a:t>24 Times 100 = 2400 %	 Percent Increase  2400 %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5526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1" y="668377"/>
            <a:ext cx="7298268" cy="1351689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dirty="0">
                <a:solidFill>
                  <a:srgbClr val="0000FF"/>
                </a:solidFill>
              </a:rPr>
              <a:t>With a partner: </a:t>
            </a:r>
            <a:br>
              <a:rPr lang="en-US" sz="3200" dirty="0">
                <a:solidFill>
                  <a:srgbClr val="0000FF"/>
                </a:solidFill>
              </a:rPr>
            </a:br>
            <a:r>
              <a:rPr lang="en-US" sz="3200" dirty="0"/>
              <a:t>What is the annual percent change in retail and resale apparel from 2017 to 2022?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762000" y="2020066"/>
            <a:ext cx="7531100" cy="4303760"/>
            <a:chOff x="863600" y="1752599"/>
            <a:chExt cx="7531100" cy="441806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63600" y="1752599"/>
              <a:ext cx="7531100" cy="441806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67300" y="1905767"/>
              <a:ext cx="1384300" cy="643211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67300" y="4391244"/>
              <a:ext cx="1384300" cy="6432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686935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CF90EFF-EA56-964F-BAE8-2FE6C7D4AF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5528" y="5007934"/>
            <a:ext cx="3175797" cy="797955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914400"/>
            <a:r>
              <a:rPr lang="en-US" sz="4800" spc="800" dirty="0"/>
              <a:t>SOLUTION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080" y="850485"/>
            <a:ext cx="7208875" cy="4157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4559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937782A-7D66-194F-8770-DE53D8734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455" y="440565"/>
            <a:ext cx="8648241" cy="793324"/>
          </a:xfrm>
        </p:spPr>
        <p:txBody>
          <a:bodyPr>
            <a:normAutofit/>
          </a:bodyPr>
          <a:lstStyle/>
          <a:p>
            <a:r>
              <a:rPr lang="en-US" sz="2400" dirty="0"/>
              <a:t>on Notebook paper, answer these questions: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B67E330-4030-114C-A318-326236943809}"/>
              </a:ext>
            </a:extLst>
          </p:cNvPr>
          <p:cNvSpPr txBox="1"/>
          <p:nvPr/>
        </p:nvSpPr>
        <p:spPr>
          <a:xfrm>
            <a:off x="440676" y="1388126"/>
            <a:ext cx="811792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en-US" sz="2400" dirty="0"/>
              <a:t>How much each month do you spend on clothing?  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2400" dirty="0"/>
              <a:t>How much of your personal spending money does this entail? (10 percent?   20 percent?)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2400" dirty="0"/>
              <a:t>How do your purchases affect others? 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  <p:pic>
        <p:nvPicPr>
          <p:cNvPr id="7" name="Picture 6" descr="A picture containing clothing, clothes, rack, closet&#10;&#10;Description automatically generated">
            <a:extLst>
              <a:ext uri="{FF2B5EF4-FFF2-40B4-BE49-F238E27FC236}">
                <a16:creationId xmlns:a16="http://schemas.microsoft.com/office/drawing/2014/main" id="{F70E8F4D-8249-D247-B614-C8D28B51D9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728" y="3234784"/>
            <a:ext cx="5101960" cy="269048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94B6B5F-7507-9447-8D77-80B6CB846E4C}"/>
              </a:ext>
            </a:extLst>
          </p:cNvPr>
          <p:cNvSpPr txBox="1"/>
          <p:nvPr/>
        </p:nvSpPr>
        <p:spPr>
          <a:xfrm>
            <a:off x="4196217" y="5925271"/>
            <a:ext cx="316625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https://</a:t>
            </a:r>
            <a:r>
              <a:rPr lang="en-US" sz="1000" dirty="0" err="1"/>
              <a:t>borgenproject.org</a:t>
            </a:r>
            <a:r>
              <a:rPr lang="en-US" sz="1000" dirty="0"/>
              <a:t>/true-costs-fast-fashion/ </a:t>
            </a:r>
          </a:p>
        </p:txBody>
      </p:sp>
    </p:spTree>
    <p:extLst>
      <p:ext uri="{BB962C8B-B14F-4D97-AF65-F5344CB8AC3E}">
        <p14:creationId xmlns:p14="http://schemas.microsoft.com/office/powerpoint/2010/main" val="5483064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482311"/>
            <a:ext cx="7098482" cy="908065"/>
          </a:xfrm>
        </p:spPr>
        <p:txBody>
          <a:bodyPr>
            <a:noAutofit/>
          </a:bodyPr>
          <a:lstStyle/>
          <a:p>
            <a:pPr algn="l"/>
            <a:r>
              <a:rPr lang="en-US" sz="2400" b="1" dirty="0">
                <a:solidFill>
                  <a:srgbClr val="0432FF"/>
                </a:solidFill>
              </a:rPr>
              <a:t>By Yourself: </a:t>
            </a:r>
            <a:br>
              <a:rPr lang="en-US" sz="2400" b="1" dirty="0"/>
            </a:br>
            <a:r>
              <a:rPr lang="en-US" sz="2400" b="1" dirty="0"/>
              <a:t>FIND THE PERCENTAGE CHANGE FOR EACH FACTOR IN BAR GRAPHs. </a:t>
            </a:r>
            <a:br>
              <a:rPr lang="en-US" sz="2400" b="1" dirty="0"/>
            </a:br>
            <a:endParaRPr lang="en-US" sz="2400" b="1" dirty="0"/>
          </a:p>
        </p:txBody>
      </p:sp>
      <p:grpSp>
        <p:nvGrpSpPr>
          <p:cNvPr id="7" name="Group 6"/>
          <p:cNvGrpSpPr/>
          <p:nvPr/>
        </p:nvGrpSpPr>
        <p:grpSpPr>
          <a:xfrm>
            <a:off x="1098549" y="1777530"/>
            <a:ext cx="7607300" cy="3985846"/>
            <a:chOff x="787400" y="2020067"/>
            <a:chExt cx="7607300" cy="398584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87400" y="2020067"/>
              <a:ext cx="7493000" cy="3985846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V="1">
              <a:off x="2413000" y="3010028"/>
              <a:ext cx="927100" cy="1282572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V="1">
              <a:off x="4965700" y="3010028"/>
              <a:ext cx="927100" cy="1282572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V="1">
              <a:off x="7467600" y="3314828"/>
              <a:ext cx="927100" cy="1282572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37FB899D-6B7B-0743-98DD-F201A8A22E6D}"/>
              </a:ext>
            </a:extLst>
          </p:cNvPr>
          <p:cNvSpPr txBox="1"/>
          <p:nvPr/>
        </p:nvSpPr>
        <p:spPr>
          <a:xfrm>
            <a:off x="5378335" y="5750420"/>
            <a:ext cx="33275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By McKinsey Sustainability</a:t>
            </a:r>
          </a:p>
        </p:txBody>
      </p:sp>
    </p:spTree>
    <p:extLst>
      <p:ext uri="{BB962C8B-B14F-4D97-AF65-F5344CB8AC3E}">
        <p14:creationId xmlns:p14="http://schemas.microsoft.com/office/powerpoint/2010/main" val="24945581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569" y="440752"/>
            <a:ext cx="7493000" cy="526923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7ED61B7-D83D-F147-8492-53E35E1585B1}"/>
              </a:ext>
            </a:extLst>
          </p:cNvPr>
          <p:cNvSpPr/>
          <p:nvPr/>
        </p:nvSpPr>
        <p:spPr>
          <a:xfrm>
            <a:off x="611501" y="5586251"/>
            <a:ext cx="39604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u="sng" dirty="0">
                <a:latin typeface="+mj-lt"/>
              </a:rPr>
              <a:t>SOLUTION</a:t>
            </a:r>
          </a:p>
        </p:txBody>
      </p:sp>
    </p:spTree>
    <p:extLst>
      <p:ext uri="{BB962C8B-B14F-4D97-AF65-F5344CB8AC3E}">
        <p14:creationId xmlns:p14="http://schemas.microsoft.com/office/powerpoint/2010/main" val="7071421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24274E0-24D8-D243-B76E-A6E1AFDFD89A}"/>
              </a:ext>
            </a:extLst>
          </p:cNvPr>
          <p:cNvSpPr txBox="1"/>
          <p:nvPr/>
        </p:nvSpPr>
        <p:spPr>
          <a:xfrm>
            <a:off x="451625" y="256478"/>
            <a:ext cx="82407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432FF"/>
                </a:solidFill>
              </a:rPr>
              <a:t>Exit Ticket 1:</a:t>
            </a:r>
          </a:p>
          <a:p>
            <a:r>
              <a:rPr lang="en-US" sz="2400" dirty="0"/>
              <a:t>Find the percent change in this graph showing the increase of textiles (clothing or fabrics) in landfills.</a:t>
            </a:r>
          </a:p>
          <a:p>
            <a:endParaRPr lang="en-US" dirty="0"/>
          </a:p>
        </p:txBody>
      </p:sp>
      <p:pic>
        <p:nvPicPr>
          <p:cNvPr id="13" name="Picture 12" descr="Chart, line chart&#10;&#10;Description automatically generated">
            <a:extLst>
              <a:ext uri="{FF2B5EF4-FFF2-40B4-BE49-F238E27FC236}">
                <a16:creationId xmlns:a16="http://schemas.microsoft.com/office/drawing/2014/main" id="{8744CC61-2461-A44E-9E3E-63CA309838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391" y="1522351"/>
            <a:ext cx="6350618" cy="476296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20AEF8D-DDC3-294B-9C3D-C53E125FA9E8}"/>
              </a:ext>
            </a:extLst>
          </p:cNvPr>
          <p:cNvSpPr txBox="1"/>
          <p:nvPr/>
        </p:nvSpPr>
        <p:spPr>
          <a:xfrm>
            <a:off x="278780" y="1639649"/>
            <a:ext cx="197376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Recycled = used again in some way</a:t>
            </a:r>
          </a:p>
          <a:p>
            <a:endParaRPr lang="en-US" sz="1200" dirty="0"/>
          </a:p>
          <a:p>
            <a:r>
              <a:rPr lang="en-US" sz="1200" dirty="0"/>
              <a:t>Composted = allowed to naturally decay into the Earth </a:t>
            </a:r>
          </a:p>
          <a:p>
            <a:endParaRPr lang="en-US" sz="1200" dirty="0"/>
          </a:p>
          <a:p>
            <a:r>
              <a:rPr lang="en-US" sz="1200" dirty="0"/>
              <a:t>Combustion with Energy Recovery = converting the materials into usable heat or electricity by burning them</a:t>
            </a:r>
          </a:p>
          <a:p>
            <a:endParaRPr lang="en-US" sz="1200" dirty="0"/>
          </a:p>
          <a:p>
            <a:r>
              <a:rPr lang="en-US" sz="1200" dirty="0"/>
              <a:t>Landfilled = placed in a landfill (thrown away)</a:t>
            </a:r>
          </a:p>
          <a:p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347482B-CEC2-5C4A-A9D5-FB1ADEE6B567}"/>
              </a:ext>
            </a:extLst>
          </p:cNvPr>
          <p:cNvSpPr txBox="1"/>
          <p:nvPr/>
        </p:nvSpPr>
        <p:spPr>
          <a:xfrm>
            <a:off x="2709746" y="5731716"/>
            <a:ext cx="5174165" cy="1338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5832666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82EEE9-8222-894C-8C34-A6F2EE41F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683156"/>
          </a:xfrm>
        </p:spPr>
        <p:txBody>
          <a:bodyPr/>
          <a:lstStyle/>
          <a:p>
            <a:r>
              <a:rPr lang="en-US" dirty="0">
                <a:solidFill>
                  <a:srgbClr val="0432FF"/>
                </a:solidFill>
              </a:rPr>
              <a:t>Exit Ticket 2: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5F0E44-348C-3245-B897-CEFF05EEEB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530" y="1403604"/>
            <a:ext cx="7772400" cy="4050792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Explain why fast fashion is a problem not only in your local area but in the world. </a:t>
            </a:r>
          </a:p>
          <a:p>
            <a:r>
              <a:rPr lang="en-US" sz="2800" dirty="0"/>
              <a:t>Use information that you have gained through this lesson to write your response. </a:t>
            </a:r>
          </a:p>
          <a:p>
            <a:r>
              <a:rPr lang="en-US" sz="2800" dirty="0"/>
              <a:t>You can include your own personal habits. </a:t>
            </a:r>
          </a:p>
          <a:p>
            <a:r>
              <a:rPr lang="en-US" sz="2800" dirty="0"/>
              <a:t>Offer solutions to the problem of fast fashion. 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2909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305" y="801530"/>
            <a:ext cx="8401874" cy="6818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  <a:latin typeface="+mj-lt"/>
                <a:ea typeface="Brush Script MT" panose="03060802040406070304" pitchFamily="66" charset="-122"/>
                <a:cs typeface="Brush Script MT" panose="03060802040406070304" pitchFamily="66" charset="-122"/>
              </a:rPr>
              <a:t> Read the </a:t>
            </a:r>
            <a:r>
              <a:rPr lang="en-US" sz="2400" dirty="0">
                <a:latin typeface="+mj-lt"/>
                <a:ea typeface="Brush Script MT" panose="03060802040406070304" pitchFamily="66" charset="-122"/>
                <a:cs typeface="Brush Script MT" panose="03060802040406070304" pitchFamily="66" charset="-122"/>
              </a:rPr>
              <a:t>a</a:t>
            </a:r>
            <a:r>
              <a:rPr lang="en-US" sz="2400" dirty="0">
                <a:solidFill>
                  <a:schemeClr val="tx1"/>
                </a:solidFill>
                <a:latin typeface="+mj-lt"/>
                <a:ea typeface="Brush Script MT" panose="03060802040406070304" pitchFamily="66" charset="-122"/>
                <a:cs typeface="Brush Script MT" panose="03060802040406070304" pitchFamily="66" charset="-122"/>
              </a:rPr>
              <a:t>rticle: </a:t>
            </a:r>
            <a:r>
              <a:rPr lang="en-US" sz="2400" dirty="0">
                <a:solidFill>
                  <a:schemeClr val="tx1"/>
                </a:solidFill>
                <a:latin typeface="+mj-lt"/>
                <a:ea typeface="Brush Script MT" panose="03060802040406070304" pitchFamily="66" charset="-122"/>
                <a:cs typeface="Brush Script MT" panose="03060802040406070304" pitchFamily="66" charset="-122"/>
                <a:hlinkClick r:id="rId2"/>
              </a:rPr>
              <a:t>https://motif.org/news/top-sustainable-fashion-designers/</a:t>
            </a:r>
            <a:endParaRPr lang="en-US" sz="2400" dirty="0">
              <a:solidFill>
                <a:schemeClr val="tx1"/>
              </a:solidFill>
              <a:latin typeface="+mj-lt"/>
              <a:ea typeface="Brush Script MT" panose="03060802040406070304" pitchFamily="66" charset="-122"/>
              <a:cs typeface="Brush Script MT" panose="03060802040406070304" pitchFamily="66" charset="-122"/>
            </a:endParaRPr>
          </a:p>
        </p:txBody>
      </p:sp>
      <p:pic>
        <p:nvPicPr>
          <p:cNvPr id="6146" name="Picture 2" descr="Flat-hand drawn sustainable fashion infographic template Free Vector">
            <a:extLst>
              <a:ext uri="{FF2B5EF4-FFF2-40B4-BE49-F238E27FC236}">
                <a16:creationId xmlns:a16="http://schemas.microsoft.com/office/drawing/2014/main" id="{B95B10C6-BC0E-4640-810C-033D70E5A6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451" y="2336134"/>
            <a:ext cx="7002683" cy="4112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5B99E7A-5B7A-A440-89D4-FFA036E40D2E}"/>
              </a:ext>
            </a:extLst>
          </p:cNvPr>
          <p:cNvSpPr txBox="1"/>
          <p:nvPr/>
        </p:nvSpPr>
        <p:spPr>
          <a:xfrm>
            <a:off x="462281" y="216755"/>
            <a:ext cx="66628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>
                <a:latin typeface="+mj-lt"/>
              </a:rPr>
              <a:t>EXTENSION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8D40861-4ABC-5E4E-811A-EE93CE6759B2}"/>
              </a:ext>
            </a:extLst>
          </p:cNvPr>
          <p:cNvSpPr txBox="1"/>
          <p:nvPr/>
        </p:nvSpPr>
        <p:spPr>
          <a:xfrm>
            <a:off x="947451" y="1654293"/>
            <a:ext cx="75707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Write a newspaper article on:  How the Fashion Industry Can Be More </a:t>
            </a:r>
          </a:p>
          <a:p>
            <a:r>
              <a:rPr lang="en-US" dirty="0"/>
              <a:t>Sustainable.  </a:t>
            </a:r>
          </a:p>
        </p:txBody>
      </p:sp>
    </p:spTree>
    <p:extLst>
      <p:ext uri="{BB962C8B-B14F-4D97-AF65-F5344CB8AC3E}">
        <p14:creationId xmlns:p14="http://schemas.microsoft.com/office/powerpoint/2010/main" val="23617953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42B30-911D-BA47-AFC5-BEF3ECB46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758" y="0"/>
            <a:ext cx="7633742" cy="1874517"/>
          </a:xfrm>
        </p:spPr>
        <p:txBody>
          <a:bodyPr/>
          <a:lstStyle/>
          <a:p>
            <a:r>
              <a:rPr lang="en-US" u="sng" dirty="0">
                <a:solidFill>
                  <a:srgbClr val="FF0000"/>
                </a:solidFill>
              </a:rPr>
              <a:t>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EA489A-A288-EC40-A197-10D3CD0FB4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8757" y="1612232"/>
            <a:ext cx="7772105" cy="486338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400" b="1" dirty="0">
                <a:solidFill>
                  <a:schemeClr val="tx1"/>
                </a:solidFill>
              </a:rPr>
              <a:t>400% - Landfill increased from 1960 to 2015</a:t>
            </a:r>
          </a:p>
          <a:p>
            <a:pPr marL="0" indent="0">
              <a:buNone/>
            </a:pP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5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9EB355C9-3353-754A-8B82-8A40042EC6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597" y="2444499"/>
            <a:ext cx="4614844" cy="346113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F39298A-83A5-C448-8FA1-CCA4C2630814}"/>
              </a:ext>
            </a:extLst>
          </p:cNvPr>
          <p:cNvSpPr txBox="1"/>
          <p:nvPr/>
        </p:nvSpPr>
        <p:spPr>
          <a:xfrm>
            <a:off x="2005070" y="5460014"/>
            <a:ext cx="3272009" cy="1692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US" sz="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90591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F171217-2BF7-F94C-B048-1D0E90D25F86}"/>
              </a:ext>
            </a:extLst>
          </p:cNvPr>
          <p:cNvSpPr txBox="1"/>
          <p:nvPr/>
        </p:nvSpPr>
        <p:spPr>
          <a:xfrm>
            <a:off x="1634680" y="5161657"/>
            <a:ext cx="5416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Why H &amp; M Costs More Than You Think (3.11 min) </a:t>
            </a:r>
            <a:endParaRPr lang="en-US" sz="2400" dirty="0">
              <a:latin typeface="Chalkduster" panose="03050602040202020205" pitchFamily="66" charset="77"/>
            </a:endParaRPr>
          </a:p>
        </p:txBody>
      </p:sp>
      <p:pic>
        <p:nvPicPr>
          <p:cNvPr id="1026" name="Picture 2" descr="Mens latest trends, Mens latest Clothing trends, Mens Apparel trends,  Fibre2fashion - Fibre2Fashion">
            <a:extLst>
              <a:ext uri="{FF2B5EF4-FFF2-40B4-BE49-F238E27FC236}">
                <a16:creationId xmlns:a16="http://schemas.microsoft.com/office/drawing/2014/main" id="{4708523F-A2E6-7546-8214-4C0AFA5E32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1512"/>
            <a:ext cx="9144000" cy="314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2E3FE3F-3EC4-A743-BB8A-461FE1738328}"/>
              </a:ext>
            </a:extLst>
          </p:cNvPr>
          <p:cNvSpPr txBox="1"/>
          <p:nvPr/>
        </p:nvSpPr>
        <p:spPr>
          <a:xfrm>
            <a:off x="1946062" y="5530989"/>
            <a:ext cx="43179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hlinkClick r:id="rId3"/>
              </a:rPr>
              <a:t>https://youtu.be/UOW5jpXnktY</a:t>
            </a: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356537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ap&#10;&#10;Description automatically generated with medium confidence">
            <a:extLst>
              <a:ext uri="{FF2B5EF4-FFF2-40B4-BE49-F238E27FC236}">
                <a16:creationId xmlns:a16="http://schemas.microsoft.com/office/drawing/2014/main" id="{5106E1BD-792B-3942-90FA-B8FBC0DA40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933" y="445405"/>
            <a:ext cx="7052133" cy="5967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5971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788" y="382385"/>
            <a:ext cx="4511923" cy="686251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914400"/>
            <a:r>
              <a:rPr lang="en-US" spc="200" dirty="0"/>
              <a:t>Vocabulary</a:t>
            </a:r>
          </a:p>
        </p:txBody>
      </p:sp>
      <p:pic>
        <p:nvPicPr>
          <p:cNvPr id="7" name="Picture 6" descr="Text&#10;&#10;Description automatically generated with medium confidence">
            <a:extLst>
              <a:ext uri="{FF2B5EF4-FFF2-40B4-BE49-F238E27FC236}">
                <a16:creationId xmlns:a16="http://schemas.microsoft.com/office/drawing/2014/main" id="{A4CA65B8-1875-5D41-95F0-E808E1CDD5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225" y="1370525"/>
            <a:ext cx="7582132" cy="4897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1369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788" y="382385"/>
            <a:ext cx="4511923" cy="686251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914400"/>
            <a:r>
              <a:rPr lang="en-US" spc="200" dirty="0"/>
              <a:t>Vocabulary</a:t>
            </a:r>
          </a:p>
        </p:txBody>
      </p:sp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488194DC-3809-5746-A56D-46ABDC5D5E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92" y="1068636"/>
            <a:ext cx="7988145" cy="5159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5931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788" y="382385"/>
            <a:ext cx="4511923" cy="686251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914400"/>
            <a:r>
              <a:rPr lang="en-US" spc="200" dirty="0"/>
              <a:t>Vocabulary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A8E32E-58CB-D648-A12B-0752E7BD4AFE}"/>
              </a:ext>
            </a:extLst>
          </p:cNvPr>
          <p:cNvSpPr txBox="1"/>
          <p:nvPr/>
        </p:nvSpPr>
        <p:spPr>
          <a:xfrm>
            <a:off x="4483865" y="300760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 descr="Table&#10;&#10;Description automatically generated with medium confidence">
            <a:extLst>
              <a:ext uri="{FF2B5EF4-FFF2-40B4-BE49-F238E27FC236}">
                <a16:creationId xmlns:a16="http://schemas.microsoft.com/office/drawing/2014/main" id="{84ADE103-78FC-BE45-A3F5-5989266C10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26" y="1068636"/>
            <a:ext cx="7716043" cy="4983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9766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788" y="382385"/>
            <a:ext cx="4511923" cy="686251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914400"/>
            <a:r>
              <a:rPr lang="en-US" spc="200" dirty="0"/>
              <a:t>Vocabulary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A8E32E-58CB-D648-A12B-0752E7BD4AFE}"/>
              </a:ext>
            </a:extLst>
          </p:cNvPr>
          <p:cNvSpPr txBox="1"/>
          <p:nvPr/>
        </p:nvSpPr>
        <p:spPr>
          <a:xfrm>
            <a:off x="4483865" y="300760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 descr="Table&#10;&#10;Description automatically generated with medium confidence">
            <a:extLst>
              <a:ext uri="{FF2B5EF4-FFF2-40B4-BE49-F238E27FC236}">
                <a16:creationId xmlns:a16="http://schemas.microsoft.com/office/drawing/2014/main" id="{C9C8056E-CCBD-2342-A597-E0F95798D2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50" y="1299272"/>
            <a:ext cx="8750300" cy="466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1103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5D012510-627F-C944-9760-43B0F838E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646" y="363825"/>
            <a:ext cx="2912114" cy="4453502"/>
          </a:xfrm>
        </p:spPr>
        <p:txBody>
          <a:bodyPr>
            <a:normAutofit/>
          </a:bodyPr>
          <a:lstStyle/>
          <a:p>
            <a:pPr algn="ctr"/>
            <a:r>
              <a:rPr lang="en-US" sz="2400" cap="none" dirty="0">
                <a:ea typeface="Brush Script MT" panose="03060802040406070304" pitchFamily="66" charset="-122"/>
                <a:cs typeface="Arial" panose="020B0604020202020204" pitchFamily="34" charset="0"/>
              </a:rPr>
              <a:t>How polluting is the fashion industry? </a:t>
            </a:r>
            <a:br>
              <a:rPr lang="en-US" sz="2400" cap="none" dirty="0">
                <a:latin typeface="Arial" panose="020B0604020202020204" pitchFamily="34" charset="0"/>
                <a:ea typeface="Brush Script MT" panose="03060802040406070304" pitchFamily="66" charset="-122"/>
                <a:cs typeface="Arial" panose="020B0604020202020204" pitchFamily="34" charset="0"/>
              </a:rPr>
            </a:br>
            <a:br>
              <a:rPr lang="en-US" sz="2800" b="1" u="sng" dirty="0">
                <a:latin typeface="Algerian" pitchFamily="82" charset="77"/>
                <a:ea typeface="Brush Script MT" panose="03060802040406070304" pitchFamily="66" charset="-122"/>
                <a:cs typeface="Brush Script MT" panose="03060802040406070304" pitchFamily="66" charset="-122"/>
              </a:rPr>
            </a:br>
            <a:r>
              <a:rPr lang="en-US" sz="1800" b="1" u="sng" dirty="0">
                <a:latin typeface="Arial" panose="020B0604020202020204" pitchFamily="34" charset="0"/>
                <a:ea typeface="Brush Script MT" panose="03060802040406070304" pitchFamily="66" charset="-122"/>
                <a:cs typeface="Arial" panose="020B0604020202020204" pitchFamily="34" charset="0"/>
                <a:hlinkClick r:id="rId2"/>
              </a:rPr>
              <a:t>https://www.ekoenergy.org/how-polluting-is-the-fashion-industry/</a:t>
            </a:r>
            <a:endParaRPr lang="en-US" sz="1800" b="1" u="sng" dirty="0">
              <a:latin typeface="Arial" panose="020B0604020202020204" pitchFamily="34" charset="0"/>
              <a:ea typeface="Brush Script MT" panose="03060802040406070304" pitchFamily="66" charset="-122"/>
              <a:cs typeface="Arial" panose="020B0604020202020204" pitchFamily="34" charset="0"/>
            </a:endParaRPr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593F93B1-1C92-9548-AA48-0F549B93DB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504" y="446049"/>
            <a:ext cx="4636340" cy="6193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3362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35299</TotalTime>
  <Words>592</Words>
  <Application>Microsoft Macintosh PowerPoint</Application>
  <PresentationFormat>On-screen Show (4:3)</PresentationFormat>
  <Paragraphs>78</Paragraphs>
  <Slides>25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5" baseType="lpstr">
      <vt:lpstr>Algerian</vt:lpstr>
      <vt:lpstr>Arial</vt:lpstr>
      <vt:lpstr>Calibri</vt:lpstr>
      <vt:lpstr>Chalkduster</vt:lpstr>
      <vt:lpstr>Roboto</vt:lpstr>
      <vt:lpstr>Rockwell</vt:lpstr>
      <vt:lpstr>Rockwell Condensed</vt:lpstr>
      <vt:lpstr>Rockwell Extra Bold</vt:lpstr>
      <vt:lpstr>Wingdings</vt:lpstr>
      <vt:lpstr>Wood Type</vt:lpstr>
      <vt:lpstr> FAST FASHION.</vt:lpstr>
      <vt:lpstr>on Notebook paper, answer these questions:</vt:lpstr>
      <vt:lpstr>PowerPoint Presentation</vt:lpstr>
      <vt:lpstr>PowerPoint Presentation</vt:lpstr>
      <vt:lpstr>Vocabulary</vt:lpstr>
      <vt:lpstr>Vocabulary</vt:lpstr>
      <vt:lpstr>Vocabulary</vt:lpstr>
      <vt:lpstr>Vocabulary</vt:lpstr>
      <vt:lpstr>How polluting is the fashion industry?   https://www.ekoenergy.org/how-polluting-is-the-fashion-industry/</vt:lpstr>
      <vt:lpstr>Your Solutions WITH                  YOUR TEAM. </vt:lpstr>
      <vt:lpstr>PowerPoint Presentation</vt:lpstr>
      <vt:lpstr>Possible Solutions</vt:lpstr>
      <vt:lpstr>PowerPoint Presentation</vt:lpstr>
      <vt:lpstr>Vocabulary Percent Change</vt:lpstr>
      <vt:lpstr>PowerPoint Presentation</vt:lpstr>
      <vt:lpstr>PowerPoint Presentation</vt:lpstr>
      <vt:lpstr>PowerPoint Presentation</vt:lpstr>
      <vt:lpstr>With a partner:  What is the annual percent change in retail and resale apparel from 2017 to 2022?</vt:lpstr>
      <vt:lpstr>SOLUTION</vt:lpstr>
      <vt:lpstr>By Yourself:  FIND THE PERCENTAGE CHANGE FOR EACH FACTOR IN BAR GRAPHs.  </vt:lpstr>
      <vt:lpstr>PowerPoint Presentation</vt:lpstr>
      <vt:lpstr>PowerPoint Presentation</vt:lpstr>
      <vt:lpstr>Exit Ticket 2:</vt:lpstr>
      <vt:lpstr>PowerPoint Presentation</vt:lpstr>
      <vt:lpstr>Solution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Santosh R</dc:creator>
  <cp:lastModifiedBy>Gale Ekiss</cp:lastModifiedBy>
  <cp:revision>167</cp:revision>
  <dcterms:created xsi:type="dcterms:W3CDTF">2019-06-12T05:05:37Z</dcterms:created>
  <dcterms:modified xsi:type="dcterms:W3CDTF">2021-10-15T23:00:23Z</dcterms:modified>
</cp:coreProperties>
</file>