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0" r:id="rId14"/>
    <p:sldId id="268" r:id="rId15"/>
    <p:sldId id="271" r:id="rId16"/>
    <p:sldId id="272" r:id="rId17"/>
    <p:sldId id="273" r:id="rId18"/>
    <p:sldId id="274" r:id="rId19"/>
    <p:sldId id="275" r:id="rId20"/>
    <p:sldId id="276" r:id="rId21"/>
    <p:sldId id="277" r:id="rId22"/>
    <p:sldId id="278" r:id="rId23"/>
    <p:sldId id="286" r:id="rId24"/>
    <p:sldId id="279" r:id="rId25"/>
    <p:sldId id="281" r:id="rId26"/>
    <p:sldId id="280" r:id="rId27"/>
    <p:sldId id="282" r:id="rId28"/>
    <p:sldId id="283" r:id="rId29"/>
    <p:sldId id="284" r:id="rId30"/>
    <p:sldId id="285"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964" autoAdjust="0"/>
  </p:normalViewPr>
  <p:slideViewPr>
    <p:cSldViewPr>
      <p:cViewPr varScale="1">
        <p:scale>
          <a:sx n="71" d="100"/>
          <a:sy n="71" d="100"/>
        </p:scale>
        <p:origin x="-1496" y="-10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1F3E52-48EE-4582-AAA1-D919A9613F06}" type="datetimeFigureOut">
              <a:rPr lang="en-US" smtClean="0"/>
              <a:t>9/4/15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04AE67-81A8-4D3C-B8CA-C7D5FF6C1BEF}" type="slidenum">
              <a:rPr lang="en-US" smtClean="0"/>
              <a:t>‹#›</a:t>
            </a:fld>
            <a:endParaRPr lang="en-US"/>
          </a:p>
        </p:txBody>
      </p:sp>
    </p:spTree>
    <p:extLst>
      <p:ext uri="{BB962C8B-B14F-4D97-AF65-F5344CB8AC3E}">
        <p14:creationId xmlns:p14="http://schemas.microsoft.com/office/powerpoint/2010/main" val="2701822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a:t>
            </a:r>
            <a:r>
              <a:rPr lang="en-US" baseline="0" dirty="0" smtClean="0"/>
              <a:t> Notes: </a:t>
            </a:r>
          </a:p>
          <a:p>
            <a:r>
              <a:rPr lang="en-US" sz="1200" i="1" kern="1200" dirty="0" smtClean="0">
                <a:solidFill>
                  <a:schemeClr val="tx1"/>
                </a:solidFill>
                <a:effectLst/>
                <a:latin typeface="+mn-lt"/>
                <a:ea typeface="+mn-ea"/>
                <a:cs typeface="+mn-cs"/>
              </a:rPr>
              <a:t>The Hohokam were a </a:t>
            </a:r>
            <a:r>
              <a:rPr lang="en-US" sz="1200" b="1" i="1" kern="1200" dirty="0" smtClean="0">
                <a:solidFill>
                  <a:schemeClr val="tx1"/>
                </a:solidFill>
                <a:effectLst/>
                <a:latin typeface="+mn-lt"/>
                <a:ea typeface="+mn-ea"/>
                <a:cs typeface="+mn-cs"/>
              </a:rPr>
              <a:t>prehistoric</a:t>
            </a:r>
            <a:r>
              <a:rPr lang="en-US" sz="1200" i="1" kern="1200" dirty="0" smtClean="0">
                <a:solidFill>
                  <a:schemeClr val="tx1"/>
                </a:solidFill>
                <a:effectLst/>
                <a:latin typeface="+mn-lt"/>
                <a:ea typeface="+mn-ea"/>
                <a:cs typeface="+mn-cs"/>
              </a:rPr>
              <a:t> group of farmers who lived in the Sonoran Desert around the area we now call Phoenix and Tucson. They built villages and cities along river valleys, grew crops, and made jewelry and pottery.</a:t>
            </a:r>
            <a:r>
              <a:rPr lang="en-US" sz="1200" kern="1200" dirty="0" smtClean="0">
                <a:solidFill>
                  <a:schemeClr val="tx1"/>
                </a:solidFill>
                <a:effectLst/>
                <a:latin typeface="+mn-lt"/>
                <a:ea typeface="+mn-ea"/>
                <a:cs typeface="+mn-cs"/>
              </a:rPr>
              <a:t> They built complex communities of skilled hunters and gatherers, farmers, builders, traders, and artisans. </a:t>
            </a:r>
            <a:endParaRPr lang="en-US" dirty="0"/>
          </a:p>
        </p:txBody>
      </p:sp>
      <p:sp>
        <p:nvSpPr>
          <p:cNvPr id="4" name="Slide Number Placeholder 3"/>
          <p:cNvSpPr>
            <a:spLocks noGrp="1"/>
          </p:cNvSpPr>
          <p:nvPr>
            <p:ph type="sldNum" sz="quarter" idx="10"/>
          </p:nvPr>
        </p:nvSpPr>
        <p:spPr/>
        <p:txBody>
          <a:bodyPr/>
          <a:lstStyle/>
          <a:p>
            <a:fld id="{C704AE67-81A8-4D3C-B8CA-C7D5FF6C1BEF}" type="slidenum">
              <a:rPr lang="en-US" smtClean="0"/>
              <a:t>2</a:t>
            </a:fld>
            <a:endParaRPr lang="en-US"/>
          </a:p>
        </p:txBody>
      </p:sp>
    </p:spTree>
    <p:extLst>
      <p:ext uri="{BB962C8B-B14F-4D97-AF65-F5344CB8AC3E}">
        <p14:creationId xmlns:p14="http://schemas.microsoft.com/office/powerpoint/2010/main" val="2025278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Chaparral has steeper slopes, cooler weather and more rain. This means that there is more vegetation and short bushy trees. </a:t>
            </a:r>
            <a:endParaRPr lang="en-US" dirty="0"/>
          </a:p>
        </p:txBody>
      </p:sp>
      <p:sp>
        <p:nvSpPr>
          <p:cNvPr id="4" name="Slide Number Placeholder 3"/>
          <p:cNvSpPr>
            <a:spLocks noGrp="1"/>
          </p:cNvSpPr>
          <p:nvPr>
            <p:ph type="sldNum" sz="quarter" idx="10"/>
          </p:nvPr>
        </p:nvSpPr>
        <p:spPr/>
        <p:txBody>
          <a:bodyPr/>
          <a:lstStyle/>
          <a:p>
            <a:fld id="{C704AE67-81A8-4D3C-B8CA-C7D5FF6C1BEF}" type="slidenum">
              <a:rPr lang="en-US" smtClean="0"/>
              <a:t>11</a:t>
            </a:fld>
            <a:endParaRPr lang="en-US"/>
          </a:p>
        </p:txBody>
      </p:sp>
    </p:spTree>
    <p:extLst>
      <p:ext uri="{BB962C8B-B14F-4D97-AF65-F5344CB8AC3E}">
        <p14:creationId xmlns:p14="http://schemas.microsoft.com/office/powerpoint/2010/main" val="235510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highest area of elevation is forests found in the mountains. Mountains are much higher elevation and have cooler temperatures allowing more vegetation and taller trees. </a:t>
            </a:r>
          </a:p>
          <a:p>
            <a:endParaRPr lang="en-US" dirty="0"/>
          </a:p>
        </p:txBody>
      </p:sp>
      <p:sp>
        <p:nvSpPr>
          <p:cNvPr id="4" name="Slide Number Placeholder 3"/>
          <p:cNvSpPr>
            <a:spLocks noGrp="1"/>
          </p:cNvSpPr>
          <p:nvPr>
            <p:ph type="sldNum" sz="quarter" idx="10"/>
          </p:nvPr>
        </p:nvSpPr>
        <p:spPr/>
        <p:txBody>
          <a:bodyPr/>
          <a:lstStyle/>
          <a:p>
            <a:fld id="{C704AE67-81A8-4D3C-B8CA-C7D5FF6C1BEF}" type="slidenum">
              <a:rPr lang="en-US" smtClean="0"/>
              <a:t>12</a:t>
            </a:fld>
            <a:endParaRPr lang="en-US"/>
          </a:p>
        </p:txBody>
      </p:sp>
    </p:spTree>
    <p:extLst>
      <p:ext uri="{BB962C8B-B14F-4D97-AF65-F5344CB8AC3E}">
        <p14:creationId xmlns:p14="http://schemas.microsoft.com/office/powerpoint/2010/main" val="3755641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The Hohokam built large canals to move water from rivers to their farm fields</a:t>
            </a:r>
            <a:r>
              <a:rPr lang="en-US" sz="1200" i="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Growing food in a desert is very hard since water is scarce, so Hohokam communities were built near rivers like the Gila and Salt River.  </a:t>
            </a:r>
          </a:p>
          <a:p>
            <a:r>
              <a:rPr lang="en-US" sz="1200" kern="1200" dirty="0" smtClean="0">
                <a:solidFill>
                  <a:schemeClr val="tx1"/>
                </a:solidFill>
                <a:effectLst/>
                <a:latin typeface="+mn-lt"/>
                <a:ea typeface="+mn-ea"/>
                <a:cs typeface="+mn-cs"/>
              </a:rPr>
              <a:t>Canal builders dug deep trenches using digging sticks and baskets to carry dirt. These trenches sloped downhill so that water would run from the river to the fields. Canals were widest near the river and got narrower. This helped water flow all the way to the end of the canal. The water was controlled by a system of gates. When a gate opened, the water could move through the canal and reach fields. Farmers opened the gates to let water </a:t>
            </a:r>
            <a:r>
              <a:rPr lang="en-US" sz="1200" b="1" kern="1200" dirty="0" smtClean="0">
                <a:solidFill>
                  <a:schemeClr val="tx1"/>
                </a:solidFill>
                <a:effectLst/>
                <a:latin typeface="+mn-lt"/>
                <a:ea typeface="+mn-ea"/>
                <a:cs typeface="+mn-cs"/>
              </a:rPr>
              <a:t>irrigate</a:t>
            </a:r>
            <a:r>
              <a:rPr lang="en-US" sz="1200" kern="1200" dirty="0" smtClean="0">
                <a:solidFill>
                  <a:schemeClr val="tx1"/>
                </a:solidFill>
                <a:effectLst/>
                <a:latin typeface="+mn-lt"/>
                <a:ea typeface="+mn-ea"/>
                <a:cs typeface="+mn-cs"/>
              </a:rPr>
              <a:t> their fields. </a:t>
            </a:r>
            <a:endParaRPr lang="en-US" dirty="0"/>
          </a:p>
        </p:txBody>
      </p:sp>
      <p:sp>
        <p:nvSpPr>
          <p:cNvPr id="4" name="Slide Number Placeholder 3"/>
          <p:cNvSpPr>
            <a:spLocks noGrp="1"/>
          </p:cNvSpPr>
          <p:nvPr>
            <p:ph type="sldNum" sz="quarter" idx="10"/>
          </p:nvPr>
        </p:nvSpPr>
        <p:spPr/>
        <p:txBody>
          <a:bodyPr/>
          <a:lstStyle/>
          <a:p>
            <a:fld id="{C704AE67-81A8-4D3C-B8CA-C7D5FF6C1BEF}" type="slidenum">
              <a:rPr lang="en-US" smtClean="0"/>
              <a:t>13</a:t>
            </a:fld>
            <a:endParaRPr lang="en-US"/>
          </a:p>
        </p:txBody>
      </p:sp>
    </p:spTree>
    <p:extLst>
      <p:ext uri="{BB962C8B-B14F-4D97-AF65-F5344CB8AC3E}">
        <p14:creationId xmlns:p14="http://schemas.microsoft.com/office/powerpoint/2010/main" val="407797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The most important crops of the Hohokam farmers were corn, beans, squash, agave, and cotton. </a:t>
            </a:r>
            <a:r>
              <a:rPr lang="en-US" sz="1200" kern="1200" dirty="0" smtClean="0">
                <a:solidFill>
                  <a:schemeClr val="tx1"/>
                </a:solidFill>
                <a:effectLst/>
                <a:latin typeface="+mn-lt"/>
                <a:ea typeface="+mn-ea"/>
                <a:cs typeface="+mn-cs"/>
              </a:rPr>
              <a:t>Corn was the main food of the Hohokam. It was dried and ground between stones called a </a:t>
            </a:r>
            <a:r>
              <a:rPr lang="en-US" sz="1200" b="1" kern="1200" dirty="0" smtClean="0">
                <a:solidFill>
                  <a:schemeClr val="tx1"/>
                </a:solidFill>
                <a:effectLst/>
                <a:latin typeface="+mn-lt"/>
                <a:ea typeface="+mn-ea"/>
                <a:cs typeface="+mn-cs"/>
              </a:rPr>
              <a:t>mano and metate</a:t>
            </a:r>
            <a:r>
              <a:rPr lang="en-US" sz="1200" kern="1200" dirty="0" smtClean="0">
                <a:solidFill>
                  <a:schemeClr val="tx1"/>
                </a:solidFill>
                <a:effectLst/>
                <a:latin typeface="+mn-lt"/>
                <a:ea typeface="+mn-ea"/>
                <a:cs typeface="+mn-cs"/>
              </a:rPr>
              <a:t> to make corn meal. Beans and squash were also grown and could be eaten fresh or dried in the sun and stored for winter. Cotton was grown to make cloth or to trade with people in other areas of Arizona where it could not grow. </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SWVirtualMuseum</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C704AE67-81A8-4D3C-B8CA-C7D5FF6C1BEF}" type="slidenum">
              <a:rPr lang="en-US" smtClean="0"/>
              <a:t>14</a:t>
            </a:fld>
            <a:endParaRPr lang="en-US"/>
          </a:p>
        </p:txBody>
      </p:sp>
    </p:spTree>
    <p:extLst>
      <p:ext uri="{BB962C8B-B14F-4D97-AF65-F5344CB8AC3E}">
        <p14:creationId xmlns:p14="http://schemas.microsoft.com/office/powerpoint/2010/main" val="3131879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problem with canals was that people at the beginning could use all of the water before it reached farms at the end. Using canals required cooperation to make sure that everyone got enough water. Having canals meant that Hohokam farmers could grow enough food in the desert. </a:t>
            </a:r>
            <a:endParaRPr lang="en-US" dirty="0"/>
          </a:p>
        </p:txBody>
      </p:sp>
      <p:sp>
        <p:nvSpPr>
          <p:cNvPr id="4" name="Slide Number Placeholder 3"/>
          <p:cNvSpPr>
            <a:spLocks noGrp="1"/>
          </p:cNvSpPr>
          <p:nvPr>
            <p:ph type="sldNum" sz="quarter" idx="10"/>
          </p:nvPr>
        </p:nvSpPr>
        <p:spPr/>
        <p:txBody>
          <a:bodyPr/>
          <a:lstStyle/>
          <a:p>
            <a:fld id="{C704AE67-81A8-4D3C-B8CA-C7D5FF6C1BEF}" type="slidenum">
              <a:rPr lang="en-US" smtClean="0"/>
              <a:t>15</a:t>
            </a:fld>
            <a:endParaRPr lang="en-US"/>
          </a:p>
        </p:txBody>
      </p:sp>
    </p:spTree>
    <p:extLst>
      <p:ext uri="{BB962C8B-B14F-4D97-AF65-F5344CB8AC3E}">
        <p14:creationId xmlns:p14="http://schemas.microsoft.com/office/powerpoint/2010/main" val="1654737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Hohokam played a ballgame similar to soccer where players tried to score goals by moving a ball with their body to goals at either end of the court. Hohokam ballcourts did not look very much like ours. There was no pavement or metal goal posts. Mounds of dirt were built up in a huge oval shape.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People watching the game would stand on top of the mounds so that they could see all the action below. Ballgames were very popular. People would gather from many different communities to watch. Gathering people together from far away helped make new friendships and trade partnerships. </a:t>
            </a:r>
          </a:p>
          <a:p>
            <a:endParaRPr lang="en-US" dirty="0"/>
          </a:p>
        </p:txBody>
      </p:sp>
      <p:sp>
        <p:nvSpPr>
          <p:cNvPr id="4" name="Slide Number Placeholder 3"/>
          <p:cNvSpPr>
            <a:spLocks noGrp="1"/>
          </p:cNvSpPr>
          <p:nvPr>
            <p:ph type="sldNum" sz="quarter" idx="10"/>
          </p:nvPr>
        </p:nvSpPr>
        <p:spPr/>
        <p:txBody>
          <a:bodyPr/>
          <a:lstStyle/>
          <a:p>
            <a:fld id="{C704AE67-81A8-4D3C-B8CA-C7D5FF6C1BEF}" type="slidenum">
              <a:rPr lang="en-US" smtClean="0"/>
              <a:t>16</a:t>
            </a:fld>
            <a:endParaRPr lang="en-US"/>
          </a:p>
        </p:txBody>
      </p:sp>
    </p:spTree>
    <p:extLst>
      <p:ext uri="{BB962C8B-B14F-4D97-AF65-F5344CB8AC3E}">
        <p14:creationId xmlns:p14="http://schemas.microsoft.com/office/powerpoint/2010/main" val="3823312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Trading was very important for the Hohokam and helped them get things from other places or other communities. Of course there no grocery stores or malls for shopping so scientists have made inferences about how the Hohokam traded. Communities may have organized markets where people would have brought crafts or food items to trade. Since the Hohokam did not have a money system, people would have exchanged an item they already had for one they needed. Another idea is that people may have just exchanged items with other people they knew. </a:t>
            </a:r>
          </a:p>
          <a:p>
            <a:endParaRPr lang="en-US" dirty="0"/>
          </a:p>
        </p:txBody>
      </p:sp>
      <p:sp>
        <p:nvSpPr>
          <p:cNvPr id="4" name="Slide Number Placeholder 3"/>
          <p:cNvSpPr>
            <a:spLocks noGrp="1"/>
          </p:cNvSpPr>
          <p:nvPr>
            <p:ph type="sldNum" sz="quarter" idx="10"/>
          </p:nvPr>
        </p:nvSpPr>
        <p:spPr/>
        <p:txBody>
          <a:bodyPr/>
          <a:lstStyle/>
          <a:p>
            <a:fld id="{C704AE67-81A8-4D3C-B8CA-C7D5FF6C1BEF}" type="slidenum">
              <a:rPr lang="en-US" smtClean="0"/>
              <a:t>17</a:t>
            </a:fld>
            <a:endParaRPr lang="en-US"/>
          </a:p>
        </p:txBody>
      </p:sp>
    </p:spTree>
    <p:extLst>
      <p:ext uri="{BB962C8B-B14F-4D97-AF65-F5344CB8AC3E}">
        <p14:creationId xmlns:p14="http://schemas.microsoft.com/office/powerpoint/2010/main" val="3735060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Artifacts like shell or copper bells have been found. These are not native to Arizona and came from Mexico or California. To get many of these items people would have had to trade with each other many times or walk over 1000 miles to get them.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Hohokam also traded with other Native American groups in Arizona. </a:t>
            </a:r>
            <a:r>
              <a:rPr lang="en-US" sz="1200" i="0" kern="1200" dirty="0" smtClean="0">
                <a:solidFill>
                  <a:schemeClr val="tx1"/>
                </a:solidFill>
                <a:effectLst/>
                <a:latin typeface="+mn-lt"/>
                <a:ea typeface="+mn-ea"/>
                <a:cs typeface="+mn-cs"/>
              </a:rPr>
              <a:t>They traded cotton grown in their fields, goods brought from Mexico, and crafts they made. </a:t>
            </a:r>
          </a:p>
          <a:p>
            <a:endParaRPr lang="en-US" dirty="0"/>
          </a:p>
        </p:txBody>
      </p:sp>
      <p:sp>
        <p:nvSpPr>
          <p:cNvPr id="4" name="Slide Number Placeholder 3"/>
          <p:cNvSpPr>
            <a:spLocks noGrp="1"/>
          </p:cNvSpPr>
          <p:nvPr>
            <p:ph type="sldNum" sz="quarter" idx="10"/>
          </p:nvPr>
        </p:nvSpPr>
        <p:spPr/>
        <p:txBody>
          <a:bodyPr/>
          <a:lstStyle/>
          <a:p>
            <a:fld id="{C704AE67-81A8-4D3C-B8CA-C7D5FF6C1BEF}" type="slidenum">
              <a:rPr lang="en-US" smtClean="0"/>
              <a:t>18</a:t>
            </a:fld>
            <a:endParaRPr lang="en-US"/>
          </a:p>
        </p:txBody>
      </p:sp>
    </p:spTree>
    <p:extLst>
      <p:ext uri="{BB962C8B-B14F-4D97-AF65-F5344CB8AC3E}">
        <p14:creationId xmlns:p14="http://schemas.microsoft.com/office/powerpoint/2010/main" val="1906120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Hohokam artifacts made of clay, stone, bone, shell, wood, and fiber are found all over Arizona. They made useful, everyday things like pottery and baskets for cooking and food storage. They also made special things like decorated pottery and jewelry. While many people would have made the objects used for their everyday lives, a few people probably only made one type of object. The people are called artisans and would have worked full time to provide these special objects for their community or to trade</a:t>
            </a:r>
            <a:endParaRPr lang="en-US" dirty="0"/>
          </a:p>
        </p:txBody>
      </p:sp>
      <p:sp>
        <p:nvSpPr>
          <p:cNvPr id="4" name="Slide Number Placeholder 3"/>
          <p:cNvSpPr>
            <a:spLocks noGrp="1"/>
          </p:cNvSpPr>
          <p:nvPr>
            <p:ph type="sldNum" sz="quarter" idx="10"/>
          </p:nvPr>
        </p:nvSpPr>
        <p:spPr/>
        <p:txBody>
          <a:bodyPr/>
          <a:lstStyle/>
          <a:p>
            <a:fld id="{C704AE67-81A8-4D3C-B8CA-C7D5FF6C1BEF}" type="slidenum">
              <a:rPr lang="en-US" smtClean="0"/>
              <a:t>19</a:t>
            </a:fld>
            <a:endParaRPr lang="en-US"/>
          </a:p>
        </p:txBody>
      </p:sp>
    </p:spTree>
    <p:extLst>
      <p:ext uri="{BB962C8B-B14F-4D97-AF65-F5344CB8AC3E}">
        <p14:creationId xmlns:p14="http://schemas.microsoft.com/office/powerpoint/2010/main" val="3824379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One important craft made by the Hohokam was shell jewelry. They made bracelets, rings, and necklaces out of shell brought from Mexico. A piece of shell was drilled or carved using a stone tool. Making a shell bead took time and patience since artisans needed to first carve the bead from the shell and then drill a hole by hand.  Jewelry would have been worn by the Hohokam or traded.</a:t>
            </a:r>
          </a:p>
          <a:p>
            <a:endParaRPr lang="en-US" dirty="0"/>
          </a:p>
        </p:txBody>
      </p:sp>
      <p:sp>
        <p:nvSpPr>
          <p:cNvPr id="4" name="Slide Number Placeholder 3"/>
          <p:cNvSpPr>
            <a:spLocks noGrp="1"/>
          </p:cNvSpPr>
          <p:nvPr>
            <p:ph type="sldNum" sz="quarter" idx="10"/>
          </p:nvPr>
        </p:nvSpPr>
        <p:spPr/>
        <p:txBody>
          <a:bodyPr/>
          <a:lstStyle/>
          <a:p>
            <a:fld id="{C704AE67-81A8-4D3C-B8CA-C7D5FF6C1BEF}" type="slidenum">
              <a:rPr lang="en-US" smtClean="0"/>
              <a:t>20</a:t>
            </a:fld>
            <a:endParaRPr lang="en-US"/>
          </a:p>
        </p:txBody>
      </p:sp>
    </p:spTree>
    <p:extLst>
      <p:ext uri="{BB962C8B-B14F-4D97-AF65-F5344CB8AC3E}">
        <p14:creationId xmlns:p14="http://schemas.microsoft.com/office/powerpoint/2010/main" val="1012270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series of maps shows</a:t>
            </a:r>
            <a:r>
              <a:rPr lang="en-US" baseline="0" dirty="0" smtClean="0"/>
              <a:t> where the Hohokam lived. </a:t>
            </a:r>
            <a:endParaRPr lang="en-US" dirty="0"/>
          </a:p>
        </p:txBody>
      </p:sp>
      <p:sp>
        <p:nvSpPr>
          <p:cNvPr id="4" name="Slide Number Placeholder 3"/>
          <p:cNvSpPr>
            <a:spLocks noGrp="1"/>
          </p:cNvSpPr>
          <p:nvPr>
            <p:ph type="sldNum" sz="quarter" idx="10"/>
          </p:nvPr>
        </p:nvSpPr>
        <p:spPr/>
        <p:txBody>
          <a:bodyPr/>
          <a:lstStyle/>
          <a:p>
            <a:fld id="{C704AE67-81A8-4D3C-B8CA-C7D5FF6C1BEF}" type="slidenum">
              <a:rPr lang="en-US" smtClean="0"/>
              <a:t>3</a:t>
            </a:fld>
            <a:endParaRPr lang="en-US"/>
          </a:p>
        </p:txBody>
      </p:sp>
    </p:spTree>
    <p:extLst>
      <p:ext uri="{BB962C8B-B14F-4D97-AF65-F5344CB8AC3E}">
        <p14:creationId xmlns:p14="http://schemas.microsoft.com/office/powerpoint/2010/main" val="1831250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other craft the Hohokam are known for is pottery. Pots were made from tan colored clay. </a:t>
            </a:r>
            <a:r>
              <a:rPr lang="en-US" sz="1200" b="1" kern="1200" dirty="0" smtClean="0">
                <a:solidFill>
                  <a:schemeClr val="tx1"/>
                </a:solidFill>
                <a:effectLst/>
                <a:latin typeface="+mn-lt"/>
                <a:ea typeface="+mn-ea"/>
                <a:cs typeface="+mn-cs"/>
              </a:rPr>
              <a:t>Potters </a:t>
            </a:r>
            <a:r>
              <a:rPr lang="en-US" sz="1200" kern="1200" dirty="0" smtClean="0">
                <a:solidFill>
                  <a:schemeClr val="tx1"/>
                </a:solidFill>
                <a:effectLst/>
                <a:latin typeface="+mn-lt"/>
                <a:ea typeface="+mn-ea"/>
                <a:cs typeface="+mn-cs"/>
              </a:rPr>
              <a:t>would have traveled to collect the clay and carried it back to their homes. Clay was mixed with sand until it was very smooth and then coiled into a pot. Red paint was used to make designs on the clay. Dried pots were baked in a very hot fire until the sand in them melted making them waterproof. Pots and bowls made of clay were used to store food, carry water, and cook in. Making a pot took a long time and a lot of skill. </a:t>
            </a:r>
            <a:endParaRPr lang="en-US" dirty="0"/>
          </a:p>
        </p:txBody>
      </p:sp>
      <p:sp>
        <p:nvSpPr>
          <p:cNvPr id="4" name="Slide Number Placeholder 3"/>
          <p:cNvSpPr>
            <a:spLocks noGrp="1"/>
          </p:cNvSpPr>
          <p:nvPr>
            <p:ph type="sldNum" sz="quarter" idx="10"/>
          </p:nvPr>
        </p:nvSpPr>
        <p:spPr/>
        <p:txBody>
          <a:bodyPr/>
          <a:lstStyle/>
          <a:p>
            <a:fld id="{C704AE67-81A8-4D3C-B8CA-C7D5FF6C1BEF}" type="slidenum">
              <a:rPr lang="en-US" smtClean="0"/>
              <a:t>21</a:t>
            </a:fld>
            <a:endParaRPr lang="en-US"/>
          </a:p>
        </p:txBody>
      </p:sp>
    </p:spTree>
    <p:extLst>
      <p:ext uri="{BB962C8B-B14F-4D97-AF65-F5344CB8AC3E}">
        <p14:creationId xmlns:p14="http://schemas.microsoft.com/office/powerpoint/2010/main" val="156766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Hohokam were also skilled weavers and used cotton grown in their fields to make cloth. Cotton was harvested from the fields and spun by hand into thread. The cotton could be dyed to make it different colors using plants. Small </a:t>
            </a:r>
            <a:r>
              <a:rPr lang="en-US" sz="1200" b="1" kern="1200" dirty="0" smtClean="0">
                <a:solidFill>
                  <a:schemeClr val="tx1"/>
                </a:solidFill>
                <a:effectLst/>
                <a:latin typeface="+mn-lt"/>
                <a:ea typeface="+mn-ea"/>
                <a:cs typeface="+mn-cs"/>
              </a:rPr>
              <a:t>looms</a:t>
            </a:r>
            <a:r>
              <a:rPr lang="en-US" sz="1200" kern="1200" dirty="0" smtClean="0">
                <a:solidFill>
                  <a:schemeClr val="tx1"/>
                </a:solidFill>
                <a:effectLst/>
                <a:latin typeface="+mn-lt"/>
                <a:ea typeface="+mn-ea"/>
                <a:cs typeface="+mn-cs"/>
              </a:rPr>
              <a:t> were then used to weave the cotton thread together. Weavers made blankets, kilts, and sleeveless shirts in many colors and with woven designs. </a:t>
            </a:r>
          </a:p>
          <a:p>
            <a:endParaRPr lang="en-US" dirty="0"/>
          </a:p>
        </p:txBody>
      </p:sp>
      <p:sp>
        <p:nvSpPr>
          <p:cNvPr id="4" name="Slide Number Placeholder 3"/>
          <p:cNvSpPr>
            <a:spLocks noGrp="1"/>
          </p:cNvSpPr>
          <p:nvPr>
            <p:ph type="sldNum" sz="quarter" idx="10"/>
          </p:nvPr>
        </p:nvSpPr>
        <p:spPr/>
        <p:txBody>
          <a:bodyPr/>
          <a:lstStyle/>
          <a:p>
            <a:fld id="{C704AE67-81A8-4D3C-B8CA-C7D5FF6C1BEF}" type="slidenum">
              <a:rPr lang="en-US" smtClean="0"/>
              <a:t>22</a:t>
            </a:fld>
            <a:endParaRPr lang="en-US"/>
          </a:p>
        </p:txBody>
      </p:sp>
    </p:spTree>
    <p:extLst>
      <p:ext uri="{BB962C8B-B14F-4D97-AF65-F5344CB8AC3E}">
        <p14:creationId xmlns:p14="http://schemas.microsoft.com/office/powerpoint/2010/main" val="5893838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Archaeologist are not sure what happened to the Hohokam or why they left. One idea is that it became too dry or that there were too many people and the canals could not provide enough water to grow food for everyone. A final idea is that the Hohokam never left but that their culture changed over time to become the Tohono O’odham and </a:t>
            </a:r>
            <a:r>
              <a:rPr lang="en-US" sz="1200" kern="1200" dirty="0" err="1" smtClean="0">
                <a:solidFill>
                  <a:schemeClr val="tx1"/>
                </a:solidFill>
                <a:effectLst/>
                <a:latin typeface="+mn-lt"/>
                <a:ea typeface="+mn-ea"/>
                <a:cs typeface="+mn-cs"/>
              </a:rPr>
              <a:t>Akimel</a:t>
            </a:r>
            <a:r>
              <a:rPr lang="en-US" sz="1200" kern="1200" dirty="0" smtClean="0">
                <a:solidFill>
                  <a:schemeClr val="tx1"/>
                </a:solidFill>
                <a:effectLst/>
                <a:latin typeface="+mn-lt"/>
                <a:ea typeface="+mn-ea"/>
                <a:cs typeface="+mn-cs"/>
              </a:rPr>
              <a:t> O’odham. This idea is supported by traditional stories told by both groups. In these stories, they call the Hohokam their </a:t>
            </a:r>
            <a:r>
              <a:rPr lang="en-US" sz="1200" b="1" kern="1200" dirty="0" smtClean="0">
                <a:solidFill>
                  <a:schemeClr val="tx1"/>
                </a:solidFill>
                <a:effectLst/>
                <a:latin typeface="+mn-lt"/>
                <a:ea typeface="+mn-ea"/>
                <a:cs typeface="+mn-cs"/>
              </a:rPr>
              <a:t>ancestors</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704AE67-81A8-4D3C-B8CA-C7D5FF6C1BEF}" type="slidenum">
              <a:rPr lang="en-US" smtClean="0"/>
              <a:t>24</a:t>
            </a:fld>
            <a:endParaRPr lang="en-US"/>
          </a:p>
        </p:txBody>
      </p:sp>
    </p:spTree>
    <p:extLst>
      <p:ext uri="{BB962C8B-B14F-4D97-AF65-F5344CB8AC3E}">
        <p14:creationId xmlns:p14="http://schemas.microsoft.com/office/powerpoint/2010/main" val="3907162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04AE67-81A8-4D3C-B8CA-C7D5FF6C1BEF}" type="slidenum">
              <a:rPr lang="en-US" smtClean="0"/>
              <a:t>27</a:t>
            </a:fld>
            <a:endParaRPr lang="en-US"/>
          </a:p>
        </p:txBody>
      </p:sp>
    </p:spTree>
    <p:extLst>
      <p:ext uri="{BB962C8B-B14F-4D97-AF65-F5344CB8AC3E}">
        <p14:creationId xmlns:p14="http://schemas.microsoft.com/office/powerpoint/2010/main" val="40128460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04AE67-81A8-4D3C-B8CA-C7D5FF6C1BEF}" type="slidenum">
              <a:rPr lang="en-US" smtClean="0"/>
              <a:t>29</a:t>
            </a:fld>
            <a:endParaRPr lang="en-US"/>
          </a:p>
        </p:txBody>
      </p:sp>
    </p:spTree>
    <p:extLst>
      <p:ext uri="{BB962C8B-B14F-4D97-AF65-F5344CB8AC3E}">
        <p14:creationId xmlns:p14="http://schemas.microsoft.com/office/powerpoint/2010/main" val="122305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04AE67-81A8-4D3C-B8CA-C7D5FF6C1BEF}" type="slidenum">
              <a:rPr lang="en-US" smtClean="0"/>
              <a:t>30</a:t>
            </a:fld>
            <a:endParaRPr lang="en-US"/>
          </a:p>
        </p:txBody>
      </p:sp>
    </p:spTree>
    <p:extLst>
      <p:ext uri="{BB962C8B-B14F-4D97-AF65-F5344CB8AC3E}">
        <p14:creationId xmlns:p14="http://schemas.microsoft.com/office/powerpoint/2010/main" val="1582843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Hohokam lived in Arizona for 1,450 years before leaving – over 560 years ago. We don’t know why they left but evidence of their communities can still be found. Mesa, Arizona was built on top of Hohokam houses and farms. </a:t>
            </a:r>
          </a:p>
          <a:p>
            <a:endParaRPr lang="en-US" dirty="0" smtClean="0"/>
          </a:p>
          <a:p>
            <a:r>
              <a:rPr lang="en-US" dirty="0" smtClean="0"/>
              <a:t>Image showing maps a mesa and archaeological ruins</a:t>
            </a:r>
            <a:endParaRPr lang="en-US" dirty="0"/>
          </a:p>
        </p:txBody>
      </p:sp>
      <p:sp>
        <p:nvSpPr>
          <p:cNvPr id="4" name="Slide Number Placeholder 3"/>
          <p:cNvSpPr>
            <a:spLocks noGrp="1"/>
          </p:cNvSpPr>
          <p:nvPr>
            <p:ph type="sldNum" sz="quarter" idx="10"/>
          </p:nvPr>
        </p:nvSpPr>
        <p:spPr/>
        <p:txBody>
          <a:bodyPr/>
          <a:lstStyle/>
          <a:p>
            <a:fld id="{C704AE67-81A8-4D3C-B8CA-C7D5FF6C1BEF}" type="slidenum">
              <a:rPr lang="en-US" smtClean="0"/>
              <a:t>4</a:t>
            </a:fld>
            <a:endParaRPr lang="en-US"/>
          </a:p>
        </p:txBody>
      </p:sp>
    </p:spTree>
    <p:extLst>
      <p:ext uri="{BB962C8B-B14F-4D97-AF65-F5344CB8AC3E}">
        <p14:creationId xmlns:p14="http://schemas.microsoft.com/office/powerpoint/2010/main" val="3692697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Communities built by the Hohokam came in many sizes. Some were very small with just a few houses. Some were large with 500 people living there. These communities would have been like our cities. Larger communities would have had more houses, at least 1 </a:t>
            </a:r>
            <a:r>
              <a:rPr lang="en-US" sz="1200" kern="1200" dirty="0" err="1" smtClean="0">
                <a:solidFill>
                  <a:schemeClr val="tx1"/>
                </a:solidFill>
                <a:effectLst/>
                <a:latin typeface="+mn-lt"/>
                <a:ea typeface="+mn-ea"/>
                <a:cs typeface="+mn-cs"/>
              </a:rPr>
              <a:t>ballcourt</a:t>
            </a:r>
            <a:r>
              <a:rPr lang="en-US" sz="1200" kern="1200" dirty="0" smtClean="0">
                <a:solidFill>
                  <a:schemeClr val="tx1"/>
                </a:solidFill>
                <a:effectLst/>
                <a:latin typeface="+mn-lt"/>
                <a:ea typeface="+mn-ea"/>
                <a:cs typeface="+mn-cs"/>
              </a:rPr>
              <a:t>, a large plaza or mound for dancing and socializing. People would have traveled there to see events or trade goods. In the center of the community was an open area where public events, activities, and celebrations would happen. Houses were clustered together into neighborhoods. Outside of the neighborhoods trash was thrown into pits or piles. </a:t>
            </a:r>
            <a:endParaRPr lang="en-US" dirty="0"/>
          </a:p>
        </p:txBody>
      </p:sp>
      <p:sp>
        <p:nvSpPr>
          <p:cNvPr id="4" name="Slide Number Placeholder 3"/>
          <p:cNvSpPr>
            <a:spLocks noGrp="1"/>
          </p:cNvSpPr>
          <p:nvPr>
            <p:ph type="sldNum" sz="quarter" idx="10"/>
          </p:nvPr>
        </p:nvSpPr>
        <p:spPr/>
        <p:txBody>
          <a:bodyPr/>
          <a:lstStyle/>
          <a:p>
            <a:fld id="{C704AE67-81A8-4D3C-B8CA-C7D5FF6C1BEF}" type="slidenum">
              <a:rPr lang="en-US" smtClean="0"/>
              <a:t>5</a:t>
            </a:fld>
            <a:endParaRPr lang="en-US"/>
          </a:p>
        </p:txBody>
      </p:sp>
    </p:spTree>
    <p:extLst>
      <p:ext uri="{BB962C8B-B14F-4D97-AF65-F5344CB8AC3E}">
        <p14:creationId xmlns:p14="http://schemas.microsoft.com/office/powerpoint/2010/main" val="918071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effectLst/>
                <a:latin typeface="+mn-lt"/>
                <a:ea typeface="+mn-ea"/>
                <a:cs typeface="+mn-cs"/>
              </a:rPr>
              <a:t>There are two types of Hohokam houses, pithouses and adobe houses. </a:t>
            </a:r>
            <a:r>
              <a:rPr lang="en-US" sz="1200" kern="1200" dirty="0" smtClean="0">
                <a:solidFill>
                  <a:schemeClr val="tx1"/>
                </a:solidFill>
                <a:effectLst/>
                <a:latin typeface="+mn-lt"/>
                <a:ea typeface="+mn-ea"/>
                <a:cs typeface="+mn-cs"/>
              </a:rPr>
              <a:t>A </a:t>
            </a:r>
            <a:r>
              <a:rPr lang="en-US" sz="1200" b="1" kern="1200" dirty="0" smtClean="0">
                <a:solidFill>
                  <a:schemeClr val="tx1"/>
                </a:solidFill>
                <a:effectLst/>
                <a:latin typeface="+mn-lt"/>
                <a:ea typeface="+mn-ea"/>
                <a:cs typeface="+mn-cs"/>
              </a:rPr>
              <a:t>pithouse</a:t>
            </a:r>
            <a:r>
              <a:rPr lang="en-US" sz="1200" kern="1200" dirty="0" smtClean="0">
                <a:solidFill>
                  <a:schemeClr val="tx1"/>
                </a:solidFill>
                <a:effectLst/>
                <a:latin typeface="+mn-lt"/>
                <a:ea typeface="+mn-ea"/>
                <a:cs typeface="+mn-cs"/>
              </a:rPr>
              <a:t> is a house built into the ground. They dug a shallow hole 3 feet deep and then built the walls of the house. The walls and roof were made of vertical beams. Smaller branches and grass would have filled in the space between the beams. The house would then have been covered in a mixture of sand and mud. This type of house was adapted to the climate of Arizona. Pithouses stayed cooler in the summer and warm in the winter. This type of house is found all over Arizona. </a:t>
            </a:r>
          </a:p>
          <a:p>
            <a:endParaRPr lang="en-US" dirty="0"/>
          </a:p>
        </p:txBody>
      </p:sp>
      <p:sp>
        <p:nvSpPr>
          <p:cNvPr id="4" name="Slide Number Placeholder 3"/>
          <p:cNvSpPr>
            <a:spLocks noGrp="1"/>
          </p:cNvSpPr>
          <p:nvPr>
            <p:ph type="sldNum" sz="quarter" idx="10"/>
          </p:nvPr>
        </p:nvSpPr>
        <p:spPr/>
        <p:txBody>
          <a:bodyPr/>
          <a:lstStyle/>
          <a:p>
            <a:fld id="{C704AE67-81A8-4D3C-B8CA-C7D5FF6C1BEF}" type="slidenum">
              <a:rPr lang="en-US" smtClean="0"/>
              <a:t>6</a:t>
            </a:fld>
            <a:endParaRPr lang="en-US"/>
          </a:p>
        </p:txBody>
      </p:sp>
    </p:spTree>
    <p:extLst>
      <p:ext uri="{BB962C8B-B14F-4D97-AF65-F5344CB8AC3E}">
        <p14:creationId xmlns:p14="http://schemas.microsoft.com/office/powerpoint/2010/main" val="155389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Adobe</a:t>
            </a:r>
            <a:r>
              <a:rPr lang="en-US" sz="1200" kern="1200" dirty="0" smtClean="0">
                <a:solidFill>
                  <a:schemeClr val="tx1"/>
                </a:solidFill>
                <a:effectLst/>
                <a:latin typeface="+mn-lt"/>
                <a:ea typeface="+mn-ea"/>
                <a:cs typeface="+mn-cs"/>
              </a:rPr>
              <a:t> houses were square instead of oval and built above ground. The roof was made of wooden beams covered in a layer of grass and branches and then adobe. The roof on an adobe house was flat and would have been used like an extra room. Both types of houses had a fire pit for heat and light. Both pithouse and adobe houses were arranged in small groups with related families living closest together. </a:t>
            </a:r>
          </a:p>
          <a:p>
            <a:endParaRPr lang="en-US" dirty="0"/>
          </a:p>
        </p:txBody>
      </p:sp>
      <p:sp>
        <p:nvSpPr>
          <p:cNvPr id="4" name="Slide Number Placeholder 3"/>
          <p:cNvSpPr>
            <a:spLocks noGrp="1"/>
          </p:cNvSpPr>
          <p:nvPr>
            <p:ph type="sldNum" sz="quarter" idx="10"/>
          </p:nvPr>
        </p:nvSpPr>
        <p:spPr/>
        <p:txBody>
          <a:bodyPr/>
          <a:lstStyle/>
          <a:p>
            <a:fld id="{C704AE67-81A8-4D3C-B8CA-C7D5FF6C1BEF}" type="slidenum">
              <a:rPr lang="en-US" smtClean="0"/>
              <a:t>7</a:t>
            </a:fld>
            <a:endParaRPr lang="en-US"/>
          </a:p>
        </p:txBody>
      </p:sp>
    </p:spTree>
    <p:extLst>
      <p:ext uri="{BB962C8B-B14F-4D97-AF65-F5344CB8AC3E}">
        <p14:creationId xmlns:p14="http://schemas.microsoft.com/office/powerpoint/2010/main" val="3036583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effectLst/>
                <a:latin typeface="+mn-lt"/>
                <a:ea typeface="+mn-ea"/>
                <a:cs typeface="+mn-cs"/>
              </a:rPr>
              <a:t>The Hohokam people were experts at using the natural resources of the Sonoran Desert. </a:t>
            </a:r>
            <a:r>
              <a:rPr lang="en-US" sz="1200" kern="1200" dirty="0" smtClean="0">
                <a:solidFill>
                  <a:schemeClr val="tx1"/>
                </a:solidFill>
                <a:effectLst/>
                <a:latin typeface="+mn-lt"/>
                <a:ea typeface="+mn-ea"/>
                <a:cs typeface="+mn-cs"/>
              </a:rPr>
              <a:t>There are many types of foods and water available in the 4 </a:t>
            </a:r>
            <a:r>
              <a:rPr lang="en-US" sz="1200" b="1" kern="1200" dirty="0" smtClean="0">
                <a:solidFill>
                  <a:schemeClr val="tx1"/>
                </a:solidFill>
                <a:effectLst/>
                <a:latin typeface="+mn-lt"/>
                <a:ea typeface="+mn-ea"/>
                <a:cs typeface="+mn-cs"/>
              </a:rPr>
              <a:t>ecological areas</a:t>
            </a:r>
            <a:r>
              <a:rPr lang="en-US" sz="1200" kern="1200" dirty="0" smtClean="0">
                <a:solidFill>
                  <a:schemeClr val="tx1"/>
                </a:solidFill>
                <a:effectLst/>
                <a:latin typeface="+mn-lt"/>
                <a:ea typeface="+mn-ea"/>
                <a:cs typeface="+mn-cs"/>
              </a:rPr>
              <a:t> used by the Hohokam. Each ecological area had its own natural resources.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p>
          <a:p>
            <a:r>
              <a:rPr lang="en-US" dirty="0" smtClean="0"/>
              <a:t>Each of the different environments would have been used by the Hohokam to hunt for wild animals or gather food to eat. The Hohokam would have hunted the foods closest to their community. They sometimes traveled to other areas, like the mountains, to hunt for larger animals or cut down large trees for building. Using many different wild and grown foods helped the Hohokam have a balanced diet and make sure that they would have enough food. </a:t>
            </a:r>
          </a:p>
          <a:p>
            <a:endParaRPr lang="en-US" dirty="0"/>
          </a:p>
        </p:txBody>
      </p:sp>
      <p:sp>
        <p:nvSpPr>
          <p:cNvPr id="4" name="Slide Number Placeholder 3"/>
          <p:cNvSpPr>
            <a:spLocks noGrp="1"/>
          </p:cNvSpPr>
          <p:nvPr>
            <p:ph type="sldNum" sz="quarter" idx="10"/>
          </p:nvPr>
        </p:nvSpPr>
        <p:spPr/>
        <p:txBody>
          <a:bodyPr/>
          <a:lstStyle/>
          <a:p>
            <a:fld id="{C704AE67-81A8-4D3C-B8CA-C7D5FF6C1BEF}" type="slidenum">
              <a:rPr lang="en-US" smtClean="0"/>
              <a:t>8</a:t>
            </a:fld>
            <a:endParaRPr lang="en-US"/>
          </a:p>
        </p:txBody>
      </p:sp>
    </p:spTree>
    <p:extLst>
      <p:ext uri="{BB962C8B-B14F-4D97-AF65-F5344CB8AC3E}">
        <p14:creationId xmlns:p14="http://schemas.microsoft.com/office/powerpoint/2010/main" val="2144410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 the valley floor the </a:t>
            </a:r>
            <a:r>
              <a:rPr lang="en-US" sz="1200" b="1" kern="1200" dirty="0" smtClean="0">
                <a:solidFill>
                  <a:schemeClr val="tx1"/>
                </a:solidFill>
                <a:effectLst/>
                <a:latin typeface="+mn-lt"/>
                <a:ea typeface="+mn-ea"/>
                <a:cs typeface="+mn-cs"/>
              </a:rPr>
              <a:t>elevation</a:t>
            </a:r>
            <a:r>
              <a:rPr lang="en-US" sz="1200" kern="1200" dirty="0" smtClean="0">
                <a:solidFill>
                  <a:schemeClr val="tx1"/>
                </a:solidFill>
                <a:effectLst/>
                <a:latin typeface="+mn-lt"/>
                <a:ea typeface="+mn-ea"/>
                <a:cs typeface="+mn-cs"/>
              </a:rPr>
              <a:t> is very low and the land slopes gently. Major rivers like the Salt and Gila are found here. Flooding happens on the edges of the rivers making the soil richer and more moist. </a:t>
            </a:r>
            <a:endParaRPr lang="en-US" dirty="0"/>
          </a:p>
        </p:txBody>
      </p:sp>
      <p:sp>
        <p:nvSpPr>
          <p:cNvPr id="4" name="Slide Number Placeholder 3"/>
          <p:cNvSpPr>
            <a:spLocks noGrp="1"/>
          </p:cNvSpPr>
          <p:nvPr>
            <p:ph type="sldNum" sz="quarter" idx="10"/>
          </p:nvPr>
        </p:nvSpPr>
        <p:spPr/>
        <p:txBody>
          <a:bodyPr/>
          <a:lstStyle/>
          <a:p>
            <a:fld id="{C704AE67-81A8-4D3C-B8CA-C7D5FF6C1BEF}" type="slidenum">
              <a:rPr lang="en-US" smtClean="0"/>
              <a:t>9</a:t>
            </a:fld>
            <a:endParaRPr lang="en-US"/>
          </a:p>
        </p:txBody>
      </p:sp>
    </p:spTree>
    <p:extLst>
      <p:ext uri="{BB962C8B-B14F-4D97-AF65-F5344CB8AC3E}">
        <p14:creationId xmlns:p14="http://schemas.microsoft.com/office/powerpoint/2010/main" val="1307391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Desert grass and scrub land has plants adapted to low elevations and dry climates. Areas in the lower desert get precipitation runoff from the mountains and have rich soil that is good for growing crops. </a:t>
            </a:r>
          </a:p>
          <a:p>
            <a:endParaRPr lang="en-US" dirty="0"/>
          </a:p>
        </p:txBody>
      </p:sp>
      <p:sp>
        <p:nvSpPr>
          <p:cNvPr id="4" name="Slide Number Placeholder 3"/>
          <p:cNvSpPr>
            <a:spLocks noGrp="1"/>
          </p:cNvSpPr>
          <p:nvPr>
            <p:ph type="sldNum" sz="quarter" idx="10"/>
          </p:nvPr>
        </p:nvSpPr>
        <p:spPr/>
        <p:txBody>
          <a:bodyPr/>
          <a:lstStyle/>
          <a:p>
            <a:fld id="{C704AE67-81A8-4D3C-B8CA-C7D5FF6C1BEF}" type="slidenum">
              <a:rPr lang="en-US" smtClean="0"/>
              <a:t>10</a:t>
            </a:fld>
            <a:endParaRPr lang="en-US"/>
          </a:p>
        </p:txBody>
      </p:sp>
    </p:spTree>
    <p:extLst>
      <p:ext uri="{BB962C8B-B14F-4D97-AF65-F5344CB8AC3E}">
        <p14:creationId xmlns:p14="http://schemas.microsoft.com/office/powerpoint/2010/main" val="770930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2CED15-85C4-472F-9D00-8454D36281A4}" type="datetimeFigureOut">
              <a:rPr lang="en-US" smtClean="0"/>
              <a:t>9/4/15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C8227-B67E-48FF-BE98-C3BB91FF0C42}" type="slidenum">
              <a:rPr lang="en-US" smtClean="0"/>
              <a:t>‹#›</a:t>
            </a:fld>
            <a:endParaRPr lang="en-US"/>
          </a:p>
        </p:txBody>
      </p:sp>
    </p:spTree>
    <p:extLst>
      <p:ext uri="{BB962C8B-B14F-4D97-AF65-F5344CB8AC3E}">
        <p14:creationId xmlns:p14="http://schemas.microsoft.com/office/powerpoint/2010/main" val="1695429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2CED15-85C4-472F-9D00-8454D36281A4}" type="datetimeFigureOut">
              <a:rPr lang="en-US" smtClean="0"/>
              <a:t>9/4/15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C8227-B67E-48FF-BE98-C3BB91FF0C42}" type="slidenum">
              <a:rPr lang="en-US" smtClean="0"/>
              <a:t>‹#›</a:t>
            </a:fld>
            <a:endParaRPr lang="en-US"/>
          </a:p>
        </p:txBody>
      </p:sp>
    </p:spTree>
    <p:extLst>
      <p:ext uri="{BB962C8B-B14F-4D97-AF65-F5344CB8AC3E}">
        <p14:creationId xmlns:p14="http://schemas.microsoft.com/office/powerpoint/2010/main" val="2888335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2CED15-85C4-472F-9D00-8454D36281A4}" type="datetimeFigureOut">
              <a:rPr lang="en-US" smtClean="0"/>
              <a:t>9/4/15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C8227-B67E-48FF-BE98-C3BB91FF0C42}" type="slidenum">
              <a:rPr lang="en-US" smtClean="0"/>
              <a:t>‹#›</a:t>
            </a:fld>
            <a:endParaRPr lang="en-US"/>
          </a:p>
        </p:txBody>
      </p:sp>
    </p:spTree>
    <p:extLst>
      <p:ext uri="{BB962C8B-B14F-4D97-AF65-F5344CB8AC3E}">
        <p14:creationId xmlns:p14="http://schemas.microsoft.com/office/powerpoint/2010/main" val="2188982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2CED15-85C4-472F-9D00-8454D36281A4}" type="datetimeFigureOut">
              <a:rPr lang="en-US" smtClean="0"/>
              <a:t>9/4/15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C8227-B67E-48FF-BE98-C3BB91FF0C42}" type="slidenum">
              <a:rPr lang="en-US" smtClean="0"/>
              <a:t>‹#›</a:t>
            </a:fld>
            <a:endParaRPr lang="en-US"/>
          </a:p>
        </p:txBody>
      </p:sp>
    </p:spTree>
    <p:extLst>
      <p:ext uri="{BB962C8B-B14F-4D97-AF65-F5344CB8AC3E}">
        <p14:creationId xmlns:p14="http://schemas.microsoft.com/office/powerpoint/2010/main" val="3608438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2CED15-85C4-472F-9D00-8454D36281A4}" type="datetimeFigureOut">
              <a:rPr lang="en-US" smtClean="0"/>
              <a:t>9/4/15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C8227-B67E-48FF-BE98-C3BB91FF0C42}" type="slidenum">
              <a:rPr lang="en-US" smtClean="0"/>
              <a:t>‹#›</a:t>
            </a:fld>
            <a:endParaRPr lang="en-US"/>
          </a:p>
        </p:txBody>
      </p:sp>
    </p:spTree>
    <p:extLst>
      <p:ext uri="{BB962C8B-B14F-4D97-AF65-F5344CB8AC3E}">
        <p14:creationId xmlns:p14="http://schemas.microsoft.com/office/powerpoint/2010/main" val="685892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2CED15-85C4-472F-9D00-8454D36281A4}" type="datetimeFigureOut">
              <a:rPr lang="en-US" smtClean="0"/>
              <a:t>9/4/15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C8227-B67E-48FF-BE98-C3BB91FF0C42}" type="slidenum">
              <a:rPr lang="en-US" smtClean="0"/>
              <a:t>‹#›</a:t>
            </a:fld>
            <a:endParaRPr lang="en-US"/>
          </a:p>
        </p:txBody>
      </p:sp>
    </p:spTree>
    <p:extLst>
      <p:ext uri="{BB962C8B-B14F-4D97-AF65-F5344CB8AC3E}">
        <p14:creationId xmlns:p14="http://schemas.microsoft.com/office/powerpoint/2010/main" val="1687245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2CED15-85C4-472F-9D00-8454D36281A4}" type="datetimeFigureOut">
              <a:rPr lang="en-US" smtClean="0"/>
              <a:t>9/4/15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DC8227-B67E-48FF-BE98-C3BB91FF0C42}" type="slidenum">
              <a:rPr lang="en-US" smtClean="0"/>
              <a:t>‹#›</a:t>
            </a:fld>
            <a:endParaRPr lang="en-US"/>
          </a:p>
        </p:txBody>
      </p:sp>
    </p:spTree>
    <p:extLst>
      <p:ext uri="{BB962C8B-B14F-4D97-AF65-F5344CB8AC3E}">
        <p14:creationId xmlns:p14="http://schemas.microsoft.com/office/powerpoint/2010/main" val="153928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2CED15-85C4-472F-9D00-8454D36281A4}" type="datetimeFigureOut">
              <a:rPr lang="en-US" smtClean="0"/>
              <a:t>9/4/15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DC8227-B67E-48FF-BE98-C3BB91FF0C42}" type="slidenum">
              <a:rPr lang="en-US" smtClean="0"/>
              <a:t>‹#›</a:t>
            </a:fld>
            <a:endParaRPr lang="en-US"/>
          </a:p>
        </p:txBody>
      </p:sp>
    </p:spTree>
    <p:extLst>
      <p:ext uri="{BB962C8B-B14F-4D97-AF65-F5344CB8AC3E}">
        <p14:creationId xmlns:p14="http://schemas.microsoft.com/office/powerpoint/2010/main" val="4053858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2CED15-85C4-472F-9D00-8454D36281A4}" type="datetimeFigureOut">
              <a:rPr lang="en-US" smtClean="0"/>
              <a:t>9/4/15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DC8227-B67E-48FF-BE98-C3BB91FF0C42}" type="slidenum">
              <a:rPr lang="en-US" smtClean="0"/>
              <a:t>‹#›</a:t>
            </a:fld>
            <a:endParaRPr lang="en-US"/>
          </a:p>
        </p:txBody>
      </p:sp>
    </p:spTree>
    <p:extLst>
      <p:ext uri="{BB962C8B-B14F-4D97-AF65-F5344CB8AC3E}">
        <p14:creationId xmlns:p14="http://schemas.microsoft.com/office/powerpoint/2010/main" val="202524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2CED15-85C4-472F-9D00-8454D36281A4}" type="datetimeFigureOut">
              <a:rPr lang="en-US" smtClean="0"/>
              <a:t>9/4/15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C8227-B67E-48FF-BE98-C3BB91FF0C42}" type="slidenum">
              <a:rPr lang="en-US" smtClean="0"/>
              <a:t>‹#›</a:t>
            </a:fld>
            <a:endParaRPr lang="en-US"/>
          </a:p>
        </p:txBody>
      </p:sp>
    </p:spTree>
    <p:extLst>
      <p:ext uri="{BB962C8B-B14F-4D97-AF65-F5344CB8AC3E}">
        <p14:creationId xmlns:p14="http://schemas.microsoft.com/office/powerpoint/2010/main" val="98627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2CED15-85C4-472F-9D00-8454D36281A4}" type="datetimeFigureOut">
              <a:rPr lang="en-US" smtClean="0"/>
              <a:t>9/4/15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C8227-B67E-48FF-BE98-C3BB91FF0C42}" type="slidenum">
              <a:rPr lang="en-US" smtClean="0"/>
              <a:t>‹#›</a:t>
            </a:fld>
            <a:endParaRPr lang="en-US"/>
          </a:p>
        </p:txBody>
      </p:sp>
    </p:spTree>
    <p:extLst>
      <p:ext uri="{BB962C8B-B14F-4D97-AF65-F5344CB8AC3E}">
        <p14:creationId xmlns:p14="http://schemas.microsoft.com/office/powerpoint/2010/main" val="382090323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2CED15-85C4-472F-9D00-8454D36281A4}" type="datetimeFigureOut">
              <a:rPr lang="en-US" smtClean="0"/>
              <a:t>9/4/15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DC8227-B67E-48FF-BE98-C3BB91FF0C42}" type="slidenum">
              <a:rPr lang="en-US" smtClean="0"/>
              <a:t>‹#›</a:t>
            </a:fld>
            <a:endParaRPr lang="en-US"/>
          </a:p>
        </p:txBody>
      </p:sp>
    </p:spTree>
    <p:extLst>
      <p:ext uri="{BB962C8B-B14F-4D97-AF65-F5344CB8AC3E}">
        <p14:creationId xmlns:p14="http://schemas.microsoft.com/office/powerpoint/2010/main" val="1553343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emf"/><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g"/><Relationship Id="rId3"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g"/><Relationship Id="rId3"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image" Target="../media/image54.jp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Aharoni" panose="02010803020104030203" pitchFamily="2" charset="-79"/>
                <a:cs typeface="Aharoni" panose="02010803020104030203" pitchFamily="2" charset="-79"/>
              </a:rPr>
              <a:t>Hohokam Settlement</a:t>
            </a:r>
            <a:endParaRPr lang="en-US" dirty="0">
              <a:latin typeface="Aharoni" panose="02010803020104030203" pitchFamily="2" charset="-79"/>
              <a:cs typeface="Aharoni" panose="02010803020104030203" pitchFamily="2" charset="-79"/>
            </a:endParaRPr>
          </a:p>
        </p:txBody>
      </p:sp>
      <p:sp>
        <p:nvSpPr>
          <p:cNvPr id="3" name="Subtitle 2"/>
          <p:cNvSpPr>
            <a:spLocks noGrp="1"/>
          </p:cNvSpPr>
          <p:nvPr>
            <p:ph type="subTitle" idx="1"/>
          </p:nvPr>
        </p:nvSpPr>
        <p:spPr>
          <a:xfrm>
            <a:off x="1371600" y="3886200"/>
            <a:ext cx="6400800" cy="685800"/>
          </a:xfrm>
        </p:spPr>
        <p:txBody>
          <a:bodyPr>
            <a:normAutofit fontScale="92500"/>
          </a:bodyPr>
          <a:lstStyle/>
          <a:p>
            <a:r>
              <a:rPr lang="en-US" dirty="0" smtClean="0">
                <a:latin typeface="Aharoni" panose="02010803020104030203" pitchFamily="2" charset="-79"/>
                <a:cs typeface="Aharoni" panose="02010803020104030203" pitchFamily="2" charset="-79"/>
              </a:rPr>
              <a:t>Taking Risks and Making Tradeoffs</a:t>
            </a:r>
          </a:p>
        </p:txBody>
      </p:sp>
    </p:spTree>
    <p:extLst>
      <p:ext uri="{BB962C8B-B14F-4D97-AF65-F5344CB8AC3E}">
        <p14:creationId xmlns:p14="http://schemas.microsoft.com/office/powerpoint/2010/main" val="4181958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1" y="850254"/>
            <a:ext cx="6629399" cy="4239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3220" t="26781" r="30052" b="9817"/>
          <a:stretch/>
        </p:blipFill>
        <p:spPr bwMode="auto">
          <a:xfrm>
            <a:off x="6248400" y="2819400"/>
            <a:ext cx="2773680" cy="399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4050087"/>
            <a:ext cx="2810510" cy="2689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2187" y="3965416"/>
            <a:ext cx="2487613" cy="270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19400" y="304800"/>
            <a:ext cx="4803880" cy="523220"/>
          </a:xfrm>
          <a:prstGeom prst="rect">
            <a:avLst/>
          </a:prstGeom>
          <a:noFill/>
        </p:spPr>
        <p:txBody>
          <a:bodyPr wrap="square" rtlCol="0">
            <a:spAutoFit/>
          </a:bodyPr>
          <a:lstStyle/>
          <a:p>
            <a:r>
              <a:rPr lang="en-US" sz="2800" b="1" dirty="0" smtClean="0"/>
              <a:t>Desert Grass and Scrub Land</a:t>
            </a:r>
            <a:endParaRPr lang="en-US" sz="2800" b="1" dirty="0"/>
          </a:p>
        </p:txBody>
      </p:sp>
    </p:spTree>
    <p:extLst>
      <p:ext uri="{BB962C8B-B14F-4D97-AF65-F5344CB8AC3E}">
        <p14:creationId xmlns:p14="http://schemas.microsoft.com/office/powerpoint/2010/main" val="1333998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0161" y="822558"/>
            <a:ext cx="5730240" cy="3852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3962400"/>
            <a:ext cx="3049588" cy="270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98" y="3962400"/>
            <a:ext cx="3578225" cy="2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362200" y="387239"/>
            <a:ext cx="2667000" cy="523220"/>
          </a:xfrm>
          <a:prstGeom prst="rect">
            <a:avLst/>
          </a:prstGeom>
          <a:noFill/>
        </p:spPr>
        <p:txBody>
          <a:bodyPr wrap="square" rtlCol="0">
            <a:spAutoFit/>
          </a:bodyPr>
          <a:lstStyle/>
          <a:p>
            <a:r>
              <a:rPr lang="en-US" sz="2800" b="1" dirty="0" smtClean="0"/>
              <a:t>Chaparral</a:t>
            </a:r>
            <a:endParaRPr lang="en-US" sz="2800" b="1" dirty="0"/>
          </a:p>
        </p:txBody>
      </p:sp>
    </p:spTree>
    <p:extLst>
      <p:ext uri="{BB962C8B-B14F-4D97-AF65-F5344CB8AC3E}">
        <p14:creationId xmlns:p14="http://schemas.microsoft.com/office/powerpoint/2010/main" val="1162974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126142"/>
            <a:ext cx="5486399" cy="4114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4120" y="3920435"/>
            <a:ext cx="4226980" cy="2787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617" t="3871" r="12544"/>
          <a:stretch/>
        </p:blipFill>
        <p:spPr bwMode="auto">
          <a:xfrm>
            <a:off x="333374" y="3774091"/>
            <a:ext cx="3126655" cy="293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190623" y="495666"/>
            <a:ext cx="1802772" cy="523220"/>
          </a:xfrm>
          <a:prstGeom prst="rect">
            <a:avLst/>
          </a:prstGeom>
          <a:noFill/>
        </p:spPr>
        <p:txBody>
          <a:bodyPr wrap="none" rtlCol="0">
            <a:spAutoFit/>
          </a:bodyPr>
          <a:lstStyle/>
          <a:p>
            <a:r>
              <a:rPr lang="en-US" sz="2800" b="1" dirty="0" smtClean="0"/>
              <a:t>Mountains</a:t>
            </a:r>
            <a:endParaRPr lang="en-US" sz="2800" b="1" dirty="0"/>
          </a:p>
        </p:txBody>
      </p:sp>
    </p:spTree>
    <p:extLst>
      <p:ext uri="{BB962C8B-B14F-4D97-AF65-F5344CB8AC3E}">
        <p14:creationId xmlns:p14="http://schemas.microsoft.com/office/powerpoint/2010/main" val="4124679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8452"/>
          <a:stretch/>
        </p:blipFill>
        <p:spPr bwMode="auto">
          <a:xfrm>
            <a:off x="4114800" y="4267200"/>
            <a:ext cx="4393985" cy="2779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7406"/>
          <a:stretch/>
        </p:blipFill>
        <p:spPr bwMode="auto">
          <a:xfrm>
            <a:off x="152400" y="1752600"/>
            <a:ext cx="3722161" cy="4056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6600" y="304800"/>
            <a:ext cx="5554542"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41777" y="820946"/>
            <a:ext cx="1153356" cy="523220"/>
          </a:xfrm>
          <a:prstGeom prst="rect">
            <a:avLst/>
          </a:prstGeom>
          <a:noFill/>
        </p:spPr>
        <p:txBody>
          <a:bodyPr wrap="none" rtlCol="0">
            <a:spAutoFit/>
          </a:bodyPr>
          <a:lstStyle/>
          <a:p>
            <a:r>
              <a:rPr lang="en-US" sz="2800" b="1" dirty="0" smtClean="0"/>
              <a:t>Canals</a:t>
            </a:r>
            <a:endParaRPr lang="en-US" sz="2800" b="1" dirty="0"/>
          </a:p>
        </p:txBody>
      </p:sp>
    </p:spTree>
    <p:extLst>
      <p:ext uri="{BB962C8B-B14F-4D97-AF65-F5344CB8AC3E}">
        <p14:creationId xmlns:p14="http://schemas.microsoft.com/office/powerpoint/2010/main" val="674989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5899" y="304800"/>
            <a:ext cx="8643693" cy="523220"/>
          </a:xfrm>
          <a:prstGeom prst="rect">
            <a:avLst/>
          </a:prstGeom>
          <a:noFill/>
        </p:spPr>
        <p:txBody>
          <a:bodyPr wrap="square" rtlCol="0">
            <a:spAutoFit/>
          </a:bodyPr>
          <a:lstStyle/>
          <a:p>
            <a:pPr algn="ctr"/>
            <a:r>
              <a:rPr lang="en-US" sz="2800" dirty="0" smtClean="0">
                <a:latin typeface="Aharoni" panose="02010803020104030203" pitchFamily="2" charset="-79"/>
                <a:cs typeface="Aharoni" panose="02010803020104030203" pitchFamily="2" charset="-79"/>
              </a:rPr>
              <a:t>How did they farm in the desert? </a:t>
            </a:r>
            <a:endParaRPr lang="en-US" sz="2800" dirty="0">
              <a:latin typeface="Aharoni" panose="02010803020104030203" pitchFamily="2" charset="-79"/>
              <a:cs typeface="Aharoni" panose="02010803020104030203" pitchFamily="2" charset="-79"/>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899" y="1066800"/>
            <a:ext cx="4407961"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0000"/>
          <a:stretch/>
        </p:blipFill>
        <p:spPr bwMode="auto">
          <a:xfrm>
            <a:off x="685800" y="4724400"/>
            <a:ext cx="2974975"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9200" y="1066800"/>
            <a:ext cx="3830392" cy="255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3732869"/>
            <a:ext cx="4577153" cy="3070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15763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0"/>
            <a:ext cx="86045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670765" y="789967"/>
            <a:ext cx="3280440" cy="523220"/>
          </a:xfrm>
          <a:prstGeom prst="rect">
            <a:avLst/>
          </a:prstGeom>
          <a:noFill/>
        </p:spPr>
        <p:txBody>
          <a:bodyPr wrap="none" rtlCol="0">
            <a:spAutoFit/>
          </a:bodyPr>
          <a:lstStyle/>
          <a:p>
            <a:r>
              <a:rPr lang="en-US" sz="2800" b="1" dirty="0" smtClean="0"/>
              <a:t>Cooperation Needed</a:t>
            </a:r>
            <a:endParaRPr lang="en-US" sz="2800" b="1" dirty="0"/>
          </a:p>
        </p:txBody>
      </p:sp>
    </p:spTree>
    <p:extLst>
      <p:ext uri="{BB962C8B-B14F-4D97-AF65-F5344CB8AC3E}">
        <p14:creationId xmlns:p14="http://schemas.microsoft.com/office/powerpoint/2010/main" val="2941663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62000"/>
            <a:ext cx="6781800" cy="3168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3228300"/>
            <a:ext cx="6022975" cy="3477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 y="238780"/>
            <a:ext cx="8955087" cy="523220"/>
          </a:xfrm>
          <a:prstGeom prst="rect">
            <a:avLst/>
          </a:prstGeom>
          <a:noFill/>
        </p:spPr>
        <p:txBody>
          <a:bodyPr wrap="square" rtlCol="0">
            <a:spAutoFit/>
          </a:bodyPr>
          <a:lstStyle/>
          <a:p>
            <a:pPr algn="ctr"/>
            <a:r>
              <a:rPr lang="en-US" sz="2800" dirty="0" smtClean="0">
                <a:latin typeface="Aharoni" panose="02010803020104030203" pitchFamily="2" charset="-79"/>
                <a:cs typeface="Aharoni" panose="02010803020104030203" pitchFamily="2" charset="-79"/>
              </a:rPr>
              <a:t>Hohokam Sports! </a:t>
            </a:r>
            <a:endParaRPr lang="en-US" sz="28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228511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304800"/>
            <a:ext cx="6400800" cy="523220"/>
          </a:xfrm>
          <a:prstGeom prst="rect">
            <a:avLst/>
          </a:prstGeom>
          <a:noFill/>
        </p:spPr>
        <p:txBody>
          <a:bodyPr wrap="square" rtlCol="0">
            <a:spAutoFit/>
          </a:bodyPr>
          <a:lstStyle/>
          <a:p>
            <a:r>
              <a:rPr lang="en-US" sz="2800" dirty="0" smtClean="0">
                <a:latin typeface="Aharoni" panose="02010803020104030203" pitchFamily="2" charset="-79"/>
                <a:cs typeface="Aharoni" panose="02010803020104030203" pitchFamily="2" charset="-79"/>
              </a:rPr>
              <a:t>Where did the Hohokam shop? </a:t>
            </a:r>
            <a:endParaRPr lang="en-US" sz="2800" dirty="0">
              <a:latin typeface="Aharoni" panose="02010803020104030203" pitchFamily="2" charset="-79"/>
              <a:cs typeface="Aharoni" panose="02010803020104030203" pitchFamily="2" charset="-79"/>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5" y="1108506"/>
            <a:ext cx="8096250" cy="551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7459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762000"/>
            <a:ext cx="7748793" cy="5811595"/>
          </a:xfrm>
          <a:prstGeom prst="rect">
            <a:avLst/>
          </a:prstGeom>
        </p:spPr>
      </p:pic>
      <p:sp>
        <p:nvSpPr>
          <p:cNvPr id="3" name="TextBox 2"/>
          <p:cNvSpPr txBox="1"/>
          <p:nvPr/>
        </p:nvSpPr>
        <p:spPr>
          <a:xfrm>
            <a:off x="3886200" y="387239"/>
            <a:ext cx="2717326" cy="523220"/>
          </a:xfrm>
          <a:prstGeom prst="rect">
            <a:avLst/>
          </a:prstGeom>
          <a:noFill/>
        </p:spPr>
        <p:txBody>
          <a:bodyPr wrap="square" rtlCol="0">
            <a:spAutoFit/>
          </a:bodyPr>
          <a:lstStyle/>
          <a:p>
            <a:r>
              <a:rPr lang="en-US" sz="2800" b="1" dirty="0" smtClean="0"/>
              <a:t>Trade Routes</a:t>
            </a:r>
            <a:endParaRPr lang="en-US" sz="2800" b="1" dirty="0"/>
          </a:p>
        </p:txBody>
      </p:sp>
    </p:spTree>
    <p:extLst>
      <p:ext uri="{BB962C8B-B14F-4D97-AF65-F5344CB8AC3E}">
        <p14:creationId xmlns:p14="http://schemas.microsoft.com/office/powerpoint/2010/main" val="2196440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 y="334180"/>
            <a:ext cx="7677150" cy="5304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371600" y="6019800"/>
            <a:ext cx="6304543" cy="369332"/>
          </a:xfrm>
          <a:prstGeom prst="rect">
            <a:avLst/>
          </a:prstGeom>
          <a:noFill/>
        </p:spPr>
        <p:txBody>
          <a:bodyPr wrap="none" rtlCol="0">
            <a:spAutoFit/>
          </a:bodyPr>
          <a:lstStyle/>
          <a:p>
            <a:r>
              <a:rPr lang="en-US" b="1" dirty="0">
                <a:latin typeface="Aharoni" panose="02010803020104030203" pitchFamily="2" charset="-79"/>
                <a:ea typeface="Calibri"/>
                <a:cs typeface="Aharoni" panose="02010803020104030203" pitchFamily="2" charset="-79"/>
              </a:rPr>
              <a:t>Artisan</a:t>
            </a:r>
            <a:r>
              <a:rPr lang="en-US" dirty="0">
                <a:latin typeface="Aharoni" panose="02010803020104030203" pitchFamily="2" charset="-79"/>
                <a:ea typeface="Calibri"/>
                <a:cs typeface="Aharoni" panose="02010803020104030203" pitchFamily="2" charset="-79"/>
              </a:rPr>
              <a:t> – an artist who specializes in one type of art or craft</a:t>
            </a:r>
            <a:endParaRPr lang="en-US" dirty="0"/>
          </a:p>
        </p:txBody>
      </p:sp>
    </p:spTree>
    <p:extLst>
      <p:ext uri="{BB962C8B-B14F-4D97-AF65-F5344CB8AC3E}">
        <p14:creationId xmlns:p14="http://schemas.microsoft.com/office/powerpoint/2010/main" val="654103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607070"/>
            <a:ext cx="6096000" cy="523220"/>
          </a:xfrm>
          <a:prstGeom prst="rect">
            <a:avLst/>
          </a:prstGeom>
          <a:noFill/>
        </p:spPr>
        <p:txBody>
          <a:bodyPr wrap="square" rtlCol="0">
            <a:spAutoFit/>
          </a:bodyPr>
          <a:lstStyle/>
          <a:p>
            <a:r>
              <a:rPr lang="en-US" sz="2800" b="1" dirty="0">
                <a:latin typeface="Aharoni" panose="02010803020104030203" pitchFamily="2" charset="-79"/>
                <a:cs typeface="Aharoni" panose="02010803020104030203" pitchFamily="2" charset="-79"/>
              </a:rPr>
              <a:t>Who were the Hohokam?</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00200"/>
            <a:ext cx="7764212" cy="3755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9396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550" y="304801"/>
            <a:ext cx="5818907" cy="4267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298561"/>
            <a:ext cx="3962400" cy="2954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19200" y="5486400"/>
            <a:ext cx="2121093" cy="523220"/>
          </a:xfrm>
          <a:prstGeom prst="rect">
            <a:avLst/>
          </a:prstGeom>
          <a:noFill/>
        </p:spPr>
        <p:txBody>
          <a:bodyPr wrap="none" rtlCol="0">
            <a:spAutoFit/>
          </a:bodyPr>
          <a:lstStyle/>
          <a:p>
            <a:r>
              <a:rPr lang="en-US" sz="2800" b="1" dirty="0" smtClean="0"/>
              <a:t>Shell Jewelry</a:t>
            </a:r>
            <a:endParaRPr lang="en-US" sz="2800" b="1" dirty="0"/>
          </a:p>
        </p:txBody>
      </p:sp>
    </p:spTree>
    <p:extLst>
      <p:ext uri="{BB962C8B-B14F-4D97-AF65-F5344CB8AC3E}">
        <p14:creationId xmlns:p14="http://schemas.microsoft.com/office/powerpoint/2010/main" val="1564568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3542" y="3581400"/>
            <a:ext cx="1865313" cy="276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5232" y="381000"/>
            <a:ext cx="2444750"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28215" r="25058"/>
          <a:stretch/>
        </p:blipFill>
        <p:spPr bwMode="auto">
          <a:xfrm>
            <a:off x="152401" y="1600200"/>
            <a:ext cx="62484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90800" y="685800"/>
            <a:ext cx="2292900" cy="523220"/>
          </a:xfrm>
          <a:prstGeom prst="rect">
            <a:avLst/>
          </a:prstGeom>
          <a:noFill/>
        </p:spPr>
        <p:txBody>
          <a:bodyPr wrap="square" rtlCol="0">
            <a:spAutoFit/>
          </a:bodyPr>
          <a:lstStyle/>
          <a:p>
            <a:r>
              <a:rPr lang="en-US" sz="2800" b="1" dirty="0" smtClean="0"/>
              <a:t>Pottery</a:t>
            </a:r>
            <a:endParaRPr lang="en-US" sz="2800" b="1" dirty="0"/>
          </a:p>
        </p:txBody>
      </p:sp>
      <p:sp>
        <p:nvSpPr>
          <p:cNvPr id="4" name="TextBox 3"/>
          <p:cNvSpPr txBox="1"/>
          <p:nvPr/>
        </p:nvSpPr>
        <p:spPr>
          <a:xfrm>
            <a:off x="7341530" y="3113400"/>
            <a:ext cx="767383" cy="369332"/>
          </a:xfrm>
          <a:prstGeom prst="rect">
            <a:avLst/>
          </a:prstGeom>
          <a:noFill/>
        </p:spPr>
        <p:txBody>
          <a:bodyPr wrap="none" rtlCol="0">
            <a:spAutoFit/>
          </a:bodyPr>
          <a:lstStyle/>
          <a:p>
            <a:r>
              <a:rPr lang="en-US" dirty="0" smtClean="0"/>
              <a:t>Potter</a:t>
            </a:r>
            <a:endParaRPr lang="en-US" dirty="0"/>
          </a:p>
        </p:txBody>
      </p:sp>
    </p:spTree>
    <p:extLst>
      <p:ext uri="{BB962C8B-B14F-4D97-AF65-F5344CB8AC3E}">
        <p14:creationId xmlns:p14="http://schemas.microsoft.com/office/powerpoint/2010/main" val="2952657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429000"/>
            <a:ext cx="2796773" cy="3040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000" t="2535" r="2407" b="2504"/>
          <a:stretch/>
        </p:blipFill>
        <p:spPr bwMode="auto">
          <a:xfrm rot="16200000">
            <a:off x="3292893" y="1387893"/>
            <a:ext cx="6810464" cy="412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219" t="12238" r="7017"/>
          <a:stretch/>
        </p:blipFill>
        <p:spPr bwMode="auto">
          <a:xfrm>
            <a:off x="1219200" y="914400"/>
            <a:ext cx="2826075"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75773" y="4739804"/>
            <a:ext cx="709562" cy="369332"/>
          </a:xfrm>
          <a:prstGeom prst="rect">
            <a:avLst/>
          </a:prstGeom>
          <a:noFill/>
        </p:spPr>
        <p:txBody>
          <a:bodyPr wrap="none" rtlCol="0">
            <a:spAutoFit/>
          </a:bodyPr>
          <a:lstStyle/>
          <a:p>
            <a:r>
              <a:rPr lang="en-US" dirty="0" smtClean="0"/>
              <a:t>Loom</a:t>
            </a:r>
            <a:endParaRPr lang="en-US" dirty="0"/>
          </a:p>
        </p:txBody>
      </p:sp>
      <p:sp>
        <p:nvSpPr>
          <p:cNvPr id="3" name="TextBox 2"/>
          <p:cNvSpPr txBox="1"/>
          <p:nvPr/>
        </p:nvSpPr>
        <p:spPr>
          <a:xfrm>
            <a:off x="1066800" y="304800"/>
            <a:ext cx="1189123" cy="523220"/>
          </a:xfrm>
          <a:prstGeom prst="rect">
            <a:avLst/>
          </a:prstGeom>
          <a:noFill/>
        </p:spPr>
        <p:txBody>
          <a:bodyPr wrap="none" rtlCol="0">
            <a:spAutoFit/>
          </a:bodyPr>
          <a:lstStyle/>
          <a:p>
            <a:r>
              <a:rPr lang="en-US" sz="2800" b="1" dirty="0" smtClean="0"/>
              <a:t>Cotton</a:t>
            </a:r>
            <a:endParaRPr lang="en-US" sz="2800" b="1" dirty="0"/>
          </a:p>
        </p:txBody>
      </p:sp>
    </p:spTree>
    <p:extLst>
      <p:ext uri="{BB962C8B-B14F-4D97-AF65-F5344CB8AC3E}">
        <p14:creationId xmlns:p14="http://schemas.microsoft.com/office/powerpoint/2010/main" val="2369680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4191000"/>
            <a:ext cx="7467600" cy="954107"/>
          </a:xfrm>
          <a:prstGeom prst="rect">
            <a:avLst/>
          </a:prstGeom>
          <a:noFill/>
        </p:spPr>
        <p:txBody>
          <a:bodyPr wrap="square" rtlCol="0">
            <a:spAutoFit/>
          </a:bodyPr>
          <a:lstStyle/>
          <a:p>
            <a:r>
              <a:rPr lang="en-US" sz="2800" dirty="0" smtClean="0"/>
              <a:t>Show the rest of the PowerPoint after </a:t>
            </a:r>
          </a:p>
          <a:p>
            <a:r>
              <a:rPr lang="en-US" sz="2800" dirty="0"/>
              <a:t>s</a:t>
            </a:r>
            <a:r>
              <a:rPr lang="en-US" sz="2800" dirty="0" smtClean="0"/>
              <a:t>tudents have completed the lesson activities.</a:t>
            </a:r>
            <a:endParaRPr lang="en-US" sz="2800" dirty="0"/>
          </a:p>
        </p:txBody>
      </p:sp>
      <p:sp>
        <p:nvSpPr>
          <p:cNvPr id="3" name="TextBox 2"/>
          <p:cNvSpPr txBox="1"/>
          <p:nvPr/>
        </p:nvSpPr>
        <p:spPr>
          <a:xfrm>
            <a:off x="4346195" y="2164507"/>
            <a:ext cx="184666" cy="369332"/>
          </a:xfrm>
          <a:prstGeom prst="rect">
            <a:avLst/>
          </a:prstGeom>
          <a:noFill/>
        </p:spPr>
        <p:txBody>
          <a:bodyPr wrap="none" rtlCol="0">
            <a:spAutoFit/>
          </a:bodyPr>
          <a:lstStyle/>
          <a:p>
            <a:endParaRPr lang="en-US" dirty="0"/>
          </a:p>
        </p:txBody>
      </p:sp>
      <p:pic>
        <p:nvPicPr>
          <p:cNvPr id="4" name="Picture 3" descr="stop-sign.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1295400"/>
            <a:ext cx="3873623" cy="2590800"/>
          </a:xfrm>
          <a:prstGeom prst="rect">
            <a:avLst/>
          </a:prstGeom>
        </p:spPr>
      </p:pic>
    </p:spTree>
    <p:extLst>
      <p:ext uri="{BB962C8B-B14F-4D97-AF65-F5344CB8AC3E}">
        <p14:creationId xmlns:p14="http://schemas.microsoft.com/office/powerpoint/2010/main" val="4035134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799" y="497860"/>
            <a:ext cx="8610600" cy="523220"/>
          </a:xfrm>
          <a:prstGeom prst="rect">
            <a:avLst/>
          </a:prstGeom>
          <a:noFill/>
        </p:spPr>
        <p:txBody>
          <a:bodyPr wrap="square" rtlCol="0">
            <a:spAutoFit/>
          </a:bodyPr>
          <a:lstStyle/>
          <a:p>
            <a:pPr algn="ctr"/>
            <a:r>
              <a:rPr lang="en-US" sz="2800" dirty="0" smtClean="0">
                <a:latin typeface="Aharoni" panose="02010803020104030203" pitchFamily="2" charset="-79"/>
                <a:cs typeface="Aharoni" panose="02010803020104030203" pitchFamily="2" charset="-79"/>
              </a:rPr>
              <a:t>Where are they now? </a:t>
            </a:r>
            <a:endParaRPr lang="en-US" sz="2800" dirty="0">
              <a:latin typeface="Aharoni" panose="02010803020104030203" pitchFamily="2" charset="-79"/>
              <a:cs typeface="Aharoni" panose="02010803020104030203" pitchFamily="2" charset="-79"/>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79" y="1295400"/>
            <a:ext cx="826770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0820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52400"/>
            <a:ext cx="8610600" cy="523220"/>
          </a:xfrm>
          <a:prstGeom prst="rect">
            <a:avLst/>
          </a:prstGeom>
          <a:noFill/>
        </p:spPr>
        <p:txBody>
          <a:bodyPr wrap="square" rtlCol="0">
            <a:spAutoFit/>
          </a:bodyPr>
          <a:lstStyle/>
          <a:p>
            <a:pPr algn="ctr"/>
            <a:r>
              <a:rPr lang="en-US" sz="2800" dirty="0" smtClean="0">
                <a:latin typeface="Aharoni" panose="02010803020104030203" pitchFamily="2" charset="-79"/>
                <a:cs typeface="Aharoni" panose="02010803020104030203" pitchFamily="2" charset="-79"/>
              </a:rPr>
              <a:t>What are these communities like now? </a:t>
            </a:r>
            <a:endParaRPr lang="en-US" sz="2800" dirty="0">
              <a:latin typeface="Aharoni" panose="02010803020104030203" pitchFamily="2" charset="-79"/>
              <a:cs typeface="Aharoni" panose="02010803020104030203" pitchFamily="2" charset="-79"/>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298" r="11100"/>
          <a:stretch/>
        </p:blipFill>
        <p:spPr>
          <a:xfrm>
            <a:off x="1295400" y="693826"/>
            <a:ext cx="6716578" cy="6128011"/>
          </a:xfrm>
          <a:prstGeom prst="rect">
            <a:avLst/>
          </a:prstGeom>
        </p:spPr>
      </p:pic>
    </p:spTree>
    <p:extLst>
      <p:ext uri="{BB962C8B-B14F-4D97-AF65-F5344CB8AC3E}">
        <p14:creationId xmlns:p14="http://schemas.microsoft.com/office/powerpoint/2010/main" val="2101996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47268"/>
            <a:ext cx="8382000" cy="523220"/>
          </a:xfrm>
          <a:prstGeom prst="rect">
            <a:avLst/>
          </a:prstGeom>
          <a:noFill/>
        </p:spPr>
        <p:txBody>
          <a:bodyPr wrap="square" rtlCol="0">
            <a:spAutoFit/>
          </a:bodyPr>
          <a:lstStyle/>
          <a:p>
            <a:pPr algn="ctr"/>
            <a:r>
              <a:rPr lang="en-US" sz="2800" dirty="0" smtClean="0">
                <a:latin typeface="Aharoni" panose="02010803020104030203" pitchFamily="2" charset="-79"/>
                <a:cs typeface="Aharoni" panose="02010803020104030203" pitchFamily="2" charset="-79"/>
              </a:rPr>
              <a:t>Pueblo Grande Today</a:t>
            </a:r>
            <a:endParaRPr lang="en-US" sz="2800" dirty="0">
              <a:latin typeface="Aharoni" panose="02010803020104030203" pitchFamily="2" charset="-79"/>
              <a:cs typeface="Aharoni" panose="02010803020104030203" pitchFamily="2" charset="-79"/>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086173"/>
            <a:ext cx="4372182" cy="5207000"/>
          </a:xfrm>
          <a:prstGeom prst="rect">
            <a:avLst/>
          </a:prstGeom>
        </p:spPr>
      </p:pic>
      <p:sp>
        <p:nvSpPr>
          <p:cNvPr id="4" name="TextBox 3"/>
          <p:cNvSpPr txBox="1"/>
          <p:nvPr/>
        </p:nvSpPr>
        <p:spPr>
          <a:xfrm>
            <a:off x="5105400" y="1066800"/>
            <a:ext cx="3810000" cy="2739211"/>
          </a:xfrm>
          <a:prstGeom prst="rect">
            <a:avLst/>
          </a:prstGeom>
          <a:noFill/>
        </p:spPr>
        <p:txBody>
          <a:bodyPr wrap="square" rtlCol="0">
            <a:spAutoFit/>
          </a:bodyPr>
          <a:lstStyle/>
          <a:p>
            <a:r>
              <a:rPr lang="en-US" sz="2000" dirty="0" smtClean="0">
                <a:latin typeface="Aharoni" panose="02010803020104030203" pitchFamily="2" charset="-79"/>
                <a:cs typeface="Aharoni" panose="02010803020104030203" pitchFamily="2" charset="-79"/>
              </a:rPr>
              <a:t>Total Population:</a:t>
            </a:r>
          </a:p>
          <a:p>
            <a:r>
              <a:rPr lang="en-US" sz="3600" dirty="0" smtClean="0">
                <a:latin typeface="Aharoni" panose="02010803020104030203" pitchFamily="2" charset="-79"/>
                <a:cs typeface="Aharoni" panose="02010803020104030203" pitchFamily="2" charset="-79"/>
              </a:rPr>
              <a:t>250</a:t>
            </a:r>
            <a:r>
              <a:rPr lang="en-US" sz="2400" dirty="0" smtClean="0">
                <a:latin typeface="Aharoni" panose="02010803020104030203" pitchFamily="2" charset="-79"/>
                <a:cs typeface="Aharoni" panose="02010803020104030203" pitchFamily="2" charset="-79"/>
              </a:rPr>
              <a:t> people</a:t>
            </a:r>
            <a:endParaRPr lang="en-US" sz="3600" dirty="0" smtClean="0">
              <a:latin typeface="Aharoni" panose="02010803020104030203" pitchFamily="2" charset="-79"/>
              <a:cs typeface="Aharoni" panose="02010803020104030203" pitchFamily="2" charset="-79"/>
            </a:endParaRPr>
          </a:p>
          <a:p>
            <a:endParaRPr lang="en-US" sz="2000" dirty="0">
              <a:latin typeface="Aharoni" panose="02010803020104030203" pitchFamily="2" charset="-79"/>
              <a:cs typeface="Aharoni" panose="02010803020104030203" pitchFamily="2" charset="-79"/>
            </a:endParaRPr>
          </a:p>
          <a:p>
            <a:r>
              <a:rPr lang="en-US" sz="2000" dirty="0" smtClean="0">
                <a:latin typeface="Aharoni" panose="02010803020104030203" pitchFamily="2" charset="-79"/>
                <a:cs typeface="Aharoni" panose="02010803020104030203" pitchFamily="2" charset="-79"/>
              </a:rPr>
              <a:t>How long people lived there:</a:t>
            </a:r>
          </a:p>
          <a:p>
            <a:r>
              <a:rPr lang="en-US" sz="3600" dirty="0" smtClean="0">
                <a:latin typeface="Aharoni" panose="02010803020104030203" pitchFamily="2" charset="-79"/>
                <a:cs typeface="Aharoni" panose="02010803020104030203" pitchFamily="2" charset="-79"/>
              </a:rPr>
              <a:t>750</a:t>
            </a:r>
            <a:r>
              <a:rPr lang="en-US" sz="2000" dirty="0" smtClean="0">
                <a:latin typeface="Aharoni" panose="02010803020104030203" pitchFamily="2" charset="-79"/>
                <a:cs typeface="Aharoni" panose="02010803020104030203" pitchFamily="2" charset="-79"/>
              </a:rPr>
              <a:t> </a:t>
            </a:r>
            <a:r>
              <a:rPr lang="en-US" sz="2400" dirty="0" smtClean="0">
                <a:latin typeface="Aharoni" panose="02010803020104030203" pitchFamily="2" charset="-79"/>
                <a:cs typeface="Aharoni" panose="02010803020104030203" pitchFamily="2" charset="-79"/>
              </a:rPr>
              <a:t>years</a:t>
            </a:r>
          </a:p>
          <a:p>
            <a:endParaRPr lang="en-US" sz="2000" dirty="0">
              <a:latin typeface="Aharoni" panose="02010803020104030203" pitchFamily="2" charset="-79"/>
              <a:cs typeface="Aharoni" panose="02010803020104030203" pitchFamily="2" charset="-79"/>
            </a:endParaRPr>
          </a:p>
          <a:p>
            <a:endParaRPr lang="en-US" sz="2000" dirty="0">
              <a:latin typeface="Aharoni" panose="02010803020104030203" pitchFamily="2" charset="-79"/>
              <a:cs typeface="Aharoni" panose="02010803020104030203" pitchFamily="2" charset="-79"/>
            </a:endParaRP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200400"/>
            <a:ext cx="31242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16616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7972" y="378265"/>
            <a:ext cx="8453357" cy="523220"/>
          </a:xfrm>
          <a:prstGeom prst="rect">
            <a:avLst/>
          </a:prstGeom>
          <a:noFill/>
        </p:spPr>
        <p:txBody>
          <a:bodyPr wrap="square" rtlCol="0">
            <a:spAutoFit/>
          </a:bodyPr>
          <a:lstStyle/>
          <a:p>
            <a:pPr algn="ctr"/>
            <a:r>
              <a:rPr lang="en-US" sz="2800" dirty="0" smtClean="0">
                <a:latin typeface="Aharoni" panose="02010803020104030203" pitchFamily="2" charset="-79"/>
                <a:cs typeface="Aharoni" panose="02010803020104030203" pitchFamily="2" charset="-79"/>
              </a:rPr>
              <a:t>Casa Grande Today</a:t>
            </a:r>
            <a:endParaRPr lang="en-US" sz="2800" dirty="0">
              <a:latin typeface="Aharoni" panose="02010803020104030203" pitchFamily="2" charset="-79"/>
              <a:cs typeface="Aharoni" panose="02010803020104030203" pitchFamily="2" charset="-79"/>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208" r="27452"/>
          <a:stretch/>
        </p:blipFill>
        <p:spPr>
          <a:xfrm>
            <a:off x="247973" y="1676400"/>
            <a:ext cx="5263575" cy="4572000"/>
          </a:xfrm>
          <a:prstGeom prst="rect">
            <a:avLst/>
          </a:prstGeom>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7465" y="4086225"/>
            <a:ext cx="2705100"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964264" y="1676400"/>
            <a:ext cx="2646336" cy="3046988"/>
          </a:xfrm>
          <a:prstGeom prst="rect">
            <a:avLst/>
          </a:prstGeom>
          <a:noFill/>
        </p:spPr>
        <p:txBody>
          <a:bodyPr wrap="square" rtlCol="0">
            <a:spAutoFit/>
          </a:bodyPr>
          <a:lstStyle/>
          <a:p>
            <a:r>
              <a:rPr lang="en-US" sz="2000" dirty="0" smtClean="0">
                <a:latin typeface="Aharoni" panose="02010803020104030203" pitchFamily="2" charset="-79"/>
                <a:cs typeface="Aharoni" panose="02010803020104030203" pitchFamily="2" charset="-79"/>
              </a:rPr>
              <a:t>Total Population:</a:t>
            </a:r>
          </a:p>
          <a:p>
            <a:r>
              <a:rPr lang="en-US" sz="3600" dirty="0" smtClean="0">
                <a:latin typeface="Aharoni" panose="02010803020104030203" pitchFamily="2" charset="-79"/>
                <a:cs typeface="Aharoni" panose="02010803020104030203" pitchFamily="2" charset="-79"/>
              </a:rPr>
              <a:t>250</a:t>
            </a:r>
            <a:r>
              <a:rPr lang="en-US" sz="2400" dirty="0" smtClean="0">
                <a:latin typeface="Aharoni" panose="02010803020104030203" pitchFamily="2" charset="-79"/>
                <a:cs typeface="Aharoni" panose="02010803020104030203" pitchFamily="2" charset="-79"/>
              </a:rPr>
              <a:t> people</a:t>
            </a:r>
            <a:endParaRPr lang="en-US" sz="3600" dirty="0" smtClean="0">
              <a:latin typeface="Aharoni" panose="02010803020104030203" pitchFamily="2" charset="-79"/>
              <a:cs typeface="Aharoni" panose="02010803020104030203" pitchFamily="2" charset="-79"/>
            </a:endParaRPr>
          </a:p>
          <a:p>
            <a:endParaRPr lang="en-US" sz="2000" dirty="0">
              <a:latin typeface="Aharoni" panose="02010803020104030203" pitchFamily="2" charset="-79"/>
              <a:cs typeface="Aharoni" panose="02010803020104030203" pitchFamily="2" charset="-79"/>
            </a:endParaRPr>
          </a:p>
          <a:p>
            <a:r>
              <a:rPr lang="en-US" sz="2000" dirty="0" smtClean="0">
                <a:latin typeface="Aharoni" panose="02010803020104030203" pitchFamily="2" charset="-79"/>
                <a:cs typeface="Aharoni" panose="02010803020104030203" pitchFamily="2" charset="-79"/>
              </a:rPr>
              <a:t>How long people lived there:</a:t>
            </a:r>
          </a:p>
          <a:p>
            <a:r>
              <a:rPr lang="en-US" sz="3600" dirty="0" smtClean="0">
                <a:latin typeface="Aharoni" panose="02010803020104030203" pitchFamily="2" charset="-79"/>
                <a:cs typeface="Aharoni" panose="02010803020104030203" pitchFamily="2" charset="-79"/>
              </a:rPr>
              <a:t>700</a:t>
            </a:r>
            <a:r>
              <a:rPr lang="en-US" sz="2000" dirty="0" smtClean="0">
                <a:latin typeface="Aharoni" panose="02010803020104030203" pitchFamily="2" charset="-79"/>
                <a:cs typeface="Aharoni" panose="02010803020104030203" pitchFamily="2" charset="-79"/>
              </a:rPr>
              <a:t> </a:t>
            </a:r>
            <a:r>
              <a:rPr lang="en-US" sz="2400" dirty="0" smtClean="0">
                <a:latin typeface="Aharoni" panose="02010803020104030203" pitchFamily="2" charset="-79"/>
                <a:cs typeface="Aharoni" panose="02010803020104030203" pitchFamily="2" charset="-79"/>
              </a:rPr>
              <a:t>years</a:t>
            </a:r>
          </a:p>
          <a:p>
            <a:endParaRPr lang="en-US" sz="2000" dirty="0">
              <a:latin typeface="Aharoni" panose="02010803020104030203" pitchFamily="2" charset="-79"/>
              <a:cs typeface="Aharoni" panose="02010803020104030203" pitchFamily="2" charset="-79"/>
            </a:endParaRPr>
          </a:p>
          <a:p>
            <a:endParaRPr lang="en-US" sz="20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2491293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16272"/>
            <a:ext cx="8610600" cy="523220"/>
          </a:xfrm>
          <a:prstGeom prst="rect">
            <a:avLst/>
          </a:prstGeom>
          <a:noFill/>
        </p:spPr>
        <p:txBody>
          <a:bodyPr wrap="square" rtlCol="0">
            <a:spAutoFit/>
          </a:bodyPr>
          <a:lstStyle/>
          <a:p>
            <a:pPr algn="ctr"/>
            <a:r>
              <a:rPr lang="en-US" sz="2800" dirty="0" err="1" smtClean="0">
                <a:latin typeface="Aharoni" panose="02010803020104030203" pitchFamily="2" charset="-79"/>
                <a:cs typeface="Aharoni" panose="02010803020104030203" pitchFamily="2" charset="-79"/>
              </a:rPr>
              <a:t>Snaketown</a:t>
            </a:r>
            <a:r>
              <a:rPr lang="en-US" sz="2800" dirty="0" smtClean="0">
                <a:latin typeface="Aharoni" panose="02010803020104030203" pitchFamily="2" charset="-79"/>
                <a:cs typeface="Aharoni" panose="02010803020104030203" pitchFamily="2" charset="-79"/>
              </a:rPr>
              <a:t> Today</a:t>
            </a:r>
            <a:endParaRPr lang="en-US" sz="2800" dirty="0">
              <a:latin typeface="Aharoni" panose="02010803020104030203" pitchFamily="2" charset="-79"/>
              <a:cs typeface="Aharoni" panose="02010803020104030203" pitchFamily="2" charset="-79"/>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3791" r="9651"/>
          <a:stretch/>
        </p:blipFill>
        <p:spPr>
          <a:xfrm>
            <a:off x="304800" y="1447800"/>
            <a:ext cx="5439905" cy="4343400"/>
          </a:xfrm>
          <a:prstGeom prst="rect">
            <a:avLst/>
          </a:prstGeom>
        </p:spPr>
      </p:pic>
      <p:sp>
        <p:nvSpPr>
          <p:cNvPr id="6" name="TextBox 5"/>
          <p:cNvSpPr txBox="1"/>
          <p:nvPr/>
        </p:nvSpPr>
        <p:spPr>
          <a:xfrm>
            <a:off x="5971368" y="1371600"/>
            <a:ext cx="2486832" cy="3046988"/>
          </a:xfrm>
          <a:prstGeom prst="rect">
            <a:avLst/>
          </a:prstGeom>
          <a:noFill/>
        </p:spPr>
        <p:txBody>
          <a:bodyPr wrap="square" rtlCol="0">
            <a:spAutoFit/>
          </a:bodyPr>
          <a:lstStyle/>
          <a:p>
            <a:r>
              <a:rPr lang="en-US" sz="2000" dirty="0" smtClean="0">
                <a:latin typeface="Aharoni" panose="02010803020104030203" pitchFamily="2" charset="-79"/>
                <a:cs typeface="Aharoni" panose="02010803020104030203" pitchFamily="2" charset="-79"/>
              </a:rPr>
              <a:t>Total Population:</a:t>
            </a:r>
          </a:p>
          <a:p>
            <a:r>
              <a:rPr lang="en-US" sz="3600" dirty="0" smtClean="0">
                <a:latin typeface="Aharoni" panose="02010803020104030203" pitchFamily="2" charset="-79"/>
                <a:cs typeface="Aharoni" panose="02010803020104030203" pitchFamily="2" charset="-79"/>
              </a:rPr>
              <a:t>350</a:t>
            </a:r>
            <a:r>
              <a:rPr lang="en-US" sz="2400" dirty="0" smtClean="0">
                <a:latin typeface="Aharoni" panose="02010803020104030203" pitchFamily="2" charset="-79"/>
                <a:cs typeface="Aharoni" panose="02010803020104030203" pitchFamily="2" charset="-79"/>
              </a:rPr>
              <a:t> people</a:t>
            </a:r>
            <a:endParaRPr lang="en-US" sz="3600" dirty="0" smtClean="0">
              <a:latin typeface="Aharoni" panose="02010803020104030203" pitchFamily="2" charset="-79"/>
              <a:cs typeface="Aharoni" panose="02010803020104030203" pitchFamily="2" charset="-79"/>
            </a:endParaRPr>
          </a:p>
          <a:p>
            <a:endParaRPr lang="en-US" sz="2000" dirty="0">
              <a:latin typeface="Aharoni" panose="02010803020104030203" pitchFamily="2" charset="-79"/>
              <a:cs typeface="Aharoni" panose="02010803020104030203" pitchFamily="2" charset="-79"/>
            </a:endParaRPr>
          </a:p>
          <a:p>
            <a:r>
              <a:rPr lang="en-US" sz="2000" dirty="0" smtClean="0">
                <a:latin typeface="Aharoni" panose="02010803020104030203" pitchFamily="2" charset="-79"/>
                <a:cs typeface="Aharoni" panose="02010803020104030203" pitchFamily="2" charset="-79"/>
              </a:rPr>
              <a:t>How long people lived there: </a:t>
            </a:r>
          </a:p>
          <a:p>
            <a:r>
              <a:rPr lang="en-US" sz="3600" dirty="0" smtClean="0">
                <a:latin typeface="Aharoni" panose="02010803020104030203" pitchFamily="2" charset="-79"/>
                <a:cs typeface="Aharoni" panose="02010803020104030203" pitchFamily="2" charset="-79"/>
              </a:rPr>
              <a:t>675 </a:t>
            </a:r>
            <a:r>
              <a:rPr lang="en-US" sz="2400" dirty="0" smtClean="0">
                <a:latin typeface="Aharoni" panose="02010803020104030203" pitchFamily="2" charset="-79"/>
                <a:cs typeface="Aharoni" panose="02010803020104030203" pitchFamily="2" charset="-79"/>
              </a:rPr>
              <a:t>years</a:t>
            </a:r>
          </a:p>
          <a:p>
            <a:endParaRPr lang="en-US" sz="2000" dirty="0">
              <a:latin typeface="Aharoni" panose="02010803020104030203" pitchFamily="2" charset="-79"/>
              <a:cs typeface="Aharoni" panose="02010803020104030203" pitchFamily="2" charset="-79"/>
            </a:endParaRPr>
          </a:p>
          <a:p>
            <a:endParaRPr lang="en-US" sz="2000" dirty="0">
              <a:latin typeface="Aharoni" panose="02010803020104030203" pitchFamily="2" charset="-79"/>
              <a:cs typeface="Aharoni" panose="02010803020104030203" pitchFamily="2" charset="-79"/>
            </a:endParaRPr>
          </a:p>
        </p:txBody>
      </p:sp>
      <p:pic>
        <p:nvPicPr>
          <p:cNvPr id="122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829050"/>
            <a:ext cx="2857500"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58339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180" y="314980"/>
            <a:ext cx="8542020" cy="523220"/>
          </a:xfrm>
          <a:prstGeom prst="rect">
            <a:avLst/>
          </a:prstGeom>
          <a:noFill/>
        </p:spPr>
        <p:txBody>
          <a:bodyPr wrap="square" rtlCol="0">
            <a:spAutoFit/>
          </a:bodyPr>
          <a:lstStyle/>
          <a:p>
            <a:pPr algn="ctr"/>
            <a:r>
              <a:rPr lang="en-US" sz="2800" dirty="0" smtClean="0">
                <a:latin typeface="Aharoni" panose="02010803020104030203" pitchFamily="2" charset="-79"/>
                <a:cs typeface="Aharoni" panose="02010803020104030203" pitchFamily="2" charset="-79"/>
              </a:rPr>
              <a:t>Los </a:t>
            </a:r>
            <a:r>
              <a:rPr lang="en-US" sz="2800" dirty="0" err="1" smtClean="0">
                <a:latin typeface="Aharoni" panose="02010803020104030203" pitchFamily="2" charset="-79"/>
                <a:cs typeface="Aharoni" panose="02010803020104030203" pitchFamily="2" charset="-79"/>
              </a:rPr>
              <a:t>Muertos</a:t>
            </a:r>
            <a:r>
              <a:rPr lang="en-US" sz="2800" dirty="0" smtClean="0">
                <a:latin typeface="Aharoni" panose="02010803020104030203" pitchFamily="2" charset="-79"/>
                <a:cs typeface="Aharoni" panose="02010803020104030203" pitchFamily="2" charset="-79"/>
              </a:rPr>
              <a:t> Today</a:t>
            </a:r>
            <a:endParaRPr lang="en-US" sz="2800" dirty="0">
              <a:latin typeface="Aharoni" panose="02010803020104030203" pitchFamily="2" charset="-79"/>
              <a:cs typeface="Aharoni" panose="02010803020104030203" pitchFamily="2" charset="-79"/>
            </a:endParaRPr>
          </a:p>
        </p:txBody>
      </p:sp>
      <p:sp>
        <p:nvSpPr>
          <p:cNvPr id="3" name="TextBox 2"/>
          <p:cNvSpPr txBox="1"/>
          <p:nvPr/>
        </p:nvSpPr>
        <p:spPr>
          <a:xfrm>
            <a:off x="6096000" y="914400"/>
            <a:ext cx="2895600" cy="3046988"/>
          </a:xfrm>
          <a:prstGeom prst="rect">
            <a:avLst/>
          </a:prstGeom>
          <a:noFill/>
        </p:spPr>
        <p:txBody>
          <a:bodyPr wrap="square" rtlCol="0">
            <a:spAutoFit/>
          </a:bodyPr>
          <a:lstStyle/>
          <a:p>
            <a:r>
              <a:rPr lang="en-US" sz="2000" dirty="0" smtClean="0">
                <a:latin typeface="Aharoni" panose="02010803020104030203" pitchFamily="2" charset="-79"/>
                <a:cs typeface="Aharoni" panose="02010803020104030203" pitchFamily="2" charset="-79"/>
              </a:rPr>
              <a:t>Total Population:</a:t>
            </a:r>
          </a:p>
          <a:p>
            <a:r>
              <a:rPr lang="en-US" sz="3600" dirty="0" smtClean="0">
                <a:latin typeface="Aharoni" panose="02010803020104030203" pitchFamily="2" charset="-79"/>
                <a:cs typeface="Aharoni" panose="02010803020104030203" pitchFamily="2" charset="-79"/>
              </a:rPr>
              <a:t>50</a:t>
            </a:r>
            <a:r>
              <a:rPr lang="en-US" sz="2400" dirty="0" smtClean="0">
                <a:latin typeface="Aharoni" panose="02010803020104030203" pitchFamily="2" charset="-79"/>
                <a:cs typeface="Aharoni" panose="02010803020104030203" pitchFamily="2" charset="-79"/>
              </a:rPr>
              <a:t> people</a:t>
            </a:r>
            <a:endParaRPr lang="en-US" sz="3600" dirty="0" smtClean="0">
              <a:latin typeface="Aharoni" panose="02010803020104030203" pitchFamily="2" charset="-79"/>
              <a:cs typeface="Aharoni" panose="02010803020104030203" pitchFamily="2" charset="-79"/>
            </a:endParaRPr>
          </a:p>
          <a:p>
            <a:endParaRPr lang="en-US" sz="2000" dirty="0">
              <a:latin typeface="Aharoni" panose="02010803020104030203" pitchFamily="2" charset="-79"/>
              <a:cs typeface="Aharoni" panose="02010803020104030203" pitchFamily="2" charset="-79"/>
            </a:endParaRPr>
          </a:p>
          <a:p>
            <a:r>
              <a:rPr lang="en-US" sz="2000" dirty="0" smtClean="0">
                <a:latin typeface="Aharoni" panose="02010803020104030203" pitchFamily="2" charset="-79"/>
                <a:cs typeface="Aharoni" panose="02010803020104030203" pitchFamily="2" charset="-79"/>
              </a:rPr>
              <a:t>How long people lived there:</a:t>
            </a:r>
          </a:p>
          <a:p>
            <a:r>
              <a:rPr lang="en-US" sz="3600" dirty="0" smtClean="0">
                <a:latin typeface="Aharoni" panose="02010803020104030203" pitchFamily="2" charset="-79"/>
                <a:cs typeface="Aharoni" panose="02010803020104030203" pitchFamily="2" charset="-79"/>
              </a:rPr>
              <a:t>100</a:t>
            </a:r>
            <a:r>
              <a:rPr lang="en-US" sz="2000" dirty="0" smtClean="0">
                <a:latin typeface="Aharoni" panose="02010803020104030203" pitchFamily="2" charset="-79"/>
                <a:cs typeface="Aharoni" panose="02010803020104030203" pitchFamily="2" charset="-79"/>
              </a:rPr>
              <a:t> </a:t>
            </a:r>
            <a:r>
              <a:rPr lang="en-US" sz="2400" dirty="0" smtClean="0">
                <a:latin typeface="Aharoni" panose="02010803020104030203" pitchFamily="2" charset="-79"/>
                <a:cs typeface="Aharoni" panose="02010803020104030203" pitchFamily="2" charset="-79"/>
              </a:rPr>
              <a:t>years</a:t>
            </a:r>
          </a:p>
          <a:p>
            <a:endParaRPr lang="en-US" sz="2000" dirty="0">
              <a:latin typeface="Aharoni" panose="02010803020104030203" pitchFamily="2" charset="-79"/>
              <a:cs typeface="Aharoni" panose="02010803020104030203" pitchFamily="2" charset="-79"/>
            </a:endParaRPr>
          </a:p>
          <a:p>
            <a:endParaRPr lang="en-US" sz="2000" dirty="0">
              <a:latin typeface="Aharoni" panose="02010803020104030203" pitchFamily="2" charset="-79"/>
              <a:cs typeface="Aharoni" panose="02010803020104030203" pitchFamily="2" charset="-79"/>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964" t="3897" r="16109" b="4787"/>
          <a:stretch/>
        </p:blipFill>
        <p:spPr>
          <a:xfrm rot="5400000">
            <a:off x="6022293" y="3699511"/>
            <a:ext cx="3231934" cy="270668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6976" r="26155"/>
          <a:stretch/>
        </p:blipFill>
        <p:spPr>
          <a:xfrm>
            <a:off x="152400" y="998545"/>
            <a:ext cx="5897880" cy="5543550"/>
          </a:xfrm>
          <a:prstGeom prst="rect">
            <a:avLst/>
          </a:prstGeom>
        </p:spPr>
      </p:pic>
    </p:spTree>
    <p:extLst>
      <p:ext uri="{BB962C8B-B14F-4D97-AF65-F5344CB8AC3E}">
        <p14:creationId xmlns:p14="http://schemas.microsoft.com/office/powerpoint/2010/main" val="54563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32.jpg" descr="C:\Users\April\Desktop\anderies-slide-02 copy.jpg"/>
          <p:cNvPicPr/>
          <p:nvPr/>
        </p:nvPicPr>
        <p:blipFill>
          <a:blip r:embed="rId3"/>
          <a:srcRect/>
          <a:stretch>
            <a:fillRect/>
          </a:stretch>
        </p:blipFill>
        <p:spPr>
          <a:xfrm>
            <a:off x="1295400" y="228600"/>
            <a:ext cx="6096000" cy="6416987"/>
          </a:xfrm>
          <a:prstGeom prst="rect">
            <a:avLst/>
          </a:prstGeom>
          <a:ln/>
        </p:spPr>
      </p:pic>
    </p:spTree>
    <p:extLst>
      <p:ext uri="{BB962C8B-B14F-4D97-AF65-F5344CB8AC3E}">
        <p14:creationId xmlns:p14="http://schemas.microsoft.com/office/powerpoint/2010/main" val="2667426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080" y="314980"/>
            <a:ext cx="8656320" cy="523220"/>
          </a:xfrm>
          <a:prstGeom prst="rect">
            <a:avLst/>
          </a:prstGeom>
          <a:noFill/>
        </p:spPr>
        <p:txBody>
          <a:bodyPr wrap="square" rtlCol="0">
            <a:spAutoFit/>
          </a:bodyPr>
          <a:lstStyle/>
          <a:p>
            <a:pPr algn="ctr"/>
            <a:r>
              <a:rPr lang="en-US" sz="2800" dirty="0" smtClean="0">
                <a:latin typeface="Aharoni" panose="02010803020104030203" pitchFamily="2" charset="-79"/>
                <a:cs typeface="Aharoni" panose="02010803020104030203" pitchFamily="2" charset="-79"/>
              </a:rPr>
              <a:t>Las Colinas Today</a:t>
            </a:r>
            <a:endParaRPr lang="en-US" sz="2800" dirty="0">
              <a:latin typeface="Aharoni" panose="02010803020104030203" pitchFamily="2" charset="-79"/>
              <a:cs typeface="Aharoni" panose="02010803020104030203" pitchFamily="2" charset="-79"/>
            </a:endParaRPr>
          </a:p>
        </p:txBody>
      </p:sp>
      <p:sp>
        <p:nvSpPr>
          <p:cNvPr id="4" name="TextBox 3"/>
          <p:cNvSpPr txBox="1"/>
          <p:nvPr/>
        </p:nvSpPr>
        <p:spPr>
          <a:xfrm>
            <a:off x="5562600" y="990094"/>
            <a:ext cx="3352800" cy="3354765"/>
          </a:xfrm>
          <a:prstGeom prst="rect">
            <a:avLst/>
          </a:prstGeom>
          <a:noFill/>
        </p:spPr>
        <p:txBody>
          <a:bodyPr wrap="square" rtlCol="0">
            <a:spAutoFit/>
          </a:bodyPr>
          <a:lstStyle/>
          <a:p>
            <a:r>
              <a:rPr lang="en-US" sz="2000" dirty="0" smtClean="0">
                <a:latin typeface="Aharoni" panose="02010803020104030203" pitchFamily="2" charset="-79"/>
                <a:cs typeface="Aharoni" panose="02010803020104030203" pitchFamily="2" charset="-79"/>
              </a:rPr>
              <a:t>Total Population:</a:t>
            </a:r>
          </a:p>
          <a:p>
            <a:r>
              <a:rPr lang="en-US" sz="3600" dirty="0" smtClean="0">
                <a:latin typeface="Aharoni" panose="02010803020104030203" pitchFamily="2" charset="-79"/>
                <a:cs typeface="Aharoni" panose="02010803020104030203" pitchFamily="2" charset="-79"/>
              </a:rPr>
              <a:t>250</a:t>
            </a:r>
            <a:r>
              <a:rPr lang="en-US" sz="2400" dirty="0" smtClean="0">
                <a:latin typeface="Aharoni" panose="02010803020104030203" pitchFamily="2" charset="-79"/>
                <a:cs typeface="Aharoni" panose="02010803020104030203" pitchFamily="2" charset="-79"/>
              </a:rPr>
              <a:t> people</a:t>
            </a:r>
            <a:endParaRPr lang="en-US" sz="3600" dirty="0" smtClean="0">
              <a:latin typeface="Aharoni" panose="02010803020104030203" pitchFamily="2" charset="-79"/>
              <a:cs typeface="Aharoni" panose="02010803020104030203" pitchFamily="2" charset="-79"/>
            </a:endParaRPr>
          </a:p>
          <a:p>
            <a:endParaRPr lang="en-US" sz="2000" dirty="0">
              <a:latin typeface="Aharoni" panose="02010803020104030203" pitchFamily="2" charset="-79"/>
              <a:cs typeface="Aharoni" panose="02010803020104030203" pitchFamily="2" charset="-79"/>
            </a:endParaRPr>
          </a:p>
          <a:p>
            <a:r>
              <a:rPr lang="en-US" sz="2000" dirty="0" smtClean="0">
                <a:latin typeface="Aharoni" panose="02010803020104030203" pitchFamily="2" charset="-79"/>
                <a:cs typeface="Aharoni" panose="02010803020104030203" pitchFamily="2" charset="-79"/>
              </a:rPr>
              <a:t>How long people lived there:</a:t>
            </a:r>
          </a:p>
          <a:p>
            <a:r>
              <a:rPr lang="en-US" sz="3600" dirty="0" smtClean="0">
                <a:latin typeface="Aharoni" panose="02010803020104030203" pitchFamily="2" charset="-79"/>
                <a:cs typeface="Aharoni" panose="02010803020104030203" pitchFamily="2" charset="-79"/>
              </a:rPr>
              <a:t>300</a:t>
            </a:r>
            <a:r>
              <a:rPr lang="en-US" sz="2000" dirty="0" smtClean="0">
                <a:latin typeface="Aharoni" panose="02010803020104030203" pitchFamily="2" charset="-79"/>
                <a:cs typeface="Aharoni" panose="02010803020104030203" pitchFamily="2" charset="-79"/>
              </a:rPr>
              <a:t> </a:t>
            </a:r>
            <a:r>
              <a:rPr lang="en-US" sz="2400" dirty="0" smtClean="0">
                <a:latin typeface="Aharoni" panose="02010803020104030203" pitchFamily="2" charset="-79"/>
                <a:cs typeface="Aharoni" panose="02010803020104030203" pitchFamily="2" charset="-79"/>
              </a:rPr>
              <a:t>years</a:t>
            </a:r>
          </a:p>
          <a:p>
            <a:endParaRPr lang="en-US" sz="2000" dirty="0" smtClean="0">
              <a:latin typeface="Aharoni" panose="02010803020104030203" pitchFamily="2" charset="-79"/>
              <a:cs typeface="Aharoni" panose="02010803020104030203" pitchFamily="2" charset="-79"/>
            </a:endParaRPr>
          </a:p>
          <a:p>
            <a:endParaRPr lang="en-US" sz="2000" dirty="0">
              <a:latin typeface="Aharoni" panose="02010803020104030203" pitchFamily="2" charset="-79"/>
              <a:cs typeface="Aharoni" panose="02010803020104030203" pitchFamily="2" charset="-79"/>
            </a:endParaRPr>
          </a:p>
          <a:p>
            <a:endParaRPr lang="en-US" sz="2000" dirty="0">
              <a:latin typeface="Aharoni" panose="02010803020104030203" pitchFamily="2" charset="-79"/>
              <a:cs typeface="Aharoni" panose="02010803020104030203" pitchFamily="2" charset="-79"/>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992" b="4273"/>
          <a:stretch/>
        </p:blipFill>
        <p:spPr>
          <a:xfrm>
            <a:off x="5537097" y="3429000"/>
            <a:ext cx="3225903" cy="330708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6071" r="14107"/>
          <a:stretch/>
        </p:blipFill>
        <p:spPr>
          <a:xfrm>
            <a:off x="203097" y="1005334"/>
            <a:ext cx="5105400" cy="5353050"/>
          </a:xfrm>
          <a:prstGeom prst="rect">
            <a:avLst/>
          </a:prstGeom>
        </p:spPr>
      </p:pic>
    </p:spTree>
    <p:extLst>
      <p:ext uri="{BB962C8B-B14F-4D97-AF65-F5344CB8AC3E}">
        <p14:creationId xmlns:p14="http://schemas.microsoft.com/office/powerpoint/2010/main" val="4091691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0"/>
            <a:ext cx="8094971" cy="6248400"/>
          </a:xfrm>
          <a:prstGeom prst="rect">
            <a:avLst/>
          </a:prstGeom>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152400"/>
            <a:ext cx="38608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1209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573762"/>
            <a:ext cx="8534400" cy="523220"/>
          </a:xfrm>
          <a:prstGeom prst="rect">
            <a:avLst/>
          </a:prstGeom>
          <a:noFill/>
        </p:spPr>
        <p:txBody>
          <a:bodyPr wrap="square" rtlCol="0">
            <a:spAutoFit/>
          </a:bodyPr>
          <a:lstStyle/>
          <a:p>
            <a:r>
              <a:rPr lang="en-US" sz="2800" dirty="0" smtClean="0">
                <a:latin typeface="Aharoni" panose="02010803020104030203" pitchFamily="2" charset="-79"/>
                <a:cs typeface="Aharoni" panose="02010803020104030203" pitchFamily="2" charset="-79"/>
              </a:rPr>
              <a:t>What were Hohokam communities or cities like? </a:t>
            </a:r>
            <a:endParaRPr lang="en-US" sz="2800" dirty="0">
              <a:latin typeface="Aharoni" panose="02010803020104030203" pitchFamily="2" charset="-79"/>
              <a:cs typeface="Aharoni" panose="02010803020104030203" pitchFamily="2" charset="-79"/>
            </a:endParaRPr>
          </a:p>
        </p:txBody>
      </p:sp>
      <p:pic>
        <p:nvPicPr>
          <p:cNvPr id="4" name="image35.jpg"/>
          <p:cNvPicPr/>
          <p:nvPr/>
        </p:nvPicPr>
        <p:blipFill>
          <a:blip r:embed="rId3"/>
          <a:srcRect/>
          <a:stretch>
            <a:fillRect/>
          </a:stretch>
        </p:blipFill>
        <p:spPr>
          <a:xfrm>
            <a:off x="365760" y="1600200"/>
            <a:ext cx="8260653" cy="4495800"/>
          </a:xfrm>
          <a:prstGeom prst="rect">
            <a:avLst/>
          </a:prstGeom>
          <a:ln/>
        </p:spPr>
      </p:pic>
    </p:spTree>
    <p:extLst>
      <p:ext uri="{BB962C8B-B14F-4D97-AF65-F5344CB8AC3E}">
        <p14:creationId xmlns:p14="http://schemas.microsoft.com/office/powerpoint/2010/main" val="4264247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609600"/>
            <a:ext cx="8534400" cy="523220"/>
          </a:xfrm>
          <a:prstGeom prst="rect">
            <a:avLst/>
          </a:prstGeom>
          <a:noFill/>
        </p:spPr>
        <p:txBody>
          <a:bodyPr wrap="square" rtlCol="0">
            <a:spAutoFit/>
          </a:bodyPr>
          <a:lstStyle/>
          <a:p>
            <a:r>
              <a:rPr lang="en-US" sz="2800" dirty="0" smtClean="0">
                <a:latin typeface="Aharoni" panose="02010803020104030203" pitchFamily="2" charset="-79"/>
                <a:cs typeface="Aharoni" panose="02010803020104030203" pitchFamily="2" charset="-79"/>
              </a:rPr>
              <a:t>Did they live in houses? What did they look like? </a:t>
            </a:r>
            <a:endParaRPr lang="en-US" sz="2800" dirty="0">
              <a:latin typeface="Aharoni" panose="02010803020104030203" pitchFamily="2" charset="-79"/>
              <a:cs typeface="Aharoni" panose="02010803020104030203" pitchFamily="2" charset="-79"/>
            </a:endParaRPr>
          </a:p>
        </p:txBody>
      </p:sp>
      <p:pic>
        <p:nvPicPr>
          <p:cNvPr id="1028" name="Picture 4" descr="HOHOKAM PIT HOUSE-10409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46" y="1371600"/>
            <a:ext cx="5619750" cy="29337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0518" y="2438400"/>
            <a:ext cx="4668325"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369734" y="5250959"/>
            <a:ext cx="1634106" cy="523220"/>
          </a:xfrm>
          <a:prstGeom prst="rect">
            <a:avLst/>
          </a:prstGeom>
          <a:noFill/>
        </p:spPr>
        <p:txBody>
          <a:bodyPr wrap="none" rtlCol="0">
            <a:spAutoFit/>
          </a:bodyPr>
          <a:lstStyle/>
          <a:p>
            <a:r>
              <a:rPr lang="en-US" sz="2800" b="1" dirty="0" err="1" smtClean="0"/>
              <a:t>Pithouses</a:t>
            </a:r>
            <a:endParaRPr lang="en-US" sz="2800" b="1" dirty="0"/>
          </a:p>
        </p:txBody>
      </p:sp>
    </p:spTree>
    <p:extLst>
      <p:ext uri="{BB962C8B-B14F-4D97-AF65-F5344CB8AC3E}">
        <p14:creationId xmlns:p14="http://schemas.microsoft.com/office/powerpoint/2010/main" val="1470089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1594" y="2590800"/>
            <a:ext cx="6290006" cy="394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640" y="604837"/>
            <a:ext cx="4245960" cy="3184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226361" y="1471508"/>
            <a:ext cx="2322095" cy="523220"/>
          </a:xfrm>
          <a:prstGeom prst="rect">
            <a:avLst/>
          </a:prstGeom>
          <a:noFill/>
        </p:spPr>
        <p:txBody>
          <a:bodyPr wrap="none" rtlCol="0">
            <a:spAutoFit/>
          </a:bodyPr>
          <a:lstStyle/>
          <a:p>
            <a:r>
              <a:rPr lang="en-US" sz="2800" b="1" dirty="0" smtClean="0"/>
              <a:t>Adobe Houses</a:t>
            </a:r>
            <a:endParaRPr lang="en-US" sz="2800" b="1" dirty="0"/>
          </a:p>
        </p:txBody>
      </p:sp>
    </p:spTree>
    <p:extLst>
      <p:ext uri="{BB962C8B-B14F-4D97-AF65-F5344CB8AC3E}">
        <p14:creationId xmlns:p14="http://schemas.microsoft.com/office/powerpoint/2010/main" val="68206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08.jpg"/>
          <p:cNvPicPr/>
          <p:nvPr/>
        </p:nvPicPr>
        <p:blipFill>
          <a:blip r:embed="rId3"/>
          <a:srcRect/>
          <a:stretch>
            <a:fillRect/>
          </a:stretch>
        </p:blipFill>
        <p:spPr>
          <a:xfrm>
            <a:off x="103963" y="1371600"/>
            <a:ext cx="8804661" cy="5105399"/>
          </a:xfrm>
          <a:prstGeom prst="rect">
            <a:avLst/>
          </a:prstGeom>
          <a:ln/>
        </p:spPr>
      </p:pic>
      <p:sp>
        <p:nvSpPr>
          <p:cNvPr id="3" name="TextBox 2"/>
          <p:cNvSpPr txBox="1"/>
          <p:nvPr/>
        </p:nvSpPr>
        <p:spPr>
          <a:xfrm>
            <a:off x="5080215" y="960352"/>
            <a:ext cx="2849308" cy="523220"/>
          </a:xfrm>
          <a:prstGeom prst="rect">
            <a:avLst/>
          </a:prstGeom>
          <a:noFill/>
        </p:spPr>
        <p:txBody>
          <a:bodyPr wrap="none" rtlCol="0">
            <a:spAutoFit/>
          </a:bodyPr>
          <a:lstStyle/>
          <a:p>
            <a:r>
              <a:rPr lang="en-US" sz="2800" b="1" dirty="0" smtClean="0"/>
              <a:t>4 Ecological Areas</a:t>
            </a:r>
            <a:endParaRPr lang="en-US" sz="2800" b="1" dirty="0"/>
          </a:p>
        </p:txBody>
      </p:sp>
    </p:spTree>
    <p:extLst>
      <p:ext uri="{BB962C8B-B14F-4D97-AF65-F5344CB8AC3E}">
        <p14:creationId xmlns:p14="http://schemas.microsoft.com/office/powerpoint/2010/main" val="1017214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20.jpg" descr="http://webcms.pima.gov/UserFiles/Servers/Server_6/Image/Government/Flood%20Control/Water%20and%20Riparian%20Resources/Riparian%20Land%20Acquisition%20and%20Management/Cienega%20Creek%20Natural%20Preserve/20131231-riparian2008.jpg"/>
          <p:cNvPicPr/>
          <p:nvPr/>
        </p:nvPicPr>
        <p:blipFill rotWithShape="1">
          <a:blip r:embed="rId3"/>
          <a:srcRect t="15429"/>
          <a:stretch/>
        </p:blipFill>
        <p:spPr>
          <a:xfrm>
            <a:off x="340699" y="304800"/>
            <a:ext cx="8249535" cy="5105400"/>
          </a:xfrm>
          <a:prstGeom prst="rect">
            <a:avLst/>
          </a:prstGeom>
          <a:ln/>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199" y="4234461"/>
            <a:ext cx="3180035" cy="2381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699" y="4168634"/>
            <a:ext cx="3255940" cy="2483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581400" y="5486400"/>
            <a:ext cx="1524000" cy="954107"/>
          </a:xfrm>
          <a:prstGeom prst="rect">
            <a:avLst/>
          </a:prstGeom>
          <a:noFill/>
        </p:spPr>
        <p:txBody>
          <a:bodyPr wrap="square" rtlCol="0">
            <a:spAutoFit/>
          </a:bodyPr>
          <a:lstStyle/>
          <a:p>
            <a:r>
              <a:rPr lang="en-US" sz="2800" b="1" dirty="0" smtClean="0"/>
              <a:t> Valley          Floor</a:t>
            </a:r>
            <a:endParaRPr lang="en-US" sz="2800" b="1" dirty="0"/>
          </a:p>
        </p:txBody>
      </p:sp>
    </p:spTree>
    <p:extLst>
      <p:ext uri="{BB962C8B-B14F-4D97-AF65-F5344CB8AC3E}">
        <p14:creationId xmlns:p14="http://schemas.microsoft.com/office/powerpoint/2010/main" val="7550499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6907</TotalTime>
  <Words>1922</Words>
  <Application>Microsoft Macintosh PowerPoint</Application>
  <PresentationFormat>On-screen Show (4:3)</PresentationFormat>
  <Paragraphs>114</Paragraphs>
  <Slides>30</Slides>
  <Notes>25</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Hohokam Settlement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Hohokam Settlement</dc:title>
  <dc:creator>April</dc:creator>
  <cp:lastModifiedBy>Gale Ekiss</cp:lastModifiedBy>
  <cp:revision>41</cp:revision>
  <dcterms:created xsi:type="dcterms:W3CDTF">2015-05-05T16:37:25Z</dcterms:created>
  <dcterms:modified xsi:type="dcterms:W3CDTF">2015-09-04T19:54:18Z</dcterms:modified>
</cp:coreProperties>
</file>