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60" r:id="rId3"/>
    <p:sldId id="263" r:id="rId4"/>
    <p:sldId id="333" r:id="rId5"/>
    <p:sldId id="279" r:id="rId6"/>
    <p:sldId id="270" r:id="rId7"/>
    <p:sldId id="306" r:id="rId8"/>
    <p:sldId id="307" r:id="rId9"/>
    <p:sldId id="272" r:id="rId10"/>
    <p:sldId id="276" r:id="rId11"/>
    <p:sldId id="278" r:id="rId12"/>
    <p:sldId id="308" r:id="rId13"/>
    <p:sldId id="280" r:id="rId14"/>
    <p:sldId id="309" r:id="rId15"/>
    <p:sldId id="281" r:id="rId16"/>
    <p:sldId id="288" r:id="rId17"/>
    <p:sldId id="287" r:id="rId18"/>
    <p:sldId id="286" r:id="rId19"/>
    <p:sldId id="294" r:id="rId20"/>
    <p:sldId id="29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74"/>
  </p:normalViewPr>
  <p:slideViewPr>
    <p:cSldViewPr>
      <p:cViewPr varScale="1">
        <p:scale>
          <a:sx n="119" d="100"/>
          <a:sy n="119" d="100"/>
        </p:scale>
        <p:origin x="1920"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7814F-2AB9-42BF-AC51-E82BBC661005}" type="datetimeFigureOut">
              <a:rPr lang="en-US" smtClean="0"/>
              <a:t>9/11/18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F183D-11F2-4CD9-B8BE-9941EADB7B98}" type="slidenum">
              <a:rPr lang="en-US" smtClean="0"/>
              <a:t>‹#›</a:t>
            </a:fld>
            <a:endParaRPr lang="en-US"/>
          </a:p>
        </p:txBody>
      </p:sp>
    </p:spTree>
    <p:extLst>
      <p:ext uri="{BB962C8B-B14F-4D97-AF65-F5344CB8AC3E}">
        <p14:creationId xmlns:p14="http://schemas.microsoft.com/office/powerpoint/2010/main" val="341934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https://geoalliance.asu.edu/sites/default/files/LessonFiles/Wood/WoodStateS.pdf</a:t>
            </a:r>
          </a:p>
        </p:txBody>
      </p:sp>
      <p:sp>
        <p:nvSpPr>
          <p:cNvPr id="4" name="Slide Number Placeholder 3"/>
          <p:cNvSpPr>
            <a:spLocks noGrp="1"/>
          </p:cNvSpPr>
          <p:nvPr>
            <p:ph type="sldNum" sz="quarter" idx="10"/>
          </p:nvPr>
        </p:nvSpPr>
        <p:spPr/>
        <p:txBody>
          <a:bodyPr/>
          <a:lstStyle/>
          <a:p>
            <a:fld id="{09BF183D-11F2-4CD9-B8BE-9941EADB7B98}" type="slidenum">
              <a:rPr lang="en-US" smtClean="0"/>
              <a:t>3</a:t>
            </a:fld>
            <a:endParaRPr lang="en-US"/>
          </a:p>
        </p:txBody>
      </p:sp>
    </p:spTree>
    <p:extLst>
      <p:ext uri="{BB962C8B-B14F-4D97-AF65-F5344CB8AC3E}">
        <p14:creationId xmlns:p14="http://schemas.microsoft.com/office/powerpoint/2010/main" val="2752615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Plateau Region  </a:t>
            </a:r>
            <a:r>
              <a:rPr lang="en-US" dirty="0" err="1"/>
              <a:t>Granado</a:t>
            </a:r>
            <a:r>
              <a:rPr lang="en-US" dirty="0"/>
              <a:t>, AZ</a:t>
            </a:r>
          </a:p>
        </p:txBody>
      </p:sp>
      <p:sp>
        <p:nvSpPr>
          <p:cNvPr id="4" name="Slide Number Placeholder 3"/>
          <p:cNvSpPr>
            <a:spLocks noGrp="1"/>
          </p:cNvSpPr>
          <p:nvPr>
            <p:ph type="sldNum" sz="quarter" idx="10"/>
          </p:nvPr>
        </p:nvSpPr>
        <p:spPr/>
        <p:txBody>
          <a:bodyPr/>
          <a:lstStyle/>
          <a:p>
            <a:fld id="{09BF183D-11F2-4CD9-B8BE-9941EADB7B98}" type="slidenum">
              <a:rPr lang="en-US" smtClean="0"/>
              <a:t>13</a:t>
            </a:fld>
            <a:endParaRPr lang="en-US"/>
          </a:p>
        </p:txBody>
      </p:sp>
    </p:spTree>
    <p:extLst>
      <p:ext uri="{BB962C8B-B14F-4D97-AF65-F5344CB8AC3E}">
        <p14:creationId xmlns:p14="http://schemas.microsoft.com/office/powerpoint/2010/main" val="334477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Plateau Region  </a:t>
            </a:r>
            <a:r>
              <a:rPr lang="en-US" dirty="0" err="1"/>
              <a:t>Granado</a:t>
            </a:r>
            <a:r>
              <a:rPr lang="en-US" dirty="0"/>
              <a:t>, AZ</a:t>
            </a:r>
          </a:p>
          <a:p>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14</a:t>
            </a:fld>
            <a:endParaRPr lang="en-US"/>
          </a:p>
        </p:txBody>
      </p:sp>
    </p:spTree>
    <p:extLst>
      <p:ext uri="{BB962C8B-B14F-4D97-AF65-F5344CB8AC3E}">
        <p14:creationId xmlns:p14="http://schemas.microsoft.com/office/powerpoint/2010/main" val="145348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Plateau Region Williams, AZ</a:t>
            </a:r>
          </a:p>
        </p:txBody>
      </p:sp>
      <p:sp>
        <p:nvSpPr>
          <p:cNvPr id="4" name="Slide Number Placeholder 3"/>
          <p:cNvSpPr>
            <a:spLocks noGrp="1"/>
          </p:cNvSpPr>
          <p:nvPr>
            <p:ph type="sldNum" sz="quarter" idx="10"/>
          </p:nvPr>
        </p:nvSpPr>
        <p:spPr/>
        <p:txBody>
          <a:bodyPr/>
          <a:lstStyle/>
          <a:p>
            <a:fld id="{09BF183D-11F2-4CD9-B8BE-9941EADB7B98}" type="slidenum">
              <a:rPr lang="en-US" smtClean="0"/>
              <a:t>15</a:t>
            </a:fld>
            <a:endParaRPr lang="en-US"/>
          </a:p>
        </p:txBody>
      </p:sp>
    </p:spTree>
    <p:extLst>
      <p:ext uri="{BB962C8B-B14F-4D97-AF65-F5344CB8AC3E}">
        <p14:creationId xmlns:p14="http://schemas.microsoft.com/office/powerpoint/2010/main" val="2600975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Plateau</a:t>
            </a:r>
            <a:r>
              <a:rPr lang="en-US" baseline="0" dirty="0"/>
              <a:t> Region  east of Holbrook, AZ</a:t>
            </a:r>
            <a:endParaRPr lang="en-US" dirty="0"/>
          </a:p>
          <a:p>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16</a:t>
            </a:fld>
            <a:endParaRPr lang="en-US"/>
          </a:p>
        </p:txBody>
      </p:sp>
    </p:spTree>
    <p:extLst>
      <p:ext uri="{BB962C8B-B14F-4D97-AF65-F5344CB8AC3E}">
        <p14:creationId xmlns:p14="http://schemas.microsoft.com/office/powerpoint/2010/main" val="165360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Plateau</a:t>
            </a:r>
            <a:r>
              <a:rPr lang="en-US" baseline="0" dirty="0"/>
              <a:t> Region  east of Holbrook, AZ</a:t>
            </a:r>
            <a:endParaRPr lang="en-US" dirty="0"/>
          </a:p>
          <a:p>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17</a:t>
            </a:fld>
            <a:endParaRPr lang="en-US"/>
          </a:p>
        </p:txBody>
      </p:sp>
    </p:spTree>
    <p:extLst>
      <p:ext uri="{BB962C8B-B14F-4D97-AF65-F5344CB8AC3E}">
        <p14:creationId xmlns:p14="http://schemas.microsoft.com/office/powerpoint/2010/main" val="2132707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Plateau</a:t>
            </a:r>
            <a:r>
              <a:rPr lang="en-US" baseline="0" dirty="0"/>
              <a:t> Region  east of Holbrook, AZ</a:t>
            </a:r>
            <a:endParaRPr lang="en-US" dirty="0"/>
          </a:p>
          <a:p>
            <a:r>
              <a:rPr lang="en-US" dirty="0"/>
              <a:t>https://geology.com/stories/13/petrified-wood/   This site has a simple explanation about what happens to</a:t>
            </a:r>
            <a:r>
              <a:rPr lang="en-US" baseline="0" dirty="0"/>
              <a:t> a tree over time. </a:t>
            </a:r>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18</a:t>
            </a:fld>
            <a:endParaRPr lang="en-US"/>
          </a:p>
        </p:txBody>
      </p:sp>
    </p:spTree>
    <p:extLst>
      <p:ext uri="{BB962C8B-B14F-4D97-AF65-F5344CB8AC3E}">
        <p14:creationId xmlns:p14="http://schemas.microsoft.com/office/powerpoint/2010/main" val="300433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Plateau</a:t>
            </a:r>
            <a:r>
              <a:rPr lang="en-US" baseline="0" dirty="0"/>
              <a:t> Region    Winslow</a:t>
            </a:r>
            <a:r>
              <a:rPr lang="en-US" dirty="0"/>
              <a:t>, AZ</a:t>
            </a:r>
          </a:p>
          <a:p>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19</a:t>
            </a:fld>
            <a:endParaRPr lang="en-US"/>
          </a:p>
        </p:txBody>
      </p:sp>
    </p:spTree>
    <p:extLst>
      <p:ext uri="{BB962C8B-B14F-4D97-AF65-F5344CB8AC3E}">
        <p14:creationId xmlns:p14="http://schemas.microsoft.com/office/powerpoint/2010/main" val="407966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Plateau</a:t>
            </a:r>
            <a:r>
              <a:rPr lang="en-US" baseline="0" dirty="0"/>
              <a:t> Region    Winslow</a:t>
            </a:r>
            <a:r>
              <a:rPr lang="en-US" dirty="0"/>
              <a:t>, AZ</a:t>
            </a:r>
          </a:p>
          <a:p>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20</a:t>
            </a:fld>
            <a:endParaRPr lang="en-US"/>
          </a:p>
        </p:txBody>
      </p:sp>
    </p:spTree>
    <p:extLst>
      <p:ext uri="{BB962C8B-B14F-4D97-AF65-F5344CB8AC3E}">
        <p14:creationId xmlns:p14="http://schemas.microsoft.com/office/powerpoint/2010/main" val="31561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Plateau Region   near Page, AZ</a:t>
            </a:r>
          </a:p>
        </p:txBody>
      </p:sp>
      <p:sp>
        <p:nvSpPr>
          <p:cNvPr id="4" name="Slide Number Placeholder 3"/>
          <p:cNvSpPr>
            <a:spLocks noGrp="1"/>
          </p:cNvSpPr>
          <p:nvPr>
            <p:ph type="sldNum" sz="quarter" idx="10"/>
          </p:nvPr>
        </p:nvSpPr>
        <p:spPr/>
        <p:txBody>
          <a:bodyPr/>
          <a:lstStyle/>
          <a:p>
            <a:fld id="{09BF183D-11F2-4CD9-B8BE-9941EADB7B98}" type="slidenum">
              <a:rPr lang="en-US" smtClean="0"/>
              <a:t>5</a:t>
            </a:fld>
            <a:endParaRPr lang="en-US"/>
          </a:p>
        </p:txBody>
      </p:sp>
    </p:spTree>
    <p:extLst>
      <p:ext uri="{BB962C8B-B14F-4D97-AF65-F5344CB8AC3E}">
        <p14:creationId xmlns:p14="http://schemas.microsoft.com/office/powerpoint/2010/main" val="414519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Plateau Region </a:t>
            </a:r>
          </a:p>
        </p:txBody>
      </p:sp>
      <p:sp>
        <p:nvSpPr>
          <p:cNvPr id="4" name="Slide Number Placeholder 3"/>
          <p:cNvSpPr>
            <a:spLocks noGrp="1"/>
          </p:cNvSpPr>
          <p:nvPr>
            <p:ph type="sldNum" sz="quarter" idx="10"/>
          </p:nvPr>
        </p:nvSpPr>
        <p:spPr/>
        <p:txBody>
          <a:bodyPr/>
          <a:lstStyle/>
          <a:p>
            <a:fld id="{09BF183D-11F2-4CD9-B8BE-9941EADB7B98}" type="slidenum">
              <a:rPr lang="en-US" smtClean="0"/>
              <a:t>6</a:t>
            </a:fld>
            <a:endParaRPr lang="en-US"/>
          </a:p>
        </p:txBody>
      </p:sp>
    </p:spTree>
    <p:extLst>
      <p:ext uri="{BB962C8B-B14F-4D97-AF65-F5344CB8AC3E}">
        <p14:creationId xmlns:p14="http://schemas.microsoft.com/office/powerpoint/2010/main" val="175507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Plateau Region </a:t>
            </a:r>
          </a:p>
        </p:txBody>
      </p:sp>
      <p:sp>
        <p:nvSpPr>
          <p:cNvPr id="4" name="Slide Number Placeholder 3"/>
          <p:cNvSpPr>
            <a:spLocks noGrp="1"/>
          </p:cNvSpPr>
          <p:nvPr>
            <p:ph type="sldNum" sz="quarter" idx="10"/>
          </p:nvPr>
        </p:nvSpPr>
        <p:spPr/>
        <p:txBody>
          <a:bodyPr/>
          <a:lstStyle/>
          <a:p>
            <a:fld id="{09BF183D-11F2-4CD9-B8BE-9941EADB7B98}" type="slidenum">
              <a:rPr lang="en-US" smtClean="0"/>
              <a:t>7</a:t>
            </a:fld>
            <a:endParaRPr lang="en-US"/>
          </a:p>
        </p:txBody>
      </p:sp>
    </p:spTree>
    <p:extLst>
      <p:ext uri="{BB962C8B-B14F-4D97-AF65-F5344CB8AC3E}">
        <p14:creationId xmlns:p14="http://schemas.microsoft.com/office/powerpoint/2010/main" val="261199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Plateau Region </a:t>
            </a:r>
          </a:p>
        </p:txBody>
      </p:sp>
      <p:sp>
        <p:nvSpPr>
          <p:cNvPr id="4" name="Slide Number Placeholder 3"/>
          <p:cNvSpPr>
            <a:spLocks noGrp="1"/>
          </p:cNvSpPr>
          <p:nvPr>
            <p:ph type="sldNum" sz="quarter" idx="10"/>
          </p:nvPr>
        </p:nvSpPr>
        <p:spPr/>
        <p:txBody>
          <a:bodyPr/>
          <a:lstStyle/>
          <a:p>
            <a:fld id="{09BF183D-11F2-4CD9-B8BE-9941EADB7B98}" type="slidenum">
              <a:rPr lang="en-US" smtClean="0"/>
              <a:t>8</a:t>
            </a:fld>
            <a:endParaRPr lang="en-US"/>
          </a:p>
        </p:txBody>
      </p:sp>
    </p:spTree>
    <p:extLst>
      <p:ext uri="{BB962C8B-B14F-4D97-AF65-F5344CB8AC3E}">
        <p14:creationId xmlns:p14="http://schemas.microsoft.com/office/powerpoint/2010/main" val="74782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Mountain Region </a:t>
            </a:r>
          </a:p>
        </p:txBody>
      </p:sp>
      <p:sp>
        <p:nvSpPr>
          <p:cNvPr id="4" name="Slide Number Placeholder 3"/>
          <p:cNvSpPr>
            <a:spLocks noGrp="1"/>
          </p:cNvSpPr>
          <p:nvPr>
            <p:ph type="sldNum" sz="quarter" idx="10"/>
          </p:nvPr>
        </p:nvSpPr>
        <p:spPr/>
        <p:txBody>
          <a:bodyPr/>
          <a:lstStyle/>
          <a:p>
            <a:fld id="{09BF183D-11F2-4CD9-B8BE-9941EADB7B98}" type="slidenum">
              <a:rPr lang="en-US" smtClean="0"/>
              <a:t>9</a:t>
            </a:fld>
            <a:endParaRPr lang="en-US"/>
          </a:p>
        </p:txBody>
      </p:sp>
    </p:spTree>
    <p:extLst>
      <p:ext uri="{BB962C8B-B14F-4D97-AF65-F5344CB8AC3E}">
        <p14:creationId xmlns:p14="http://schemas.microsoft.com/office/powerpoint/2010/main" val="361572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Mountain Region</a:t>
            </a:r>
            <a:r>
              <a:rPr lang="en-US" baseline="0" dirty="0"/>
              <a:t> located in </a:t>
            </a:r>
            <a:r>
              <a:rPr lang="en-US" baseline="0" dirty="0" err="1"/>
              <a:t>Leupp</a:t>
            </a:r>
            <a:r>
              <a:rPr lang="en-US" baseline="0" dirty="0"/>
              <a:t>, AZ  (near Flagstaff)</a:t>
            </a:r>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10</a:t>
            </a:fld>
            <a:endParaRPr lang="en-US"/>
          </a:p>
        </p:txBody>
      </p:sp>
    </p:spTree>
    <p:extLst>
      <p:ext uri="{BB962C8B-B14F-4D97-AF65-F5344CB8AC3E}">
        <p14:creationId xmlns:p14="http://schemas.microsoft.com/office/powerpoint/2010/main" val="166609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Plateau</a:t>
            </a:r>
            <a:r>
              <a:rPr lang="en-US" baseline="0" dirty="0"/>
              <a:t> Region   Southwest of Page, AZ</a:t>
            </a:r>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11</a:t>
            </a:fld>
            <a:endParaRPr lang="en-US"/>
          </a:p>
        </p:txBody>
      </p:sp>
    </p:spTree>
    <p:extLst>
      <p:ext uri="{BB962C8B-B14F-4D97-AF65-F5344CB8AC3E}">
        <p14:creationId xmlns:p14="http://schemas.microsoft.com/office/powerpoint/2010/main" val="183418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Plateau Region  </a:t>
            </a:r>
            <a:r>
              <a:rPr lang="en-US" dirty="0" err="1"/>
              <a:t>Granado</a:t>
            </a:r>
            <a:r>
              <a:rPr lang="en-US" dirty="0"/>
              <a:t>, AZ</a:t>
            </a:r>
          </a:p>
          <a:p>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12</a:t>
            </a:fld>
            <a:endParaRPr lang="en-US"/>
          </a:p>
        </p:txBody>
      </p:sp>
    </p:spTree>
    <p:extLst>
      <p:ext uri="{BB962C8B-B14F-4D97-AF65-F5344CB8AC3E}">
        <p14:creationId xmlns:p14="http://schemas.microsoft.com/office/powerpoint/2010/main" val="85759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808778F-7567-46A2-8728-8A8BA30F7283}" type="datetimeFigureOut">
              <a:rPr lang="en-US" smtClean="0"/>
              <a:t>9/11/18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E2BAC55-8CA1-490E-990B-95091F2C4CA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08778F-7567-46A2-8728-8A8BA30F7283}"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BAC55-8CA1-490E-990B-95091F2C4C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808778F-7567-46A2-8728-8A8BA30F7283}" type="datetimeFigureOut">
              <a:rPr lang="en-US" smtClean="0"/>
              <a:t>9/11/18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E2BAC55-8CA1-490E-990B-95091F2C4CA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808778F-7567-46A2-8728-8A8BA30F7283}"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E2BAC55-8CA1-490E-990B-95091F2C4CA2}"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808778F-7567-46A2-8728-8A8BA30F7283}" type="datetimeFigureOut">
              <a:rPr lang="en-US" smtClean="0"/>
              <a:t>9/11/18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E2BAC55-8CA1-490E-990B-95091F2C4CA2}"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808778F-7567-46A2-8728-8A8BA30F7283}" type="datetimeFigureOut">
              <a:rPr lang="en-US" smtClean="0"/>
              <a:t>9/11/18</a:t>
            </a:fld>
            <a:endParaRPr lang="en-US"/>
          </a:p>
        </p:txBody>
      </p:sp>
      <p:sp>
        <p:nvSpPr>
          <p:cNvPr id="10" name="Slide Number Placeholder 9"/>
          <p:cNvSpPr>
            <a:spLocks noGrp="1"/>
          </p:cNvSpPr>
          <p:nvPr>
            <p:ph type="sldNum" sz="quarter" idx="16"/>
          </p:nvPr>
        </p:nvSpPr>
        <p:spPr/>
        <p:txBody>
          <a:bodyPr rtlCol="0"/>
          <a:lstStyle/>
          <a:p>
            <a:fld id="{3E2BAC55-8CA1-490E-990B-95091F2C4CA2}"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808778F-7567-46A2-8728-8A8BA30F7283}" type="datetimeFigureOut">
              <a:rPr lang="en-US" smtClean="0"/>
              <a:t>9/11/18</a:t>
            </a:fld>
            <a:endParaRPr lang="en-US"/>
          </a:p>
        </p:txBody>
      </p:sp>
      <p:sp>
        <p:nvSpPr>
          <p:cNvPr id="12" name="Slide Number Placeholder 11"/>
          <p:cNvSpPr>
            <a:spLocks noGrp="1"/>
          </p:cNvSpPr>
          <p:nvPr>
            <p:ph type="sldNum" sz="quarter" idx="16"/>
          </p:nvPr>
        </p:nvSpPr>
        <p:spPr/>
        <p:txBody>
          <a:bodyPr rtlCol="0"/>
          <a:lstStyle/>
          <a:p>
            <a:fld id="{3E2BAC55-8CA1-490E-990B-95091F2C4CA2}"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808778F-7567-46A2-8728-8A8BA30F7283}" type="datetimeFigureOut">
              <a:rPr lang="en-US" smtClean="0"/>
              <a:t>9/11/18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E2BAC55-8CA1-490E-990B-95091F2C4C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8778F-7567-46A2-8728-8A8BA30F7283}" type="datetimeFigureOut">
              <a:rPr lang="en-US" smtClean="0"/>
              <a:t>9/11/18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E2BAC55-8CA1-490E-990B-95091F2C4C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808778F-7567-46A2-8728-8A8BA30F7283}"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E2BAC55-8CA1-490E-990B-95091F2C4CA2}"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808778F-7567-46A2-8728-8A8BA30F7283}" type="datetimeFigureOut">
              <a:rPr lang="en-US" smtClean="0"/>
              <a:t>9/11/18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E2BAC55-8CA1-490E-990B-95091F2C4CA2}"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808778F-7567-46A2-8728-8A8BA30F7283}" type="datetimeFigureOut">
              <a:rPr lang="en-US" smtClean="0"/>
              <a:t>9/11/18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E2BAC55-8CA1-490E-990B-95091F2C4C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I3F687Sso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066800"/>
            <a:ext cx="6477000" cy="2286000"/>
          </a:xfrm>
        </p:spPr>
        <p:txBody>
          <a:bodyPr>
            <a:normAutofit fontScale="90000"/>
          </a:bodyPr>
          <a:lstStyle/>
          <a:p>
            <a:r>
              <a:rPr lang="en-US" dirty="0"/>
              <a:t>Look and Learn: Photography Study of Arizona with the Giant Map </a:t>
            </a:r>
          </a:p>
        </p:txBody>
      </p:sp>
      <p:sp>
        <p:nvSpPr>
          <p:cNvPr id="3" name="Subtitle 2"/>
          <p:cNvSpPr>
            <a:spLocks noGrp="1"/>
          </p:cNvSpPr>
          <p:nvPr>
            <p:ph type="subTitle" idx="1"/>
          </p:nvPr>
        </p:nvSpPr>
        <p:spPr>
          <a:xfrm>
            <a:off x="914400" y="3810000"/>
            <a:ext cx="3429000" cy="1219200"/>
          </a:xfrm>
        </p:spPr>
        <p:txBody>
          <a:bodyPr>
            <a:normAutofit fontScale="85000" lnSpcReduction="20000"/>
          </a:bodyPr>
          <a:lstStyle/>
          <a:p>
            <a:r>
              <a:rPr lang="en-US" sz="2000" dirty="0"/>
              <a:t>Sheila O’Connor</a:t>
            </a:r>
          </a:p>
          <a:p>
            <a:r>
              <a:rPr lang="en-US" sz="2000" dirty="0"/>
              <a:t>Isaac Middle School</a:t>
            </a:r>
          </a:p>
          <a:p>
            <a:r>
              <a:rPr lang="en-US" sz="2000" dirty="0"/>
              <a:t>AZ Geographic Alliance </a:t>
            </a:r>
          </a:p>
          <a:p>
            <a:r>
              <a:rPr lang="en-US" sz="2000"/>
              <a:t>September 8, </a:t>
            </a:r>
            <a:r>
              <a:rPr lang="en-US" sz="2000" dirty="0"/>
              <a:t>2018 </a:t>
            </a:r>
          </a:p>
        </p:txBody>
      </p:sp>
      <p:sp>
        <p:nvSpPr>
          <p:cNvPr id="4" name="TextBox 3">
            <a:extLst>
              <a:ext uri="{FF2B5EF4-FFF2-40B4-BE49-F238E27FC236}">
                <a16:creationId xmlns:a16="http://schemas.microsoft.com/office/drawing/2014/main" id="{CE4D5221-6D66-9F42-B064-ADE45BFFD62D}"/>
              </a:ext>
            </a:extLst>
          </p:cNvPr>
          <p:cNvSpPr txBox="1"/>
          <p:nvPr/>
        </p:nvSpPr>
        <p:spPr>
          <a:xfrm>
            <a:off x="4343400" y="3650159"/>
            <a:ext cx="3559821" cy="769441"/>
          </a:xfrm>
          <a:prstGeom prst="rect">
            <a:avLst/>
          </a:prstGeom>
          <a:noFill/>
        </p:spPr>
        <p:txBody>
          <a:bodyPr wrap="none" rtlCol="0">
            <a:spAutoFit/>
          </a:bodyPr>
          <a:lstStyle/>
          <a:p>
            <a:r>
              <a:rPr lang="en-US" sz="4400" dirty="0">
                <a:solidFill>
                  <a:srgbClr val="FFC000"/>
                </a:solidFill>
              </a:rPr>
              <a:t>Plateau Region</a:t>
            </a:r>
          </a:p>
        </p:txBody>
      </p:sp>
    </p:spTree>
    <p:extLst>
      <p:ext uri="{BB962C8B-B14F-4D97-AF65-F5344CB8AC3E}">
        <p14:creationId xmlns:p14="http://schemas.microsoft.com/office/powerpoint/2010/main" val="95711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E-7 Grand Falls</a:t>
            </a:r>
          </a:p>
        </p:txBody>
      </p:sp>
      <p:sp>
        <p:nvSpPr>
          <p:cNvPr id="3" name="Content Placeholder 2"/>
          <p:cNvSpPr>
            <a:spLocks noGrp="1"/>
          </p:cNvSpPr>
          <p:nvPr>
            <p:ph sz="quarter" idx="1"/>
          </p:nvPr>
        </p:nvSpPr>
        <p:spPr>
          <a:xfrm>
            <a:off x="3581400" y="4724400"/>
            <a:ext cx="5334000" cy="1828800"/>
          </a:xfrm>
        </p:spPr>
        <p:txBody>
          <a:bodyPr>
            <a:noAutofit/>
          </a:bodyPr>
          <a:lstStyle/>
          <a:p>
            <a:r>
              <a:rPr lang="en-US" sz="2000" dirty="0"/>
              <a:t>Have you ever imagined a chocolate waterfall?  However, you would not want to drink it because it has a lot of sediment and mud flowing with the water.  It flows best in the spring time after the rains come to Arizona.  </a:t>
            </a:r>
          </a:p>
        </p:txBody>
      </p:sp>
      <p:pic>
        <p:nvPicPr>
          <p:cNvPr id="10242" name="Picture 2" descr="E:\Grand Falls - Leupp AZ\DSC_033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49624" y="1749425"/>
            <a:ext cx="4953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E:\Grand Falls - Leupp AZ\DSC_033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1676400"/>
            <a:ext cx="33020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38600" y="4492625"/>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2400" y="6244098"/>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77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E-10 Horseshoe Bend</a:t>
            </a:r>
          </a:p>
        </p:txBody>
      </p:sp>
      <p:sp>
        <p:nvSpPr>
          <p:cNvPr id="3" name="Content Placeholder 2"/>
          <p:cNvSpPr>
            <a:spLocks noGrp="1"/>
          </p:cNvSpPr>
          <p:nvPr>
            <p:ph sz="quarter" idx="1"/>
          </p:nvPr>
        </p:nvSpPr>
        <p:spPr>
          <a:xfrm>
            <a:off x="914400" y="2133600"/>
            <a:ext cx="2819400" cy="3352800"/>
          </a:xfrm>
        </p:spPr>
        <p:txBody>
          <a:bodyPr>
            <a:normAutofit lnSpcReduction="10000"/>
          </a:bodyPr>
          <a:lstStyle/>
          <a:p>
            <a:r>
              <a:rPr lang="en-US" dirty="0"/>
              <a:t>This area in northern Arizona  really shows off the power of water to shape rocks and the landscape.  </a:t>
            </a:r>
          </a:p>
        </p:txBody>
      </p:sp>
      <p:pic>
        <p:nvPicPr>
          <p:cNvPr id="13314" name="Picture 2" descr="E:\Horseshoe Bend and Antelope Canyon - Near Page AZ\DSC_044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1752600"/>
            <a:ext cx="3290850" cy="47862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30987" y="6307025"/>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81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G-8  Hubbell Trading Post</a:t>
            </a:r>
          </a:p>
        </p:txBody>
      </p:sp>
      <p:pic>
        <p:nvPicPr>
          <p:cNvPr id="15362" name="Picture 2" descr="E:\Hubbell Trading Post - Ganado AZ\DSC_038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0200" y="2658466"/>
            <a:ext cx="3886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Grp="1" noChangeAspect="1" noChangeArrowheads="1"/>
          </p:cNvPicPr>
          <p:nvPr>
            <p:ph sz="quarter" idx="1"/>
          </p:nvPr>
        </p:nvPicPr>
        <p:blipFill>
          <a:blip r:embed="rId4">
            <a:extLst>
              <a:ext uri="{28A0092B-C50C-407E-A947-70E740481C1C}">
                <a14:useLocalDpi xmlns:a14="http://schemas.microsoft.com/office/drawing/2010/main"/>
              </a:ext>
            </a:extLst>
          </a:blip>
          <a:srcRect/>
          <a:stretch>
            <a:fillRect/>
          </a:stretch>
        </p:blipFill>
        <p:spPr bwMode="auto">
          <a:xfrm>
            <a:off x="381000" y="1676400"/>
            <a:ext cx="4572396" cy="30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700" y="1828800"/>
            <a:ext cx="3835200" cy="369332"/>
          </a:xfrm>
          <a:prstGeom prst="rect">
            <a:avLst/>
          </a:prstGeom>
          <a:noFill/>
        </p:spPr>
        <p:txBody>
          <a:bodyPr wrap="square" rtlCol="0">
            <a:spAutoFit/>
          </a:bodyPr>
          <a:lstStyle/>
          <a:p>
            <a:r>
              <a:rPr lang="en-US" dirty="0"/>
              <a:t>Interior of the Hubbell Trading Post </a:t>
            </a:r>
          </a:p>
        </p:txBody>
      </p:sp>
      <p:sp>
        <p:nvSpPr>
          <p:cNvPr id="5" name="TextBox 4"/>
          <p:cNvSpPr txBox="1"/>
          <p:nvPr/>
        </p:nvSpPr>
        <p:spPr>
          <a:xfrm>
            <a:off x="5270700" y="5500800"/>
            <a:ext cx="3505200" cy="1015663"/>
          </a:xfrm>
          <a:prstGeom prst="rect">
            <a:avLst/>
          </a:prstGeom>
          <a:noFill/>
        </p:spPr>
        <p:txBody>
          <a:bodyPr wrap="square" rtlCol="0">
            <a:spAutoFit/>
          </a:bodyPr>
          <a:lstStyle/>
          <a:p>
            <a:r>
              <a:rPr lang="en-US" sz="2000" dirty="0"/>
              <a:t>Some Navajo weavers still come here to trade hand woven blankets today. </a:t>
            </a:r>
          </a:p>
        </p:txBody>
      </p:sp>
      <p:sp>
        <p:nvSpPr>
          <p:cNvPr id="6" name="TextBox 5"/>
          <p:cNvSpPr txBox="1"/>
          <p:nvPr/>
        </p:nvSpPr>
        <p:spPr>
          <a:xfrm>
            <a:off x="646714" y="4953000"/>
            <a:ext cx="3200400" cy="1323439"/>
          </a:xfrm>
          <a:prstGeom prst="rect">
            <a:avLst/>
          </a:prstGeom>
          <a:noFill/>
        </p:spPr>
        <p:txBody>
          <a:bodyPr wrap="square" rtlCol="0">
            <a:spAutoFit/>
          </a:bodyPr>
          <a:lstStyle/>
          <a:p>
            <a:r>
              <a:rPr lang="en-US" sz="2000" dirty="0"/>
              <a:t>This trading post has been in operation since 1878.  The Hubbell family owned it for ninety years. </a:t>
            </a:r>
          </a:p>
        </p:txBody>
      </p:sp>
    </p:spTree>
    <p:extLst>
      <p:ext uri="{BB962C8B-B14F-4D97-AF65-F5344CB8AC3E}">
        <p14:creationId xmlns:p14="http://schemas.microsoft.com/office/powerpoint/2010/main" val="383019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G-8  Hubbell Trading Post </a:t>
            </a:r>
          </a:p>
        </p:txBody>
      </p:sp>
      <p:sp>
        <p:nvSpPr>
          <p:cNvPr id="3" name="Content Placeholder 2"/>
          <p:cNvSpPr>
            <a:spLocks noGrp="1"/>
          </p:cNvSpPr>
          <p:nvPr>
            <p:ph sz="quarter" idx="1"/>
          </p:nvPr>
        </p:nvSpPr>
        <p:spPr>
          <a:xfrm>
            <a:off x="4267200" y="5181601"/>
            <a:ext cx="4343400" cy="1421724"/>
          </a:xfrm>
        </p:spPr>
        <p:txBody>
          <a:bodyPr>
            <a:normAutofit/>
          </a:bodyPr>
          <a:lstStyle/>
          <a:p>
            <a:pPr marL="0" indent="0">
              <a:buNone/>
            </a:pPr>
            <a:r>
              <a:rPr lang="en-US" sz="2000" dirty="0"/>
              <a:t>Horses lived in the stables located on the on the property. What materials were used to make this building?</a:t>
            </a:r>
          </a:p>
        </p:txBody>
      </p:sp>
      <p:pic>
        <p:nvPicPr>
          <p:cNvPr id="14339" name="Picture 3" descr="E:\Hubbell Trading Post - Ganado AZ\DSC_046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752600"/>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E:\Hubbell Trading Post - Ganado AZ\DSC_039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7200" y="2133600"/>
            <a:ext cx="4343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4572000"/>
            <a:ext cx="3581400" cy="1631216"/>
          </a:xfrm>
          <a:prstGeom prst="rect">
            <a:avLst/>
          </a:prstGeom>
          <a:noFill/>
        </p:spPr>
        <p:txBody>
          <a:bodyPr wrap="square" rtlCol="0">
            <a:spAutoFit/>
          </a:bodyPr>
          <a:lstStyle/>
          <a:p>
            <a:r>
              <a:rPr lang="en-US" sz="2000" dirty="0"/>
              <a:t>People still come here today to buy goods, and Native Americans also come to trade handmade items with the owners of the trading post.   </a:t>
            </a:r>
          </a:p>
        </p:txBody>
      </p:sp>
    </p:spTree>
    <p:extLst>
      <p:ext uri="{BB962C8B-B14F-4D97-AF65-F5344CB8AC3E}">
        <p14:creationId xmlns:p14="http://schemas.microsoft.com/office/powerpoint/2010/main" val="47907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G-8  Hubbell Trading Post</a:t>
            </a:r>
          </a:p>
        </p:txBody>
      </p:sp>
      <p:sp>
        <p:nvSpPr>
          <p:cNvPr id="3" name="Content Placeholder 2"/>
          <p:cNvSpPr>
            <a:spLocks noGrp="1"/>
          </p:cNvSpPr>
          <p:nvPr>
            <p:ph sz="quarter" idx="1"/>
          </p:nvPr>
        </p:nvSpPr>
        <p:spPr>
          <a:xfrm>
            <a:off x="609600" y="6172200"/>
            <a:ext cx="8153400" cy="457200"/>
          </a:xfrm>
        </p:spPr>
        <p:txBody>
          <a:bodyPr>
            <a:normAutofit fontScale="92500" lnSpcReduction="20000"/>
          </a:bodyPr>
          <a:lstStyle/>
          <a:p>
            <a:r>
              <a:rPr lang="en-US" dirty="0"/>
              <a:t>Main house-- bedroom and guest house</a:t>
            </a:r>
          </a:p>
        </p:txBody>
      </p:sp>
      <p:pic>
        <p:nvPicPr>
          <p:cNvPr id="16386" name="Picture 2" descr="E:\Hubbell Trading Post - Ganado AZ\DSC_040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2286000"/>
            <a:ext cx="3886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E:\Hubbell Trading Post - Ganado AZ\DSC_04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1600200"/>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4800600"/>
            <a:ext cx="4572000" cy="1015663"/>
          </a:xfrm>
          <a:prstGeom prst="rect">
            <a:avLst/>
          </a:prstGeom>
          <a:noFill/>
        </p:spPr>
        <p:txBody>
          <a:bodyPr wrap="square" rtlCol="0">
            <a:spAutoFit/>
          </a:bodyPr>
          <a:lstStyle/>
          <a:p>
            <a:r>
              <a:rPr lang="en-US" sz="2000" dirty="0"/>
              <a:t>This is one of the bedrooms in the house.  Many Native Americans traded handmade rugs for other goods that they needed. </a:t>
            </a:r>
          </a:p>
        </p:txBody>
      </p:sp>
      <p:sp>
        <p:nvSpPr>
          <p:cNvPr id="5" name="TextBox 4"/>
          <p:cNvSpPr txBox="1"/>
          <p:nvPr/>
        </p:nvSpPr>
        <p:spPr>
          <a:xfrm>
            <a:off x="5410200" y="5235714"/>
            <a:ext cx="3352800" cy="707886"/>
          </a:xfrm>
          <a:prstGeom prst="rect">
            <a:avLst/>
          </a:prstGeom>
          <a:noFill/>
        </p:spPr>
        <p:txBody>
          <a:bodyPr wrap="square" rtlCol="0">
            <a:spAutoFit/>
          </a:bodyPr>
          <a:lstStyle/>
          <a:p>
            <a:r>
              <a:rPr lang="en-US" sz="2000" dirty="0"/>
              <a:t>What materials were used to make this house?</a:t>
            </a:r>
          </a:p>
        </p:txBody>
      </p:sp>
    </p:spTree>
    <p:extLst>
      <p:ext uri="{BB962C8B-B14F-4D97-AF65-F5344CB8AC3E}">
        <p14:creationId xmlns:p14="http://schemas.microsoft.com/office/powerpoint/2010/main" val="183806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F-7 La Posada</a:t>
            </a:r>
          </a:p>
        </p:txBody>
      </p:sp>
      <p:sp>
        <p:nvSpPr>
          <p:cNvPr id="3" name="Content Placeholder 2"/>
          <p:cNvSpPr>
            <a:spLocks noGrp="1"/>
          </p:cNvSpPr>
          <p:nvPr>
            <p:ph sz="quarter" idx="1"/>
          </p:nvPr>
        </p:nvSpPr>
        <p:spPr>
          <a:xfrm>
            <a:off x="609600" y="6019800"/>
            <a:ext cx="8153400" cy="685800"/>
          </a:xfrm>
        </p:spPr>
        <p:txBody>
          <a:bodyPr>
            <a:normAutofit fontScale="70000" lnSpcReduction="20000"/>
          </a:bodyPr>
          <a:lstStyle/>
          <a:p>
            <a:r>
              <a:rPr lang="en-US" dirty="0"/>
              <a:t>La Posada was designed in 1930 by Mary Jane Colter.  It was built for Fred Harvey and served as a Santa Fe Railroad Hotel in Winslow, Arizona. </a:t>
            </a:r>
          </a:p>
        </p:txBody>
      </p:sp>
      <p:pic>
        <p:nvPicPr>
          <p:cNvPr id="17410" name="Picture 2" descr="E:\La Posada - Winslow AZ\DSC_043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1800" y="175260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E:\La Posada - Winslow AZ\DSC_043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1981200"/>
            <a:ext cx="21844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6000" y="5813425"/>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95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G-7 Painted Desert</a:t>
            </a:r>
          </a:p>
        </p:txBody>
      </p:sp>
      <p:sp>
        <p:nvSpPr>
          <p:cNvPr id="3" name="Content Placeholder 2"/>
          <p:cNvSpPr>
            <a:spLocks noGrp="1"/>
          </p:cNvSpPr>
          <p:nvPr>
            <p:ph sz="quarter" idx="1"/>
          </p:nvPr>
        </p:nvSpPr>
        <p:spPr>
          <a:xfrm>
            <a:off x="571500" y="5715000"/>
            <a:ext cx="8153400" cy="838200"/>
          </a:xfrm>
        </p:spPr>
        <p:txBody>
          <a:bodyPr>
            <a:normAutofit fontScale="92500" lnSpcReduction="10000"/>
          </a:bodyPr>
          <a:lstStyle/>
          <a:p>
            <a:r>
              <a:rPr lang="en-US" dirty="0"/>
              <a:t>The desert landscape is vibrant and colorful in this region of the state.</a:t>
            </a:r>
          </a:p>
        </p:txBody>
      </p:sp>
      <p:pic>
        <p:nvPicPr>
          <p:cNvPr id="22530" name="Picture 2" descr="E:\Petrified Forest_Painted Desert AZ\DSC_045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0200" y="1676400"/>
            <a:ext cx="6096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35187" y="5242925"/>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46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G-7 Petrified Forest</a:t>
            </a:r>
          </a:p>
        </p:txBody>
      </p:sp>
      <p:sp>
        <p:nvSpPr>
          <p:cNvPr id="3" name="Content Placeholder 2"/>
          <p:cNvSpPr>
            <a:spLocks noGrp="1"/>
          </p:cNvSpPr>
          <p:nvPr>
            <p:ph sz="quarter" idx="1"/>
          </p:nvPr>
        </p:nvSpPr>
        <p:spPr>
          <a:xfrm>
            <a:off x="381000" y="4572000"/>
            <a:ext cx="3962400" cy="1905000"/>
          </a:xfrm>
        </p:spPr>
        <p:txBody>
          <a:bodyPr>
            <a:normAutofit fontScale="70000" lnSpcReduction="20000"/>
          </a:bodyPr>
          <a:lstStyle/>
          <a:p>
            <a:r>
              <a:rPr lang="en-US" dirty="0"/>
              <a:t>These photos are from a part of the national park called the Jasper Forest.  However, you can’t use these trees to build a house.  But you can study them to learn about life in Arizona over 225 million years ago!   </a:t>
            </a:r>
          </a:p>
        </p:txBody>
      </p:sp>
      <p:pic>
        <p:nvPicPr>
          <p:cNvPr id="23554" name="Picture 2" descr="E:\Petrified Forest_Painted Desert AZ\DSC_049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3454400"/>
            <a:ext cx="4191000" cy="279400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E:\Petrified Forest_Painted Desert AZ\DSC_052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1799400"/>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89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G-7  Petrified Forest </a:t>
            </a:r>
          </a:p>
        </p:txBody>
      </p:sp>
      <p:sp>
        <p:nvSpPr>
          <p:cNvPr id="3" name="Content Placeholder 2"/>
          <p:cNvSpPr>
            <a:spLocks noGrp="1"/>
          </p:cNvSpPr>
          <p:nvPr>
            <p:ph sz="quarter" idx="1"/>
          </p:nvPr>
        </p:nvSpPr>
        <p:spPr>
          <a:xfrm>
            <a:off x="381000" y="6096000"/>
            <a:ext cx="8458200" cy="533400"/>
          </a:xfrm>
        </p:spPr>
        <p:txBody>
          <a:bodyPr>
            <a:normAutofit fontScale="77500" lnSpcReduction="20000"/>
          </a:bodyPr>
          <a:lstStyle/>
          <a:p>
            <a:r>
              <a:rPr lang="en-US" dirty="0"/>
              <a:t>Did you know that you are looking at some pieces of ancient trees?</a:t>
            </a:r>
          </a:p>
        </p:txBody>
      </p:sp>
      <p:pic>
        <p:nvPicPr>
          <p:cNvPr id="24578" name="Picture 2" descr="E:\Petrified Forest_Painted Desert AZ\DSC_053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1676400"/>
            <a:ext cx="6324600" cy="42164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29400" y="5661025"/>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658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F-7 Winslow</a:t>
            </a:r>
          </a:p>
        </p:txBody>
      </p:sp>
      <p:sp>
        <p:nvSpPr>
          <p:cNvPr id="3" name="Content Placeholder 2"/>
          <p:cNvSpPr>
            <a:spLocks noGrp="1"/>
          </p:cNvSpPr>
          <p:nvPr>
            <p:ph sz="quarter" idx="1"/>
          </p:nvPr>
        </p:nvSpPr>
        <p:spPr>
          <a:xfrm>
            <a:off x="381000" y="1600200"/>
            <a:ext cx="3733800" cy="4191000"/>
          </a:xfrm>
        </p:spPr>
        <p:txBody>
          <a:bodyPr>
            <a:normAutofit fontScale="70000" lnSpcReduction="20000"/>
          </a:bodyPr>
          <a:lstStyle/>
          <a:p>
            <a:r>
              <a:rPr lang="en-US" dirty="0"/>
              <a:t>Arizona and Arizona landmarks appear is several famous songs.  This particular statue pays tribute to the city of Winslow and to several songwriters.  Glenn Frey and Jackson Brown created a hit song called “Take It Easy”.  The band called the Eagles recorded it, and Winslow became a hit with tourists. Winslow was already famous in Arizona but now it is famous all over the country because of the song. </a:t>
            </a:r>
          </a:p>
          <a:p>
            <a:endParaRPr lang="en-US" dirty="0"/>
          </a:p>
          <a:p>
            <a:r>
              <a:rPr lang="en-US" dirty="0">
                <a:solidFill>
                  <a:srgbClr val="0070C0"/>
                </a:solidFill>
                <a:hlinkClick r:id="rId3">
                  <a:extLst>
                    <a:ext uri="{A12FA001-AC4F-418D-AE19-62706E023703}">
                      <ahyp:hlinkClr xmlns:ahyp="http://schemas.microsoft.com/office/drawing/2018/hyperlinkcolor" val="tx"/>
                    </a:ext>
                  </a:extLst>
                </a:hlinkClick>
              </a:rPr>
              <a:t>Take It Easy (3.50 min)</a:t>
            </a:r>
            <a:endParaRPr lang="en-US" dirty="0">
              <a:solidFill>
                <a:srgbClr val="0070C0"/>
              </a:solidFill>
            </a:endParaRPr>
          </a:p>
        </p:txBody>
      </p:sp>
      <p:pic>
        <p:nvPicPr>
          <p:cNvPr id="30722" name="Picture 2" descr="E:\Standing On A Corner - Winslow AZ\DSC_040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24400" y="1790700"/>
            <a:ext cx="29718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43787" y="5943600"/>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30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Three Landform Regions of Arizona </a:t>
            </a:r>
          </a:p>
        </p:txBody>
      </p:sp>
      <p:sp>
        <p:nvSpPr>
          <p:cNvPr id="2" name="Content Placeholder 1"/>
          <p:cNvSpPr>
            <a:spLocks noGrp="1"/>
          </p:cNvSpPr>
          <p:nvPr>
            <p:ph sz="quarter" idx="1"/>
          </p:nvPr>
        </p:nvSpPr>
        <p:spPr/>
        <p:txBody>
          <a:bodyPr>
            <a:normAutofit/>
          </a:bodyPr>
          <a:lstStyle/>
          <a:p>
            <a:r>
              <a:rPr lang="en-US" sz="4400" dirty="0"/>
              <a:t>Plateau Region </a:t>
            </a:r>
          </a:p>
          <a:p>
            <a:r>
              <a:rPr lang="en-US" sz="4400" dirty="0"/>
              <a:t>Mountain Region </a:t>
            </a:r>
          </a:p>
          <a:p>
            <a:r>
              <a:rPr lang="en-US" sz="4400" dirty="0"/>
              <a:t>Desert Region </a:t>
            </a:r>
          </a:p>
        </p:txBody>
      </p:sp>
    </p:spTree>
    <p:extLst>
      <p:ext uri="{BB962C8B-B14F-4D97-AF65-F5344CB8AC3E}">
        <p14:creationId xmlns:p14="http://schemas.microsoft.com/office/powerpoint/2010/main" val="244780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F-7 Route </a:t>
            </a:r>
            <a:r>
              <a:rPr lang="en-US" dirty="0"/>
              <a:t>66 in Winslow</a:t>
            </a:r>
          </a:p>
        </p:txBody>
      </p:sp>
      <p:sp>
        <p:nvSpPr>
          <p:cNvPr id="3" name="Content Placeholder 2"/>
          <p:cNvSpPr>
            <a:spLocks noGrp="1"/>
          </p:cNvSpPr>
          <p:nvPr>
            <p:ph sz="quarter" idx="1"/>
          </p:nvPr>
        </p:nvSpPr>
        <p:spPr>
          <a:xfrm>
            <a:off x="304800" y="4999206"/>
            <a:ext cx="8534400" cy="1066800"/>
          </a:xfrm>
        </p:spPr>
        <p:txBody>
          <a:bodyPr>
            <a:noAutofit/>
          </a:bodyPr>
          <a:lstStyle/>
          <a:p>
            <a:r>
              <a:rPr lang="en-US" sz="2000" dirty="0"/>
              <a:t>Route 66 runs through northern Arizona and passes through many historic sites and national landmarks.  Here is Winslow’s way of acknowledging the route that brought an increase of automobile traffic through the city.  Tourists and other travelers still can use this route today.  Interstate 40 might be faster but Route 66 still appeals to people who want to “Get Their Kicks on Route 66”.     </a:t>
            </a:r>
          </a:p>
        </p:txBody>
      </p:sp>
      <p:pic>
        <p:nvPicPr>
          <p:cNvPr id="31746" name="Picture 2" descr="E:\Standing On A Corner - Winslow AZ\IMG_885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0800" y="1600200"/>
            <a:ext cx="4648200" cy="318733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05000" y="4800600"/>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06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6000" dirty="0"/>
              <a:t>Plateau Region </a:t>
            </a:r>
            <a:br>
              <a:rPr lang="en-US" dirty="0"/>
            </a:br>
            <a:endParaRPr lang="en-US" dirty="0"/>
          </a:p>
        </p:txBody>
      </p:sp>
      <p:sp>
        <p:nvSpPr>
          <p:cNvPr id="3" name="Content Placeholder 2"/>
          <p:cNvSpPr>
            <a:spLocks noGrp="1"/>
          </p:cNvSpPr>
          <p:nvPr>
            <p:ph sz="quarter" idx="1"/>
          </p:nvPr>
        </p:nvSpPr>
        <p:spPr>
          <a:xfrm>
            <a:off x="381000" y="1600200"/>
            <a:ext cx="8385048" cy="4724400"/>
          </a:xfrm>
        </p:spPr>
        <p:txBody>
          <a:bodyPr>
            <a:normAutofit fontScale="85000" lnSpcReduction="10000"/>
          </a:bodyPr>
          <a:lstStyle/>
          <a:p>
            <a:r>
              <a:rPr lang="en-US" dirty="0"/>
              <a:t>A plateau is tall, elevated, flat land. It looks like a table. There are many plateaus in this region that are separated by hills and canyons. The plateau region of Arizona starts in the northern part of the state and goes south to the Mogollon Rim. The cities of Flagstaff and Holbrook are in this region. Some of the landmarks in this region are the Grand Canyon, Meteor Crater, and Humphrey’s Peak. The Navajo and Hopi reservations are also in this region. The plateau region has coyotes, </a:t>
            </a:r>
            <a:r>
              <a:rPr lang="en-US" dirty="0" err="1"/>
              <a:t>javelina</a:t>
            </a:r>
            <a:r>
              <a:rPr lang="en-US" dirty="0"/>
              <a:t>, and sheep. There are sagebrush and many other high desert-type plants. There are also Ponderosa pines in the highest parts of this area. The trees grow in elevations ranging from 5,500 feet to 8,500 feet. This region gets rain and snow. The winters are cold and the summers are warm. </a:t>
            </a:r>
          </a:p>
        </p:txBody>
      </p:sp>
      <p:sp>
        <p:nvSpPr>
          <p:cNvPr id="4" name="TextBox 3"/>
          <p:cNvSpPr txBox="1"/>
          <p:nvPr/>
        </p:nvSpPr>
        <p:spPr>
          <a:xfrm>
            <a:off x="720600" y="6389498"/>
            <a:ext cx="6019800" cy="276999"/>
          </a:xfrm>
          <a:prstGeom prst="rect">
            <a:avLst/>
          </a:prstGeom>
          <a:noFill/>
        </p:spPr>
        <p:txBody>
          <a:bodyPr wrap="square" rtlCol="0">
            <a:spAutoFit/>
          </a:bodyPr>
          <a:lstStyle/>
          <a:p>
            <a:r>
              <a:rPr lang="en-US" sz="1200" dirty="0"/>
              <a:t>https://geoalliance.asu.edu/sites/default/files/LessonFiles/Wood/WoodStateS.pdf</a:t>
            </a:r>
          </a:p>
        </p:txBody>
      </p:sp>
    </p:spTree>
    <p:extLst>
      <p:ext uri="{BB962C8B-B14F-4D97-AF65-F5344CB8AC3E}">
        <p14:creationId xmlns:p14="http://schemas.microsoft.com/office/powerpoint/2010/main" val="412388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Plateau Region</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51338" y="1986559"/>
            <a:ext cx="2528532" cy="168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3991744"/>
            <a:ext cx="3264870" cy="217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5200" y="3733800"/>
            <a:ext cx="1985091" cy="297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9353" y="2133600"/>
            <a:ext cx="2690194" cy="403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00400" y="1629989"/>
            <a:ext cx="3122255" cy="19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86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324600" cy="990600"/>
          </a:xfrm>
        </p:spPr>
        <p:txBody>
          <a:bodyPr>
            <a:normAutofit/>
          </a:bodyPr>
          <a:lstStyle/>
          <a:p>
            <a:r>
              <a:rPr lang="en-US" dirty="0"/>
              <a:t>E-10 Antelope Canyon</a:t>
            </a:r>
          </a:p>
        </p:txBody>
      </p:sp>
      <p:sp>
        <p:nvSpPr>
          <p:cNvPr id="3" name="Content Placeholder 2"/>
          <p:cNvSpPr>
            <a:spLocks noGrp="1"/>
          </p:cNvSpPr>
          <p:nvPr>
            <p:ph sz="quarter" idx="1"/>
          </p:nvPr>
        </p:nvSpPr>
        <p:spPr>
          <a:xfrm>
            <a:off x="228600" y="5029200"/>
            <a:ext cx="4191000" cy="1676400"/>
          </a:xfrm>
        </p:spPr>
        <p:txBody>
          <a:bodyPr>
            <a:normAutofit fontScale="62500" lnSpcReduction="20000"/>
          </a:bodyPr>
          <a:lstStyle/>
          <a:p>
            <a:r>
              <a:rPr lang="en-US" dirty="0"/>
              <a:t>This is the entrance to this slot canyon.  Photographers love to capture the sunlight streaming into the passages.  Depending on the time of day, a photographer can spend hours trying to capture the best photo.   </a:t>
            </a:r>
          </a:p>
        </p:txBody>
      </p:sp>
      <p:pic>
        <p:nvPicPr>
          <p:cNvPr id="12290" name="Picture 2" descr="E:\Horseshoe Bend and Antelope Canyon - Near Page AZ\DSC_041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1866600"/>
            <a:ext cx="3962400" cy="49152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E:\Horseshoe Bend and Antelope Canyon - Near Page AZ\DSC_042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1866600"/>
            <a:ext cx="4267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5400" y="6550024"/>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43200" y="4489525"/>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03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H-9 Canyon de Chelly </a:t>
            </a:r>
          </a:p>
        </p:txBody>
      </p:sp>
      <p:sp>
        <p:nvSpPr>
          <p:cNvPr id="3" name="Content Placeholder 2"/>
          <p:cNvSpPr>
            <a:spLocks noGrp="1"/>
          </p:cNvSpPr>
          <p:nvPr>
            <p:ph sz="quarter" idx="1"/>
          </p:nvPr>
        </p:nvSpPr>
        <p:spPr>
          <a:xfrm>
            <a:off x="533400" y="5105400"/>
            <a:ext cx="8153400" cy="1447800"/>
          </a:xfrm>
        </p:spPr>
        <p:txBody>
          <a:bodyPr>
            <a:normAutofit fontScale="40000" lnSpcReduction="20000"/>
          </a:bodyPr>
          <a:lstStyle/>
          <a:p>
            <a:r>
              <a:rPr lang="en-US" sz="4300" dirty="0"/>
              <a:t>This site is famous for the dwellings built high in the cliff walls.  There are many theories about why the dwellings are located in these places.  There are also some theories about how the ancient people reached their homes.  Some theories suggest that erosion has been wearing away the cliffs and the base of soil so that the houses are located high today because of this natural  action of the wind</a:t>
            </a:r>
            <a:r>
              <a:rPr lang="en-US" dirty="0"/>
              <a:t>. </a:t>
            </a:r>
          </a:p>
        </p:txBody>
      </p:sp>
      <p:pic>
        <p:nvPicPr>
          <p:cNvPr id="4098" name="Picture 2" descr="E:\Canyon de Chelly - Chinle AZ\DSC_008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2200" y="1752600"/>
            <a:ext cx="6019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12200" y="4343400"/>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2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H-9 Canyon de Chelly </a:t>
            </a:r>
          </a:p>
        </p:txBody>
      </p:sp>
      <p:sp>
        <p:nvSpPr>
          <p:cNvPr id="3" name="Content Placeholder 2"/>
          <p:cNvSpPr>
            <a:spLocks noGrp="1"/>
          </p:cNvSpPr>
          <p:nvPr>
            <p:ph sz="quarter" idx="1"/>
          </p:nvPr>
        </p:nvSpPr>
        <p:spPr>
          <a:xfrm>
            <a:off x="612648" y="5867400"/>
            <a:ext cx="8153400" cy="685800"/>
          </a:xfrm>
        </p:spPr>
        <p:txBody>
          <a:bodyPr>
            <a:normAutofit fontScale="77500" lnSpcReduction="20000"/>
          </a:bodyPr>
          <a:lstStyle/>
          <a:p>
            <a:r>
              <a:rPr lang="en-US" dirty="0"/>
              <a:t>These homes were built near the rock walls.  Most of the homes are located high in the cliffs.  </a:t>
            </a:r>
          </a:p>
        </p:txBody>
      </p:sp>
      <p:pic>
        <p:nvPicPr>
          <p:cNvPr id="6146" name="Picture 2" descr="E:\Canyon de Chelly - Chinle AZ\DSC_01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1676400"/>
            <a:ext cx="6858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85187" y="5635625"/>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07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H-9 Canyon de Chelly </a:t>
            </a:r>
          </a:p>
        </p:txBody>
      </p:sp>
      <p:sp>
        <p:nvSpPr>
          <p:cNvPr id="3" name="Content Placeholder 2"/>
          <p:cNvSpPr>
            <a:spLocks noGrp="1"/>
          </p:cNvSpPr>
          <p:nvPr>
            <p:ph sz="quarter" idx="1"/>
          </p:nvPr>
        </p:nvSpPr>
        <p:spPr>
          <a:xfrm>
            <a:off x="612648" y="5562600"/>
            <a:ext cx="8153400" cy="914400"/>
          </a:xfrm>
        </p:spPr>
        <p:txBody>
          <a:bodyPr>
            <a:normAutofit fontScale="77500" lnSpcReduction="20000"/>
          </a:bodyPr>
          <a:lstStyle/>
          <a:p>
            <a:r>
              <a:rPr lang="en-US" dirty="0"/>
              <a:t>Petroglyphs were created by people in the rock walls to leave a message about important events.  Can you see any of the people or animals?</a:t>
            </a:r>
          </a:p>
        </p:txBody>
      </p:sp>
      <p:pic>
        <p:nvPicPr>
          <p:cNvPr id="5122" name="Picture 2" descr="E:\Canyon de Chelly - Chinle AZ\DSC_019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828800"/>
            <a:ext cx="3539700" cy="2359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Canyon de Chelly - Chinle AZ\DSC_023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3400" y="2209800"/>
            <a:ext cx="4343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50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E-7 Flagstaff</a:t>
            </a:r>
          </a:p>
        </p:txBody>
      </p:sp>
      <p:sp>
        <p:nvSpPr>
          <p:cNvPr id="3" name="Content Placeholder 2"/>
          <p:cNvSpPr>
            <a:spLocks noGrp="1"/>
          </p:cNvSpPr>
          <p:nvPr>
            <p:ph sz="quarter" idx="1"/>
          </p:nvPr>
        </p:nvSpPr>
        <p:spPr>
          <a:xfrm>
            <a:off x="612648" y="5257800"/>
            <a:ext cx="8153400" cy="1295400"/>
          </a:xfrm>
        </p:spPr>
        <p:txBody>
          <a:bodyPr>
            <a:normAutofit fontScale="77500" lnSpcReduction="20000"/>
          </a:bodyPr>
          <a:lstStyle/>
          <a:p>
            <a:r>
              <a:rPr lang="en-US" dirty="0"/>
              <a:t>If you travel to Flagstaff, you might see some forests like the ones pictured here.   This region is known for the large amount of trees and many water sources.  If you want to cool off in the summer, you might travel to this region to cool off in the forests. </a:t>
            </a:r>
          </a:p>
        </p:txBody>
      </p:sp>
      <p:pic>
        <p:nvPicPr>
          <p:cNvPr id="8195" name="Picture 3" descr="E:\Flagstaff AZ\DSC_062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600200"/>
            <a:ext cx="4572000" cy="306059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Flagstaff AZ\DSC_060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2063575"/>
            <a:ext cx="3954875" cy="264747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67150" y="4378995"/>
            <a:ext cx="9334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3966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758</TotalTime>
  <Words>1077</Words>
  <Application>Microsoft Macintosh PowerPoint</Application>
  <PresentationFormat>On-screen Show (4:3)</PresentationFormat>
  <Paragraphs>88</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Tw Cen MT</vt:lpstr>
      <vt:lpstr>Wingdings</vt:lpstr>
      <vt:lpstr>Wingdings 2</vt:lpstr>
      <vt:lpstr>Median</vt:lpstr>
      <vt:lpstr>Look and Learn: Photography Study of Arizona with the Giant Map </vt:lpstr>
      <vt:lpstr>Three Landform Regions of Arizona </vt:lpstr>
      <vt:lpstr> Plateau Region  </vt:lpstr>
      <vt:lpstr>Plateau Region</vt:lpstr>
      <vt:lpstr>E-10 Antelope Canyon</vt:lpstr>
      <vt:lpstr>H-9 Canyon de Chelly </vt:lpstr>
      <vt:lpstr>H-9 Canyon de Chelly </vt:lpstr>
      <vt:lpstr>H-9 Canyon de Chelly </vt:lpstr>
      <vt:lpstr>E-7 Flagstaff</vt:lpstr>
      <vt:lpstr>E-7 Grand Falls</vt:lpstr>
      <vt:lpstr>E-10 Horseshoe Bend</vt:lpstr>
      <vt:lpstr>G-8  Hubbell Trading Post</vt:lpstr>
      <vt:lpstr>G-8  Hubbell Trading Post </vt:lpstr>
      <vt:lpstr>G-8  Hubbell Trading Post</vt:lpstr>
      <vt:lpstr>F-7 La Posada</vt:lpstr>
      <vt:lpstr>G-7 Painted Desert</vt:lpstr>
      <vt:lpstr>G-7 Petrified Forest</vt:lpstr>
      <vt:lpstr>G-7  Petrified Forest </vt:lpstr>
      <vt:lpstr>F-7 Winslow</vt:lpstr>
      <vt:lpstr>F-7 Route 66 in Winslow</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 and Learn: Photography Study of Arizona</dc:title>
  <dc:creator>schoolwok</dc:creator>
  <cp:lastModifiedBy>Gale Ekiss</cp:lastModifiedBy>
  <cp:revision>84</cp:revision>
  <dcterms:created xsi:type="dcterms:W3CDTF">2018-08-16T04:59:07Z</dcterms:created>
  <dcterms:modified xsi:type="dcterms:W3CDTF">2018-09-11T20:38:09Z</dcterms:modified>
</cp:coreProperties>
</file>