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6"/>
  </p:notesMasterIdLst>
  <p:sldIdLst>
    <p:sldId id="256" r:id="rId2"/>
    <p:sldId id="260" r:id="rId3"/>
    <p:sldId id="264" r:id="rId4"/>
    <p:sldId id="334" r:id="rId5"/>
    <p:sldId id="305" r:id="rId6"/>
    <p:sldId id="269" r:id="rId7"/>
    <p:sldId id="274" r:id="rId8"/>
    <p:sldId id="291" r:id="rId9"/>
    <p:sldId id="271" r:id="rId10"/>
    <p:sldId id="283" r:id="rId11"/>
    <p:sldId id="289" r:id="rId12"/>
    <p:sldId id="292" r:id="rId13"/>
    <p:sldId id="339" r:id="rId14"/>
    <p:sldId id="34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19" autoAdjust="0"/>
    <p:restoredTop sz="94731"/>
  </p:normalViewPr>
  <p:slideViewPr>
    <p:cSldViewPr>
      <p:cViewPr varScale="1">
        <p:scale>
          <a:sx n="134" d="100"/>
          <a:sy n="134" d="100"/>
        </p:scale>
        <p:origin x="824" y="1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87814F-2AB9-42BF-AC51-E82BBC661005}" type="datetimeFigureOut">
              <a:rPr lang="en-US" smtClean="0"/>
              <a:t>9/11/18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BF183D-11F2-4CD9-B8BE-9941EADB7B98}" type="slidenum">
              <a:rPr lang="en-US" smtClean="0"/>
              <a:t>‹#›</a:t>
            </a:fld>
            <a:endParaRPr lang="en-US"/>
          </a:p>
        </p:txBody>
      </p:sp>
    </p:spTree>
    <p:extLst>
      <p:ext uri="{BB962C8B-B14F-4D97-AF65-F5344CB8AC3E}">
        <p14:creationId xmlns:p14="http://schemas.microsoft.com/office/powerpoint/2010/main" val="3419349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Desert Region </a:t>
            </a:r>
          </a:p>
        </p:txBody>
      </p:sp>
      <p:sp>
        <p:nvSpPr>
          <p:cNvPr id="4" name="Slide Number Placeholder 3"/>
          <p:cNvSpPr>
            <a:spLocks noGrp="1"/>
          </p:cNvSpPr>
          <p:nvPr>
            <p:ph type="sldNum" sz="quarter" idx="10"/>
          </p:nvPr>
        </p:nvSpPr>
        <p:spPr/>
        <p:txBody>
          <a:bodyPr/>
          <a:lstStyle/>
          <a:p>
            <a:fld id="{09BF183D-11F2-4CD9-B8BE-9941EADB7B98}" type="slidenum">
              <a:rPr lang="en-US" smtClean="0"/>
              <a:t>5</a:t>
            </a:fld>
            <a:endParaRPr lang="en-US"/>
          </a:p>
        </p:txBody>
      </p:sp>
    </p:spTree>
    <p:extLst>
      <p:ext uri="{BB962C8B-B14F-4D97-AF65-F5344CB8AC3E}">
        <p14:creationId xmlns:p14="http://schemas.microsoft.com/office/powerpoint/2010/main" val="2505537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Desert Region </a:t>
            </a:r>
          </a:p>
        </p:txBody>
      </p:sp>
      <p:sp>
        <p:nvSpPr>
          <p:cNvPr id="4" name="Slide Number Placeholder 3"/>
          <p:cNvSpPr>
            <a:spLocks noGrp="1"/>
          </p:cNvSpPr>
          <p:nvPr>
            <p:ph type="sldNum" sz="quarter" idx="10"/>
          </p:nvPr>
        </p:nvSpPr>
        <p:spPr/>
        <p:txBody>
          <a:bodyPr/>
          <a:lstStyle/>
          <a:p>
            <a:fld id="{09BF183D-11F2-4CD9-B8BE-9941EADB7B98}" type="slidenum">
              <a:rPr lang="en-US" smtClean="0"/>
              <a:t>6</a:t>
            </a:fld>
            <a:endParaRPr lang="en-US"/>
          </a:p>
        </p:txBody>
      </p:sp>
    </p:spTree>
    <p:extLst>
      <p:ext uri="{BB962C8B-B14F-4D97-AF65-F5344CB8AC3E}">
        <p14:creationId xmlns:p14="http://schemas.microsoft.com/office/powerpoint/2010/main" val="598294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Mountain Region  Crown King, AZ</a:t>
            </a:r>
          </a:p>
        </p:txBody>
      </p:sp>
      <p:sp>
        <p:nvSpPr>
          <p:cNvPr id="4" name="Slide Number Placeholder 3"/>
          <p:cNvSpPr>
            <a:spLocks noGrp="1"/>
          </p:cNvSpPr>
          <p:nvPr>
            <p:ph type="sldNum" sz="quarter" idx="10"/>
          </p:nvPr>
        </p:nvSpPr>
        <p:spPr/>
        <p:txBody>
          <a:bodyPr/>
          <a:lstStyle/>
          <a:p>
            <a:fld id="{09BF183D-11F2-4CD9-B8BE-9941EADB7B98}" type="slidenum">
              <a:rPr lang="en-US" smtClean="0"/>
              <a:t>7</a:t>
            </a:fld>
            <a:endParaRPr lang="en-US"/>
          </a:p>
        </p:txBody>
      </p:sp>
    </p:spTree>
    <p:extLst>
      <p:ext uri="{BB962C8B-B14F-4D97-AF65-F5344CB8AC3E}">
        <p14:creationId xmlns:p14="http://schemas.microsoft.com/office/powerpoint/2010/main" val="3023459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Mountain Region  Crown King, AZ</a:t>
            </a:r>
          </a:p>
          <a:p>
            <a:endParaRPr lang="en-US" dirty="0"/>
          </a:p>
        </p:txBody>
      </p:sp>
      <p:sp>
        <p:nvSpPr>
          <p:cNvPr id="4" name="Slide Number Placeholder 3"/>
          <p:cNvSpPr>
            <a:spLocks noGrp="1"/>
          </p:cNvSpPr>
          <p:nvPr>
            <p:ph type="sldNum" sz="quarter" idx="10"/>
          </p:nvPr>
        </p:nvSpPr>
        <p:spPr/>
        <p:txBody>
          <a:bodyPr/>
          <a:lstStyle/>
          <a:p>
            <a:fld id="{09BF183D-11F2-4CD9-B8BE-9941EADB7B98}" type="slidenum">
              <a:rPr lang="en-US" smtClean="0"/>
              <a:t>8</a:t>
            </a:fld>
            <a:endParaRPr lang="en-US"/>
          </a:p>
        </p:txBody>
      </p:sp>
    </p:spTree>
    <p:extLst>
      <p:ext uri="{BB962C8B-B14F-4D97-AF65-F5344CB8AC3E}">
        <p14:creationId xmlns:p14="http://schemas.microsoft.com/office/powerpoint/2010/main" val="2064254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Plateau</a:t>
            </a:r>
            <a:r>
              <a:rPr lang="en-US" baseline="0" dirty="0"/>
              <a:t> Region </a:t>
            </a:r>
            <a:endParaRPr lang="en-US" dirty="0"/>
          </a:p>
        </p:txBody>
      </p:sp>
      <p:sp>
        <p:nvSpPr>
          <p:cNvPr id="4" name="Slide Number Placeholder 3"/>
          <p:cNvSpPr>
            <a:spLocks noGrp="1"/>
          </p:cNvSpPr>
          <p:nvPr>
            <p:ph type="sldNum" sz="quarter" idx="10"/>
          </p:nvPr>
        </p:nvSpPr>
        <p:spPr/>
        <p:txBody>
          <a:bodyPr/>
          <a:lstStyle/>
          <a:p>
            <a:fld id="{09BF183D-11F2-4CD9-B8BE-9941EADB7B98}" type="slidenum">
              <a:rPr lang="en-US" smtClean="0"/>
              <a:t>9</a:t>
            </a:fld>
            <a:endParaRPr lang="en-US"/>
          </a:p>
        </p:txBody>
      </p:sp>
    </p:spTree>
    <p:extLst>
      <p:ext uri="{BB962C8B-B14F-4D97-AF65-F5344CB8AC3E}">
        <p14:creationId xmlns:p14="http://schemas.microsoft.com/office/powerpoint/2010/main" val="656195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Mountain Region Camp</a:t>
            </a:r>
            <a:r>
              <a:rPr lang="en-US" baseline="0" dirty="0"/>
              <a:t> Verde, AZ</a:t>
            </a:r>
            <a:endParaRPr lang="en-US" dirty="0"/>
          </a:p>
        </p:txBody>
      </p:sp>
      <p:sp>
        <p:nvSpPr>
          <p:cNvPr id="4" name="Slide Number Placeholder 3"/>
          <p:cNvSpPr>
            <a:spLocks noGrp="1"/>
          </p:cNvSpPr>
          <p:nvPr>
            <p:ph type="sldNum" sz="quarter" idx="10"/>
          </p:nvPr>
        </p:nvSpPr>
        <p:spPr/>
        <p:txBody>
          <a:bodyPr/>
          <a:lstStyle/>
          <a:p>
            <a:fld id="{09BF183D-11F2-4CD9-B8BE-9941EADB7B98}" type="slidenum">
              <a:rPr lang="en-US" smtClean="0"/>
              <a:t>10</a:t>
            </a:fld>
            <a:endParaRPr lang="en-US"/>
          </a:p>
        </p:txBody>
      </p:sp>
    </p:spTree>
    <p:extLst>
      <p:ext uri="{BB962C8B-B14F-4D97-AF65-F5344CB8AC3E}">
        <p14:creationId xmlns:p14="http://schemas.microsoft.com/office/powerpoint/2010/main" val="582196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Mountain Region   Sedona, AZ</a:t>
            </a:r>
          </a:p>
        </p:txBody>
      </p:sp>
      <p:sp>
        <p:nvSpPr>
          <p:cNvPr id="4" name="Slide Number Placeholder 3"/>
          <p:cNvSpPr>
            <a:spLocks noGrp="1"/>
          </p:cNvSpPr>
          <p:nvPr>
            <p:ph type="sldNum" sz="quarter" idx="10"/>
          </p:nvPr>
        </p:nvSpPr>
        <p:spPr/>
        <p:txBody>
          <a:bodyPr/>
          <a:lstStyle/>
          <a:p>
            <a:fld id="{09BF183D-11F2-4CD9-B8BE-9941EADB7B98}" type="slidenum">
              <a:rPr lang="en-US" smtClean="0"/>
              <a:t>11</a:t>
            </a:fld>
            <a:endParaRPr lang="en-US"/>
          </a:p>
        </p:txBody>
      </p:sp>
    </p:spTree>
    <p:extLst>
      <p:ext uri="{BB962C8B-B14F-4D97-AF65-F5344CB8AC3E}">
        <p14:creationId xmlns:p14="http://schemas.microsoft.com/office/powerpoint/2010/main" val="2923837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Mountain Region   Sedona, AZ</a:t>
            </a:r>
          </a:p>
          <a:p>
            <a:endParaRPr lang="en-US" dirty="0"/>
          </a:p>
        </p:txBody>
      </p:sp>
      <p:sp>
        <p:nvSpPr>
          <p:cNvPr id="4" name="Slide Number Placeholder 3"/>
          <p:cNvSpPr>
            <a:spLocks noGrp="1"/>
          </p:cNvSpPr>
          <p:nvPr>
            <p:ph type="sldNum" sz="quarter" idx="10"/>
          </p:nvPr>
        </p:nvSpPr>
        <p:spPr/>
        <p:txBody>
          <a:bodyPr/>
          <a:lstStyle/>
          <a:p>
            <a:fld id="{09BF183D-11F2-4CD9-B8BE-9941EADB7B98}" type="slidenum">
              <a:rPr lang="en-US" smtClean="0"/>
              <a:t>12</a:t>
            </a:fld>
            <a:endParaRPr lang="en-US"/>
          </a:p>
        </p:txBody>
      </p:sp>
    </p:spTree>
    <p:extLst>
      <p:ext uri="{BB962C8B-B14F-4D97-AF65-F5344CB8AC3E}">
        <p14:creationId xmlns:p14="http://schemas.microsoft.com/office/powerpoint/2010/main" val="2208789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808778F-7567-46A2-8728-8A8BA30F7283}" type="datetimeFigureOut">
              <a:rPr lang="en-US" smtClean="0"/>
              <a:t>9/11/18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E2BAC55-8CA1-490E-990B-95091F2C4CA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808778F-7567-46A2-8728-8A8BA30F7283}" type="datetimeFigureOut">
              <a:rPr lang="en-US" smtClean="0"/>
              <a:t>9/11/18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BAC55-8CA1-490E-990B-95091F2C4CA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808778F-7567-46A2-8728-8A8BA30F7283}" type="datetimeFigureOut">
              <a:rPr lang="en-US" smtClean="0"/>
              <a:t>9/11/18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E2BAC55-8CA1-490E-990B-95091F2C4CA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808778F-7567-46A2-8728-8A8BA30F7283}" type="datetimeFigureOut">
              <a:rPr lang="en-US" smtClean="0"/>
              <a:t>9/11/18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E2BAC55-8CA1-490E-990B-95091F2C4CA2}"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9808778F-7567-46A2-8728-8A8BA30F7283}" type="datetimeFigureOut">
              <a:rPr lang="en-US" smtClean="0"/>
              <a:t>9/11/18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E2BAC55-8CA1-490E-990B-95091F2C4CA2}"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9808778F-7567-46A2-8728-8A8BA30F7283}" type="datetimeFigureOut">
              <a:rPr lang="en-US" smtClean="0"/>
              <a:t>9/11/18</a:t>
            </a:fld>
            <a:endParaRPr lang="en-US"/>
          </a:p>
        </p:txBody>
      </p:sp>
      <p:sp>
        <p:nvSpPr>
          <p:cNvPr id="10" name="Slide Number Placeholder 9"/>
          <p:cNvSpPr>
            <a:spLocks noGrp="1"/>
          </p:cNvSpPr>
          <p:nvPr>
            <p:ph type="sldNum" sz="quarter" idx="16"/>
          </p:nvPr>
        </p:nvSpPr>
        <p:spPr/>
        <p:txBody>
          <a:bodyPr rtlCol="0"/>
          <a:lstStyle/>
          <a:p>
            <a:fld id="{3E2BAC55-8CA1-490E-990B-95091F2C4CA2}"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9808778F-7567-46A2-8728-8A8BA30F7283}" type="datetimeFigureOut">
              <a:rPr lang="en-US" smtClean="0"/>
              <a:t>9/11/18</a:t>
            </a:fld>
            <a:endParaRPr lang="en-US"/>
          </a:p>
        </p:txBody>
      </p:sp>
      <p:sp>
        <p:nvSpPr>
          <p:cNvPr id="12" name="Slide Number Placeholder 11"/>
          <p:cNvSpPr>
            <a:spLocks noGrp="1"/>
          </p:cNvSpPr>
          <p:nvPr>
            <p:ph type="sldNum" sz="quarter" idx="16"/>
          </p:nvPr>
        </p:nvSpPr>
        <p:spPr/>
        <p:txBody>
          <a:bodyPr rtlCol="0"/>
          <a:lstStyle/>
          <a:p>
            <a:fld id="{3E2BAC55-8CA1-490E-990B-95091F2C4CA2}"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808778F-7567-46A2-8728-8A8BA30F7283}" type="datetimeFigureOut">
              <a:rPr lang="en-US" smtClean="0"/>
              <a:t>9/11/18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E2BAC55-8CA1-490E-990B-95091F2C4CA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8778F-7567-46A2-8728-8A8BA30F7283}" type="datetimeFigureOut">
              <a:rPr lang="en-US" smtClean="0"/>
              <a:t>9/11/18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E2BAC55-8CA1-490E-990B-95091F2C4CA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9808778F-7567-46A2-8728-8A8BA30F7283}" type="datetimeFigureOut">
              <a:rPr lang="en-US" smtClean="0"/>
              <a:t>9/11/18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E2BAC55-8CA1-490E-990B-95091F2C4CA2}"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9808778F-7567-46A2-8728-8A8BA30F7283}" type="datetimeFigureOut">
              <a:rPr lang="en-US" smtClean="0"/>
              <a:t>9/11/18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E2BAC55-8CA1-490E-990B-95091F2C4CA2}"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808778F-7567-46A2-8728-8A8BA30F7283}" type="datetimeFigureOut">
              <a:rPr lang="en-US" smtClean="0"/>
              <a:t>9/11/18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E2BAC55-8CA1-490E-990B-95091F2C4CA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azstateparks.com/tont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courthousehistory.com/gallery/states/arizona/counties/yavapa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066800"/>
            <a:ext cx="6477000" cy="2286000"/>
          </a:xfrm>
        </p:spPr>
        <p:txBody>
          <a:bodyPr>
            <a:normAutofit fontScale="90000"/>
          </a:bodyPr>
          <a:lstStyle/>
          <a:p>
            <a:r>
              <a:rPr lang="en-US" dirty="0"/>
              <a:t>Look and Learn: Photography Study of Arizona with the Giant Map </a:t>
            </a:r>
          </a:p>
        </p:txBody>
      </p:sp>
      <p:sp>
        <p:nvSpPr>
          <p:cNvPr id="3" name="Subtitle 2"/>
          <p:cNvSpPr>
            <a:spLocks noGrp="1"/>
          </p:cNvSpPr>
          <p:nvPr>
            <p:ph type="subTitle" idx="1"/>
          </p:nvPr>
        </p:nvSpPr>
        <p:spPr>
          <a:xfrm>
            <a:off x="914400" y="3810000"/>
            <a:ext cx="3429000" cy="1219200"/>
          </a:xfrm>
        </p:spPr>
        <p:txBody>
          <a:bodyPr>
            <a:normAutofit fontScale="85000" lnSpcReduction="20000"/>
          </a:bodyPr>
          <a:lstStyle/>
          <a:p>
            <a:r>
              <a:rPr lang="en-US" sz="2000" dirty="0"/>
              <a:t>Sheila O’Connor</a:t>
            </a:r>
          </a:p>
          <a:p>
            <a:r>
              <a:rPr lang="en-US" sz="2000" dirty="0"/>
              <a:t>Isaac Middle School</a:t>
            </a:r>
          </a:p>
          <a:p>
            <a:r>
              <a:rPr lang="en-US" sz="2000" dirty="0"/>
              <a:t>AZ Geographic Alliance </a:t>
            </a:r>
          </a:p>
          <a:p>
            <a:r>
              <a:rPr lang="en-US" sz="2000"/>
              <a:t>September 8, </a:t>
            </a:r>
            <a:r>
              <a:rPr lang="en-US" sz="2000" dirty="0"/>
              <a:t>2018 </a:t>
            </a:r>
          </a:p>
        </p:txBody>
      </p:sp>
      <p:sp>
        <p:nvSpPr>
          <p:cNvPr id="4" name="TextBox 3">
            <a:extLst>
              <a:ext uri="{FF2B5EF4-FFF2-40B4-BE49-F238E27FC236}">
                <a16:creationId xmlns:a16="http://schemas.microsoft.com/office/drawing/2014/main" id="{03B7E04F-1602-6846-8BFC-904ECD36C30B}"/>
              </a:ext>
            </a:extLst>
          </p:cNvPr>
          <p:cNvSpPr txBox="1"/>
          <p:nvPr/>
        </p:nvSpPr>
        <p:spPr>
          <a:xfrm>
            <a:off x="4457700" y="3845859"/>
            <a:ext cx="3221459" cy="646331"/>
          </a:xfrm>
          <a:prstGeom prst="rect">
            <a:avLst/>
          </a:prstGeom>
          <a:noFill/>
        </p:spPr>
        <p:txBody>
          <a:bodyPr wrap="none" rtlCol="0">
            <a:spAutoFit/>
          </a:bodyPr>
          <a:lstStyle/>
          <a:p>
            <a:r>
              <a:rPr lang="en-US" sz="3600" dirty="0">
                <a:solidFill>
                  <a:srgbClr val="FFC000"/>
                </a:solidFill>
              </a:rPr>
              <a:t>Mountain Region</a:t>
            </a:r>
          </a:p>
        </p:txBody>
      </p:sp>
    </p:spTree>
    <p:extLst>
      <p:ext uri="{BB962C8B-B14F-4D97-AF65-F5344CB8AC3E}">
        <p14:creationId xmlns:p14="http://schemas.microsoft.com/office/powerpoint/2010/main" val="957111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E-6 Montezuma’s Castle</a:t>
            </a:r>
          </a:p>
        </p:txBody>
      </p:sp>
      <p:sp>
        <p:nvSpPr>
          <p:cNvPr id="3" name="Content Placeholder 2"/>
          <p:cNvSpPr>
            <a:spLocks noGrp="1"/>
          </p:cNvSpPr>
          <p:nvPr>
            <p:ph sz="quarter" idx="1"/>
          </p:nvPr>
        </p:nvSpPr>
        <p:spPr>
          <a:xfrm>
            <a:off x="152400" y="5410200"/>
            <a:ext cx="8534400" cy="1219200"/>
          </a:xfrm>
        </p:spPr>
        <p:txBody>
          <a:bodyPr>
            <a:normAutofit fontScale="77500" lnSpcReduction="20000"/>
          </a:bodyPr>
          <a:lstStyle/>
          <a:p>
            <a:r>
              <a:rPr lang="en-US" dirty="0"/>
              <a:t>The </a:t>
            </a:r>
            <a:r>
              <a:rPr lang="en-US" dirty="0" err="1"/>
              <a:t>Sinagua</a:t>
            </a:r>
            <a:r>
              <a:rPr lang="en-US" dirty="0"/>
              <a:t> people created these dwellings.  They must have had some amazing architects because these homes have lasted for more than 800 years.    Can you imagine people visiting your house in the future?</a:t>
            </a:r>
          </a:p>
        </p:txBody>
      </p:sp>
      <p:pic>
        <p:nvPicPr>
          <p:cNvPr id="19458" name="Picture 2" descr="E:\Montezumas Castle - Camp Verde AZ\DSC_027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5400" y="1674000"/>
            <a:ext cx="6054607" cy="3593995"/>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71600" y="5036220"/>
            <a:ext cx="9382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343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E-7 Sedona</a:t>
            </a:r>
          </a:p>
        </p:txBody>
      </p:sp>
      <p:sp>
        <p:nvSpPr>
          <p:cNvPr id="3" name="Content Placeholder 2"/>
          <p:cNvSpPr>
            <a:spLocks noGrp="1"/>
          </p:cNvSpPr>
          <p:nvPr>
            <p:ph sz="quarter" idx="1"/>
          </p:nvPr>
        </p:nvSpPr>
        <p:spPr>
          <a:xfrm>
            <a:off x="609600" y="5943600"/>
            <a:ext cx="8153400" cy="685800"/>
          </a:xfrm>
        </p:spPr>
        <p:txBody>
          <a:bodyPr>
            <a:normAutofit fontScale="77500" lnSpcReduction="20000"/>
          </a:bodyPr>
          <a:lstStyle/>
          <a:p>
            <a:r>
              <a:rPr lang="en-US" dirty="0"/>
              <a:t>Marvelous mountains and red rocks will amaze and impress you in this region of the Arizona. </a:t>
            </a:r>
          </a:p>
        </p:txBody>
      </p:sp>
      <p:pic>
        <p:nvPicPr>
          <p:cNvPr id="29698" name="Picture 2" descr="E:\Sedona_Oak Creek AZ\DSC_096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52600" y="1828800"/>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687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E-7 Sedona</a:t>
            </a:r>
          </a:p>
        </p:txBody>
      </p:sp>
      <p:sp>
        <p:nvSpPr>
          <p:cNvPr id="3" name="Content Placeholder 2"/>
          <p:cNvSpPr>
            <a:spLocks noGrp="1"/>
          </p:cNvSpPr>
          <p:nvPr>
            <p:ph sz="quarter" idx="1"/>
          </p:nvPr>
        </p:nvSpPr>
        <p:spPr>
          <a:xfrm>
            <a:off x="533400" y="6096000"/>
            <a:ext cx="8153400" cy="457200"/>
          </a:xfrm>
        </p:spPr>
        <p:txBody>
          <a:bodyPr>
            <a:normAutofit fontScale="92500" lnSpcReduction="20000"/>
          </a:bodyPr>
          <a:lstStyle/>
          <a:p>
            <a:r>
              <a:rPr lang="en-US" dirty="0"/>
              <a:t>The rock formations in this region are unique. </a:t>
            </a:r>
          </a:p>
        </p:txBody>
      </p:sp>
      <p:pic>
        <p:nvPicPr>
          <p:cNvPr id="28674" name="Picture 2" descr="E:\Sedona_Oak Creek AZ\DSC_095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71600" y="1600200"/>
            <a:ext cx="6477000" cy="43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647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E-9 Tonto Natural Bridge</a:t>
            </a:r>
          </a:p>
        </p:txBody>
      </p:sp>
      <p:sp>
        <p:nvSpPr>
          <p:cNvPr id="3" name="Content Placeholder 2"/>
          <p:cNvSpPr>
            <a:spLocks noGrp="1"/>
          </p:cNvSpPr>
          <p:nvPr>
            <p:ph sz="quarter" idx="1"/>
          </p:nvPr>
        </p:nvSpPr>
        <p:spPr>
          <a:xfrm>
            <a:off x="612648" y="5412044"/>
            <a:ext cx="8153400" cy="1293556"/>
          </a:xfrm>
        </p:spPr>
        <p:txBody>
          <a:bodyPr>
            <a:normAutofit fontScale="47500" lnSpcReduction="20000"/>
          </a:bodyPr>
          <a:lstStyle/>
          <a:p>
            <a:r>
              <a:rPr lang="en-US" sz="5000" dirty="0"/>
              <a:t>Tonto Natural Bridge is located north of Payson, Arizona. This is a state park that should not be missed if you are looking for an adventure in Arizona.  </a:t>
            </a:r>
          </a:p>
          <a:p>
            <a:r>
              <a:rPr lang="en-US" dirty="0">
                <a:hlinkClick r:id="rId2"/>
              </a:rPr>
              <a:t>https://azstateparks.com/tonto</a:t>
            </a:r>
            <a:r>
              <a:rPr lang="en-US" dirty="0"/>
              <a:t> </a:t>
            </a:r>
          </a:p>
          <a:p>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0" y="1728075"/>
            <a:ext cx="4381500"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133600" y="5105400"/>
            <a:ext cx="4953000" cy="215444"/>
          </a:xfrm>
          <a:prstGeom prst="rect">
            <a:avLst/>
          </a:prstGeom>
        </p:spPr>
        <p:txBody>
          <a:bodyPr wrap="square">
            <a:spAutoFit/>
          </a:bodyPr>
          <a:lstStyle/>
          <a:p>
            <a:r>
              <a:rPr lang="en-US" sz="800" dirty="0"/>
              <a:t>https://www.azcentral.com/story/travel/arizona/2018/03/12/tonto-natural-bridge-visitors-guide/316584002/</a:t>
            </a:r>
          </a:p>
        </p:txBody>
      </p:sp>
    </p:spTree>
    <p:extLst>
      <p:ext uri="{BB962C8B-B14F-4D97-AF65-F5344CB8AC3E}">
        <p14:creationId xmlns:p14="http://schemas.microsoft.com/office/powerpoint/2010/main" val="941150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D-6 Yavapai </a:t>
            </a:r>
            <a:r>
              <a:rPr lang="en-US" dirty="0"/>
              <a:t>County Courthouse</a:t>
            </a:r>
          </a:p>
        </p:txBody>
      </p:sp>
      <p:sp>
        <p:nvSpPr>
          <p:cNvPr id="3" name="Content Placeholder 2"/>
          <p:cNvSpPr>
            <a:spLocks noGrp="1"/>
          </p:cNvSpPr>
          <p:nvPr>
            <p:ph sz="quarter" idx="1"/>
          </p:nvPr>
        </p:nvSpPr>
        <p:spPr>
          <a:xfrm>
            <a:off x="612648" y="4932861"/>
            <a:ext cx="8153400" cy="1925139"/>
          </a:xfrm>
        </p:spPr>
        <p:txBody>
          <a:bodyPr>
            <a:normAutofit fontScale="32500" lnSpcReduction="20000"/>
          </a:bodyPr>
          <a:lstStyle/>
          <a:p>
            <a:r>
              <a:rPr lang="en-US" sz="6200" dirty="0"/>
              <a:t>Prescott’s main square is anchored by the Yavapai County Court House.  This impressive structure serves as the repository of all legal documents for the county.  The courthouse serves as the backdrop on many local festivals and activities in Prescott, Arizona.  This building has served the county for more than one hundred years. </a:t>
            </a:r>
            <a:endParaRPr lang="en-US" sz="5000" dirty="0"/>
          </a:p>
          <a:p>
            <a:r>
              <a:rPr lang="en-US" dirty="0">
                <a:hlinkClick r:id="rId2"/>
              </a:rPr>
              <a:t>http://courthousehistory.com/gallery/states/arizona/counties/yavapai</a:t>
            </a:r>
            <a:r>
              <a:rPr lang="en-US" dirty="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0" y="1676400"/>
            <a:ext cx="4629150" cy="2989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895600" y="4691419"/>
            <a:ext cx="3352800" cy="215444"/>
          </a:xfrm>
          <a:prstGeom prst="rect">
            <a:avLst/>
          </a:prstGeom>
        </p:spPr>
        <p:txBody>
          <a:bodyPr wrap="square">
            <a:spAutoFit/>
          </a:bodyPr>
          <a:lstStyle/>
          <a:p>
            <a:r>
              <a:rPr lang="en-US" sz="800" dirty="0"/>
              <a:t>http://courthousehistory.com/gallery/states/arizona/counties/yavapai </a:t>
            </a:r>
          </a:p>
        </p:txBody>
      </p:sp>
    </p:spTree>
    <p:extLst>
      <p:ext uri="{BB962C8B-B14F-4D97-AF65-F5344CB8AC3E}">
        <p14:creationId xmlns:p14="http://schemas.microsoft.com/office/powerpoint/2010/main" val="3437655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Three Landform Regions of Arizona </a:t>
            </a:r>
          </a:p>
        </p:txBody>
      </p:sp>
      <p:sp>
        <p:nvSpPr>
          <p:cNvPr id="2" name="Content Placeholder 1"/>
          <p:cNvSpPr>
            <a:spLocks noGrp="1"/>
          </p:cNvSpPr>
          <p:nvPr>
            <p:ph sz="quarter" idx="1"/>
          </p:nvPr>
        </p:nvSpPr>
        <p:spPr/>
        <p:txBody>
          <a:bodyPr>
            <a:normAutofit/>
          </a:bodyPr>
          <a:lstStyle/>
          <a:p>
            <a:r>
              <a:rPr lang="en-US" sz="4400" dirty="0"/>
              <a:t>Plateau Region </a:t>
            </a:r>
          </a:p>
          <a:p>
            <a:r>
              <a:rPr lang="en-US" sz="4400" dirty="0"/>
              <a:t>Mountain Region </a:t>
            </a:r>
          </a:p>
          <a:p>
            <a:r>
              <a:rPr lang="en-US" sz="4400" dirty="0"/>
              <a:t>Desert Region </a:t>
            </a:r>
          </a:p>
        </p:txBody>
      </p:sp>
    </p:spTree>
    <p:extLst>
      <p:ext uri="{BB962C8B-B14F-4D97-AF65-F5344CB8AC3E}">
        <p14:creationId xmlns:p14="http://schemas.microsoft.com/office/powerpoint/2010/main" val="2447804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sz="6000" dirty="0"/>
              <a:t>Mountain Region </a:t>
            </a:r>
            <a:br>
              <a:rPr lang="en-US" dirty="0"/>
            </a:br>
            <a:endParaRPr lang="en-US" dirty="0"/>
          </a:p>
        </p:txBody>
      </p:sp>
      <p:sp>
        <p:nvSpPr>
          <p:cNvPr id="3" name="Content Placeholder 2"/>
          <p:cNvSpPr>
            <a:spLocks noGrp="1"/>
          </p:cNvSpPr>
          <p:nvPr>
            <p:ph sz="quarter" idx="1"/>
          </p:nvPr>
        </p:nvSpPr>
        <p:spPr>
          <a:xfrm>
            <a:off x="381000" y="1600200"/>
            <a:ext cx="8385048" cy="4419600"/>
          </a:xfrm>
        </p:spPr>
        <p:txBody>
          <a:bodyPr>
            <a:normAutofit fontScale="77500" lnSpcReduction="20000"/>
          </a:bodyPr>
          <a:lstStyle/>
          <a:p>
            <a:r>
              <a:rPr lang="en-US" dirty="0"/>
              <a:t>The mountain region in Arizona winds across the state from corner to corner. Most of the mountains are 4,000 to 6,000 feet high. One of the highest peaks in the region is Mount Graham near Safford which is 10,713 feet tall. </a:t>
            </a:r>
          </a:p>
          <a:p>
            <a:r>
              <a:rPr lang="en-US" dirty="0"/>
              <a:t>We get much of our water from dams that store water coming from the mountains. The dams provide water for boating, fishing, and for cities and farms. They also help stop flooding. </a:t>
            </a:r>
          </a:p>
          <a:p>
            <a:r>
              <a:rPr lang="en-US" dirty="0"/>
              <a:t>Many years ago these mountains were the sites of gold, silver, and copper mines. There are still some copper mines in this region. There are many cattle ranches in the mountain region. </a:t>
            </a:r>
          </a:p>
          <a:p>
            <a:r>
              <a:rPr lang="en-US" dirty="0"/>
              <a:t>The animals in this region include sheep, mule deer, black bear, and bison. There are also Ponderosa pines and wildflowers in the area. The sides of the mountains are especially beautiful in the spring when these flowers are in bloom. This region gets rain and snow. The winters are cold and the summers are cool with afternoon showers in August.</a:t>
            </a:r>
          </a:p>
        </p:txBody>
      </p:sp>
      <p:sp>
        <p:nvSpPr>
          <p:cNvPr id="4" name="TextBox 3"/>
          <p:cNvSpPr txBox="1"/>
          <p:nvPr/>
        </p:nvSpPr>
        <p:spPr>
          <a:xfrm>
            <a:off x="914400" y="6216133"/>
            <a:ext cx="6096000" cy="276999"/>
          </a:xfrm>
          <a:prstGeom prst="rect">
            <a:avLst/>
          </a:prstGeom>
          <a:noFill/>
        </p:spPr>
        <p:txBody>
          <a:bodyPr wrap="square" rtlCol="0">
            <a:spAutoFit/>
          </a:bodyPr>
          <a:lstStyle/>
          <a:p>
            <a:r>
              <a:rPr lang="en-US" sz="1200" dirty="0"/>
              <a:t>https://geoalliance.asu.edu/sites/default/files/LessonFiles/Wood/WoodStateS.pdf</a:t>
            </a:r>
          </a:p>
        </p:txBody>
      </p:sp>
    </p:spTree>
    <p:extLst>
      <p:ext uri="{BB962C8B-B14F-4D97-AF65-F5344CB8AC3E}">
        <p14:creationId xmlns:p14="http://schemas.microsoft.com/office/powerpoint/2010/main" val="447671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Mountain Region </a:t>
            </a:r>
          </a:p>
        </p:txBody>
      </p:sp>
      <p:pic>
        <p:nvPicPr>
          <p:cNvPr id="2050" name="Picture 2"/>
          <p:cNvPicPr>
            <a:picLocks noGrp="1" noChangeAspect="1" noChangeArrowheads="1"/>
          </p:cNvPicPr>
          <p:nvPr>
            <p:ph sz="quarter" idx="1"/>
          </p:nvPr>
        </p:nvPicPr>
        <p:blipFill>
          <a:blip r:embed="rId2" cstate="screen">
            <a:extLst>
              <a:ext uri="{28A0092B-C50C-407E-A947-70E740481C1C}">
                <a14:useLocalDpi xmlns:a14="http://schemas.microsoft.com/office/drawing/2010/main"/>
              </a:ext>
            </a:extLst>
          </a:blip>
          <a:srcRect/>
          <a:stretch>
            <a:fillRect/>
          </a:stretch>
        </p:blipFill>
        <p:spPr bwMode="auto">
          <a:xfrm>
            <a:off x="381000" y="1752600"/>
            <a:ext cx="3141821" cy="209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38600" y="2819400"/>
            <a:ext cx="4535488" cy="2574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4118172"/>
            <a:ext cx="3316288" cy="220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6802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D-6 </a:t>
            </a:r>
            <a:r>
              <a:rPr lang="en-US" dirty="0" err="1"/>
              <a:t>Arcosanti</a:t>
            </a:r>
            <a:endParaRPr lang="en-US" dirty="0"/>
          </a:p>
        </p:txBody>
      </p:sp>
      <p:pic>
        <p:nvPicPr>
          <p:cNvPr id="3074" name="Picture 2"/>
          <p:cNvPicPr>
            <a:picLocks noGrp="1" noChangeAspect="1" noChangeArrowheads="1"/>
          </p:cNvPicPr>
          <p:nvPr>
            <p:ph sz="quarter" idx="1"/>
          </p:nvPr>
        </p:nvPicPr>
        <p:blipFill>
          <a:blip r:embed="rId3" cstate="screen">
            <a:extLst>
              <a:ext uri="{28A0092B-C50C-407E-A947-70E740481C1C}">
                <a14:useLocalDpi xmlns:a14="http://schemas.microsoft.com/office/drawing/2010/main"/>
              </a:ext>
            </a:extLst>
          </a:blip>
          <a:srcRect/>
          <a:stretch>
            <a:fillRect/>
          </a:stretch>
        </p:blipFill>
        <p:spPr bwMode="auto">
          <a:xfrm>
            <a:off x="304800" y="1676400"/>
            <a:ext cx="3583265" cy="2391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14800" y="2971800"/>
            <a:ext cx="3998913"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3400" y="4495800"/>
            <a:ext cx="3581400" cy="1938992"/>
          </a:xfrm>
          <a:prstGeom prst="rect">
            <a:avLst/>
          </a:prstGeom>
          <a:noFill/>
        </p:spPr>
        <p:txBody>
          <a:bodyPr wrap="square" rtlCol="0">
            <a:spAutoFit/>
          </a:bodyPr>
          <a:lstStyle/>
          <a:p>
            <a:r>
              <a:rPr lang="en-US" sz="2000" dirty="0"/>
              <a:t>Paul </a:t>
            </a:r>
            <a:r>
              <a:rPr lang="en-US" sz="2000" dirty="0" err="1"/>
              <a:t>Soleri</a:t>
            </a:r>
            <a:r>
              <a:rPr lang="en-US" sz="2000" dirty="0"/>
              <a:t> created </a:t>
            </a:r>
            <a:r>
              <a:rPr lang="en-US" sz="2000" dirty="0" err="1"/>
              <a:t>Arcosanti</a:t>
            </a:r>
            <a:r>
              <a:rPr lang="en-US" sz="2000" dirty="0"/>
              <a:t> as a place for artists to work and live.  The design of the windows allows someone visiting or living here to see out into the landscape easily.   </a:t>
            </a:r>
          </a:p>
        </p:txBody>
      </p:sp>
      <p:sp>
        <p:nvSpPr>
          <p:cNvPr id="5" name="TextBox 4"/>
          <p:cNvSpPr txBox="1"/>
          <p:nvPr/>
        </p:nvSpPr>
        <p:spPr>
          <a:xfrm>
            <a:off x="5542756" y="5773579"/>
            <a:ext cx="934244" cy="215444"/>
          </a:xfrm>
          <a:prstGeom prst="rect">
            <a:avLst/>
          </a:prstGeom>
          <a:noFill/>
        </p:spPr>
        <p:txBody>
          <a:bodyPr wrap="square" rtlCol="0">
            <a:spAutoFit/>
          </a:bodyPr>
          <a:lstStyle/>
          <a:p>
            <a:r>
              <a:rPr lang="en-US" sz="800" dirty="0">
                <a:latin typeface="Tahoma"/>
                <a:ea typeface="Tahoma"/>
                <a:cs typeface="Tahoma"/>
              </a:rPr>
              <a:t>© Colleen Miller </a:t>
            </a:r>
            <a:endParaRPr lang="en-US" sz="800" dirty="0"/>
          </a:p>
        </p:txBody>
      </p:sp>
      <p:sp>
        <p:nvSpPr>
          <p:cNvPr id="8" name="TextBox 7"/>
          <p:cNvSpPr txBox="1"/>
          <p:nvPr/>
        </p:nvSpPr>
        <p:spPr>
          <a:xfrm>
            <a:off x="3078600" y="3811200"/>
            <a:ext cx="934244" cy="215444"/>
          </a:xfrm>
          <a:prstGeom prst="rect">
            <a:avLst/>
          </a:prstGeom>
          <a:noFill/>
        </p:spPr>
        <p:txBody>
          <a:bodyPr wrap="square" rtlCol="0">
            <a:spAutoFit/>
          </a:bodyPr>
          <a:lstStyle/>
          <a:p>
            <a:r>
              <a:rPr lang="en-US" sz="800" dirty="0">
                <a:latin typeface="Tahoma"/>
                <a:ea typeface="Tahoma"/>
                <a:cs typeface="Tahoma"/>
              </a:rPr>
              <a:t>© Colleen Miller </a:t>
            </a:r>
            <a:endParaRPr lang="en-US" sz="800" dirty="0"/>
          </a:p>
        </p:txBody>
      </p:sp>
    </p:spTree>
    <p:extLst>
      <p:ext uri="{BB962C8B-B14F-4D97-AF65-F5344CB8AC3E}">
        <p14:creationId xmlns:p14="http://schemas.microsoft.com/office/powerpoint/2010/main" val="995974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D-6 </a:t>
            </a:r>
            <a:r>
              <a:rPr lang="en-US" dirty="0" err="1"/>
              <a:t>Arcosanti</a:t>
            </a:r>
            <a:r>
              <a:rPr lang="en-US" dirty="0"/>
              <a:t> </a:t>
            </a:r>
          </a:p>
        </p:txBody>
      </p:sp>
      <p:sp>
        <p:nvSpPr>
          <p:cNvPr id="3" name="Content Placeholder 2"/>
          <p:cNvSpPr>
            <a:spLocks noGrp="1"/>
          </p:cNvSpPr>
          <p:nvPr>
            <p:ph sz="quarter" idx="1"/>
          </p:nvPr>
        </p:nvSpPr>
        <p:spPr>
          <a:xfrm>
            <a:off x="612648" y="5638800"/>
            <a:ext cx="8153400" cy="914400"/>
          </a:xfrm>
        </p:spPr>
        <p:txBody>
          <a:bodyPr>
            <a:normAutofit fontScale="77500" lnSpcReduction="20000"/>
          </a:bodyPr>
          <a:lstStyle/>
          <a:p>
            <a:r>
              <a:rPr lang="en-US" dirty="0"/>
              <a:t>The bells made at </a:t>
            </a:r>
            <a:r>
              <a:rPr lang="en-US" dirty="0" err="1"/>
              <a:t>Arcosanti</a:t>
            </a:r>
            <a:r>
              <a:rPr lang="en-US" dirty="0"/>
              <a:t> are easy to recognize.  They are handcrafted by the artists who live here.   Molds are pictured above along with some of the bells that hang on the property. </a:t>
            </a:r>
          </a:p>
        </p:txBody>
      </p:sp>
      <p:pic>
        <p:nvPicPr>
          <p:cNvPr id="2051" name="Picture 3" descr="E:\Arcosanti - Cordes Junction AZ\DSC_061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1828800"/>
            <a:ext cx="3124200" cy="20828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E:\Arcosanti - Cordes Junction AZ\DSC_066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38600" y="2311400"/>
            <a:ext cx="4419600" cy="2946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67400" y="5311712"/>
            <a:ext cx="9382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50193" y="3962400"/>
            <a:ext cx="9382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56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D-6 Crown King</a:t>
            </a:r>
          </a:p>
        </p:txBody>
      </p:sp>
      <p:sp>
        <p:nvSpPr>
          <p:cNvPr id="3" name="Content Placeholder 2"/>
          <p:cNvSpPr>
            <a:spLocks noGrp="1"/>
          </p:cNvSpPr>
          <p:nvPr>
            <p:ph sz="quarter" idx="1"/>
          </p:nvPr>
        </p:nvSpPr>
        <p:spPr>
          <a:xfrm>
            <a:off x="534924" y="5410200"/>
            <a:ext cx="7847076" cy="1295400"/>
          </a:xfrm>
        </p:spPr>
        <p:txBody>
          <a:bodyPr>
            <a:normAutofit fontScale="77500" lnSpcReduction="20000"/>
          </a:bodyPr>
          <a:lstStyle/>
          <a:p>
            <a:r>
              <a:rPr lang="en-US" dirty="0"/>
              <a:t>Pioneers and territorial settlers had to pass through many mountainous regions to reach their destination.  This is the road driving towards Crown King.  Can you imagine riding this way on horseback or in a wagon?</a:t>
            </a:r>
          </a:p>
        </p:txBody>
      </p:sp>
      <p:pic>
        <p:nvPicPr>
          <p:cNvPr id="27650" name="Picture 2" descr="E:\Road To or From Crown King\DSC_076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76400" y="1600200"/>
            <a:ext cx="61722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021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D-6 Crown King</a:t>
            </a:r>
          </a:p>
        </p:txBody>
      </p:sp>
      <p:sp>
        <p:nvSpPr>
          <p:cNvPr id="3" name="Content Placeholder 2"/>
          <p:cNvSpPr>
            <a:spLocks noGrp="1"/>
          </p:cNvSpPr>
          <p:nvPr>
            <p:ph sz="quarter" idx="1"/>
          </p:nvPr>
        </p:nvSpPr>
        <p:spPr>
          <a:xfrm>
            <a:off x="612648" y="1600200"/>
            <a:ext cx="3273552" cy="4495800"/>
          </a:xfrm>
        </p:spPr>
        <p:txBody>
          <a:bodyPr/>
          <a:lstStyle/>
          <a:p>
            <a:r>
              <a:rPr lang="en-US" dirty="0"/>
              <a:t>Small towns in Arizona often had a general store to allow people to buy goods in the town.  </a:t>
            </a:r>
          </a:p>
        </p:txBody>
      </p:sp>
      <p:pic>
        <p:nvPicPr>
          <p:cNvPr id="26626" name="Picture 2" descr="E:\Road To or From Crown King\DSC_078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24400" y="762000"/>
            <a:ext cx="3759200" cy="56388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00600" y="6096000"/>
            <a:ext cx="9382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880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D-6 Crown King </a:t>
            </a:r>
          </a:p>
        </p:txBody>
      </p:sp>
      <p:sp>
        <p:nvSpPr>
          <p:cNvPr id="3" name="Content Placeholder 2"/>
          <p:cNvSpPr>
            <a:spLocks noGrp="1"/>
          </p:cNvSpPr>
          <p:nvPr>
            <p:ph sz="quarter" idx="1"/>
          </p:nvPr>
        </p:nvSpPr>
        <p:spPr>
          <a:xfrm>
            <a:off x="612648" y="1600200"/>
            <a:ext cx="3197352" cy="4495800"/>
          </a:xfrm>
        </p:spPr>
        <p:txBody>
          <a:bodyPr>
            <a:normAutofit lnSpcReduction="10000"/>
          </a:bodyPr>
          <a:lstStyle/>
          <a:p>
            <a:r>
              <a:rPr lang="en-US" dirty="0"/>
              <a:t>Mining towns and territorial towns left many buildings for us to observe and study today.  Here is an example of a small wooden building. </a:t>
            </a:r>
          </a:p>
        </p:txBody>
      </p:sp>
      <p:pic>
        <p:nvPicPr>
          <p:cNvPr id="7170" name="Picture 2" descr="E:\Crown King AZ\IMG_889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67200" y="1600200"/>
            <a:ext cx="4324350" cy="4932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273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736</TotalTime>
  <Words>681</Words>
  <Application>Microsoft Macintosh PowerPoint</Application>
  <PresentationFormat>On-screen Show (4:3)</PresentationFormat>
  <Paragraphs>59</Paragraphs>
  <Slides>14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Tahoma</vt:lpstr>
      <vt:lpstr>Tw Cen MT</vt:lpstr>
      <vt:lpstr>Wingdings</vt:lpstr>
      <vt:lpstr>Wingdings 2</vt:lpstr>
      <vt:lpstr>Median</vt:lpstr>
      <vt:lpstr>Look and Learn: Photography Study of Arizona with the Giant Map </vt:lpstr>
      <vt:lpstr>Three Landform Regions of Arizona </vt:lpstr>
      <vt:lpstr> Mountain Region  </vt:lpstr>
      <vt:lpstr>Mountain Region </vt:lpstr>
      <vt:lpstr>D-6 Arcosanti</vt:lpstr>
      <vt:lpstr>D-6 Arcosanti </vt:lpstr>
      <vt:lpstr>D-6 Crown King</vt:lpstr>
      <vt:lpstr>D-6 Crown King</vt:lpstr>
      <vt:lpstr>D-6 Crown King </vt:lpstr>
      <vt:lpstr>E-6 Montezuma’s Castle</vt:lpstr>
      <vt:lpstr>E-7 Sedona</vt:lpstr>
      <vt:lpstr>E-7 Sedona</vt:lpstr>
      <vt:lpstr>E-9 Tonto Natural Bridge</vt:lpstr>
      <vt:lpstr>D-6 Yavapai County Courthouse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 and Learn: Photography Study of Arizona</dc:title>
  <dc:creator>schoolwok</dc:creator>
  <cp:lastModifiedBy>Gale Ekiss</cp:lastModifiedBy>
  <cp:revision>80</cp:revision>
  <dcterms:created xsi:type="dcterms:W3CDTF">2018-08-16T04:59:07Z</dcterms:created>
  <dcterms:modified xsi:type="dcterms:W3CDTF">2018-09-11T20:34:10Z</dcterms:modified>
</cp:coreProperties>
</file>