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3"/>
  </p:notesMasterIdLst>
  <p:sldIdLst>
    <p:sldId id="256" r:id="rId2"/>
    <p:sldId id="260" r:id="rId3"/>
    <p:sldId id="265" r:id="rId4"/>
    <p:sldId id="335" r:id="rId5"/>
    <p:sldId id="349" r:id="rId6"/>
    <p:sldId id="336" r:id="rId7"/>
    <p:sldId id="352" r:id="rId8"/>
    <p:sldId id="350" r:id="rId9"/>
    <p:sldId id="348" r:id="rId10"/>
    <p:sldId id="297" r:id="rId11"/>
    <p:sldId id="347" r:id="rId12"/>
    <p:sldId id="275" r:id="rId13"/>
    <p:sldId id="337" r:id="rId14"/>
    <p:sldId id="277" r:id="rId15"/>
    <p:sldId id="282" r:id="rId16"/>
    <p:sldId id="284" r:id="rId17"/>
    <p:sldId id="285" r:id="rId18"/>
    <p:sldId id="298" r:id="rId19"/>
    <p:sldId id="341" r:id="rId20"/>
    <p:sldId id="351" r:id="rId21"/>
    <p:sldId id="346" r:id="rId22"/>
    <p:sldId id="342" r:id="rId23"/>
    <p:sldId id="290" r:id="rId24"/>
    <p:sldId id="344" r:id="rId25"/>
    <p:sldId id="295" r:id="rId26"/>
    <p:sldId id="310" r:id="rId27"/>
    <p:sldId id="296" r:id="rId28"/>
    <p:sldId id="311" r:id="rId29"/>
    <p:sldId id="312" r:id="rId30"/>
    <p:sldId id="313" r:id="rId31"/>
    <p:sldId id="31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74"/>
  </p:normalViewPr>
  <p:slideViewPr>
    <p:cSldViewPr>
      <p:cViewPr varScale="1">
        <p:scale>
          <a:sx n="119" d="100"/>
          <a:sy n="119" d="100"/>
        </p:scale>
        <p:origin x="1920" y="1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87814F-2AB9-42BF-AC51-E82BBC661005}" type="datetimeFigureOut">
              <a:rPr lang="en-US" smtClean="0"/>
              <a:t>9/11/18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BF183D-11F2-4CD9-B8BE-9941EADB7B98}" type="slidenum">
              <a:rPr lang="en-US" smtClean="0"/>
              <a:t>‹#›</a:t>
            </a:fld>
            <a:endParaRPr lang="en-US"/>
          </a:p>
        </p:txBody>
      </p:sp>
    </p:spTree>
    <p:extLst>
      <p:ext uri="{BB962C8B-B14F-4D97-AF65-F5344CB8AC3E}">
        <p14:creationId xmlns:p14="http://schemas.microsoft.com/office/powerpoint/2010/main" val="341934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The Colorado River provides water to the majority of</a:t>
            </a:r>
            <a:r>
              <a:rPr lang="en-US" baseline="0" dirty="0"/>
              <a:t> the people who live in Arizona.  This river provides excellent locations for fishing, swimming, and kayaking in some areas of the state.  Lake Havasu is known for its water recreational sports.   This photo captures a calm and less disturbed segment of the river that is located north of Lake Havasu. </a:t>
            </a:r>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10</a:t>
            </a:fld>
            <a:endParaRPr lang="en-US"/>
          </a:p>
        </p:txBody>
      </p:sp>
    </p:spTree>
    <p:extLst>
      <p:ext uri="{BB962C8B-B14F-4D97-AF65-F5344CB8AC3E}">
        <p14:creationId xmlns:p14="http://schemas.microsoft.com/office/powerpoint/2010/main" val="2312457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Desert Region   Yuma, AZ</a:t>
            </a:r>
          </a:p>
          <a:p>
            <a:endParaRPr lang="en-US" dirty="0"/>
          </a:p>
        </p:txBody>
      </p:sp>
      <p:sp>
        <p:nvSpPr>
          <p:cNvPr id="4" name="Slide Number Placeholder 3"/>
          <p:cNvSpPr>
            <a:spLocks noGrp="1"/>
          </p:cNvSpPr>
          <p:nvPr>
            <p:ph type="sldNum" sz="quarter" idx="10"/>
          </p:nvPr>
        </p:nvSpPr>
        <p:spPr/>
        <p:txBody>
          <a:bodyPr/>
          <a:lstStyle/>
          <a:p>
            <a:fld id="{09BF183D-11F2-4CD9-B8BE-9941EADB7B98}" type="slidenum">
              <a:rPr lang="en-US" smtClean="0"/>
              <a:t>26</a:t>
            </a:fld>
            <a:endParaRPr lang="en-US"/>
          </a:p>
        </p:txBody>
      </p:sp>
    </p:spTree>
    <p:extLst>
      <p:ext uri="{BB962C8B-B14F-4D97-AF65-F5344CB8AC3E}">
        <p14:creationId xmlns:p14="http://schemas.microsoft.com/office/powerpoint/2010/main" val="3430371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Phoenix, AZ</a:t>
            </a:r>
          </a:p>
          <a:p>
            <a:r>
              <a:rPr lang="en-US" dirty="0"/>
              <a:t>https://tovreacastletours.com/ </a:t>
            </a:r>
          </a:p>
        </p:txBody>
      </p:sp>
      <p:sp>
        <p:nvSpPr>
          <p:cNvPr id="4" name="Slide Number Placeholder 3"/>
          <p:cNvSpPr>
            <a:spLocks noGrp="1"/>
          </p:cNvSpPr>
          <p:nvPr>
            <p:ph type="sldNum" sz="quarter" idx="10"/>
          </p:nvPr>
        </p:nvSpPr>
        <p:spPr/>
        <p:txBody>
          <a:bodyPr/>
          <a:lstStyle/>
          <a:p>
            <a:fld id="{09BF183D-11F2-4CD9-B8BE-9941EADB7B98}" type="slidenum">
              <a:rPr lang="en-US" smtClean="0"/>
              <a:t>27</a:t>
            </a:fld>
            <a:endParaRPr lang="en-US"/>
          </a:p>
        </p:txBody>
      </p:sp>
    </p:spTree>
    <p:extLst>
      <p:ext uri="{BB962C8B-B14F-4D97-AF65-F5344CB8AC3E}">
        <p14:creationId xmlns:p14="http://schemas.microsoft.com/office/powerpoint/2010/main" val="129380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Desert Region   Phoenix, AZ</a:t>
            </a:r>
          </a:p>
          <a:p>
            <a:r>
              <a:rPr lang="en-US" dirty="0"/>
              <a:t> </a:t>
            </a:r>
          </a:p>
        </p:txBody>
      </p:sp>
      <p:sp>
        <p:nvSpPr>
          <p:cNvPr id="4" name="Slide Number Placeholder 3"/>
          <p:cNvSpPr>
            <a:spLocks noGrp="1"/>
          </p:cNvSpPr>
          <p:nvPr>
            <p:ph type="sldNum" sz="quarter" idx="10"/>
          </p:nvPr>
        </p:nvSpPr>
        <p:spPr/>
        <p:txBody>
          <a:bodyPr/>
          <a:lstStyle/>
          <a:p>
            <a:fld id="{09BF183D-11F2-4CD9-B8BE-9941EADB7B98}" type="slidenum">
              <a:rPr lang="en-US" smtClean="0"/>
              <a:t>28</a:t>
            </a:fld>
            <a:endParaRPr lang="en-US"/>
          </a:p>
        </p:txBody>
      </p:sp>
    </p:spTree>
    <p:extLst>
      <p:ext uri="{BB962C8B-B14F-4D97-AF65-F5344CB8AC3E}">
        <p14:creationId xmlns:p14="http://schemas.microsoft.com/office/powerpoint/2010/main" val="219220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a:t>
            </a:r>
          </a:p>
        </p:txBody>
      </p:sp>
      <p:sp>
        <p:nvSpPr>
          <p:cNvPr id="4" name="Slide Number Placeholder 3"/>
          <p:cNvSpPr>
            <a:spLocks noGrp="1"/>
          </p:cNvSpPr>
          <p:nvPr>
            <p:ph type="sldNum" sz="quarter" idx="10"/>
          </p:nvPr>
        </p:nvSpPr>
        <p:spPr/>
        <p:txBody>
          <a:bodyPr/>
          <a:lstStyle/>
          <a:p>
            <a:fld id="{09BF183D-11F2-4CD9-B8BE-9941EADB7B98}" type="slidenum">
              <a:rPr lang="en-US" smtClean="0"/>
              <a:t>12</a:t>
            </a:fld>
            <a:endParaRPr lang="en-US"/>
          </a:p>
        </p:txBody>
      </p:sp>
    </p:spTree>
    <p:extLst>
      <p:ext uri="{BB962C8B-B14F-4D97-AF65-F5344CB8AC3E}">
        <p14:creationId xmlns:p14="http://schemas.microsoft.com/office/powerpoint/2010/main" val="203823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Northwest of Kingman</a:t>
            </a:r>
          </a:p>
        </p:txBody>
      </p:sp>
      <p:sp>
        <p:nvSpPr>
          <p:cNvPr id="4" name="Slide Number Placeholder 3"/>
          <p:cNvSpPr>
            <a:spLocks noGrp="1"/>
          </p:cNvSpPr>
          <p:nvPr>
            <p:ph type="sldNum" sz="quarter" idx="10"/>
          </p:nvPr>
        </p:nvSpPr>
        <p:spPr/>
        <p:txBody>
          <a:bodyPr/>
          <a:lstStyle/>
          <a:p>
            <a:fld id="{09BF183D-11F2-4CD9-B8BE-9941EADB7B98}" type="slidenum">
              <a:rPr lang="en-US" smtClean="0"/>
              <a:t>14</a:t>
            </a:fld>
            <a:endParaRPr lang="en-US"/>
          </a:p>
        </p:txBody>
      </p:sp>
    </p:spTree>
    <p:extLst>
      <p:ext uri="{BB962C8B-B14F-4D97-AF65-F5344CB8AC3E}">
        <p14:creationId xmlns:p14="http://schemas.microsoft.com/office/powerpoint/2010/main" val="47282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Peoria, AZ</a:t>
            </a:r>
          </a:p>
        </p:txBody>
      </p:sp>
      <p:sp>
        <p:nvSpPr>
          <p:cNvPr id="4" name="Slide Number Placeholder 3"/>
          <p:cNvSpPr>
            <a:spLocks noGrp="1"/>
          </p:cNvSpPr>
          <p:nvPr>
            <p:ph type="sldNum" sz="quarter" idx="10"/>
          </p:nvPr>
        </p:nvSpPr>
        <p:spPr/>
        <p:txBody>
          <a:bodyPr/>
          <a:lstStyle/>
          <a:p>
            <a:fld id="{09BF183D-11F2-4CD9-B8BE-9941EADB7B98}" type="slidenum">
              <a:rPr lang="en-US" smtClean="0"/>
              <a:t>15</a:t>
            </a:fld>
            <a:endParaRPr lang="en-US"/>
          </a:p>
        </p:txBody>
      </p:sp>
    </p:spTree>
    <p:extLst>
      <p:ext uri="{BB962C8B-B14F-4D97-AF65-F5344CB8AC3E}">
        <p14:creationId xmlns:p14="http://schemas.microsoft.com/office/powerpoint/2010/main" val="115323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Phoenix, AZ</a:t>
            </a:r>
          </a:p>
        </p:txBody>
      </p:sp>
      <p:sp>
        <p:nvSpPr>
          <p:cNvPr id="4" name="Slide Number Placeholder 3"/>
          <p:cNvSpPr>
            <a:spLocks noGrp="1"/>
          </p:cNvSpPr>
          <p:nvPr>
            <p:ph type="sldNum" sz="quarter" idx="10"/>
          </p:nvPr>
        </p:nvSpPr>
        <p:spPr/>
        <p:txBody>
          <a:bodyPr/>
          <a:lstStyle/>
          <a:p>
            <a:fld id="{09BF183D-11F2-4CD9-B8BE-9941EADB7B98}" type="slidenum">
              <a:rPr lang="en-US" smtClean="0"/>
              <a:t>16</a:t>
            </a:fld>
            <a:endParaRPr lang="en-US"/>
          </a:p>
        </p:txBody>
      </p:sp>
    </p:spTree>
    <p:extLst>
      <p:ext uri="{BB962C8B-B14F-4D97-AF65-F5344CB8AC3E}">
        <p14:creationId xmlns:p14="http://schemas.microsoft.com/office/powerpoint/2010/main" val="365597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Phoenix, AZ</a:t>
            </a:r>
          </a:p>
        </p:txBody>
      </p:sp>
      <p:sp>
        <p:nvSpPr>
          <p:cNvPr id="4" name="Slide Number Placeholder 3"/>
          <p:cNvSpPr>
            <a:spLocks noGrp="1"/>
          </p:cNvSpPr>
          <p:nvPr>
            <p:ph type="sldNum" sz="quarter" idx="10"/>
          </p:nvPr>
        </p:nvSpPr>
        <p:spPr/>
        <p:txBody>
          <a:bodyPr/>
          <a:lstStyle/>
          <a:p>
            <a:fld id="{09BF183D-11F2-4CD9-B8BE-9941EADB7B98}" type="slidenum">
              <a:rPr lang="en-US" smtClean="0"/>
              <a:t>17</a:t>
            </a:fld>
            <a:endParaRPr lang="en-US"/>
          </a:p>
        </p:txBody>
      </p:sp>
    </p:spTree>
    <p:extLst>
      <p:ext uri="{BB962C8B-B14F-4D97-AF65-F5344CB8AC3E}">
        <p14:creationId xmlns:p14="http://schemas.microsoft.com/office/powerpoint/2010/main" val="283805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a:t>
            </a:r>
            <a:r>
              <a:rPr lang="en-US" dirty="0" err="1"/>
              <a:t>Oatman</a:t>
            </a:r>
            <a:r>
              <a:rPr lang="en-US" dirty="0"/>
              <a:t>, AZ</a:t>
            </a:r>
          </a:p>
        </p:txBody>
      </p:sp>
      <p:sp>
        <p:nvSpPr>
          <p:cNvPr id="4" name="Slide Number Placeholder 3"/>
          <p:cNvSpPr>
            <a:spLocks noGrp="1"/>
          </p:cNvSpPr>
          <p:nvPr>
            <p:ph type="sldNum" sz="quarter" idx="10"/>
          </p:nvPr>
        </p:nvSpPr>
        <p:spPr/>
        <p:txBody>
          <a:bodyPr/>
          <a:lstStyle/>
          <a:p>
            <a:fld id="{09BF183D-11F2-4CD9-B8BE-9941EADB7B98}" type="slidenum">
              <a:rPr lang="en-US" smtClean="0"/>
              <a:t>18</a:t>
            </a:fld>
            <a:endParaRPr lang="en-US"/>
          </a:p>
        </p:txBody>
      </p:sp>
    </p:spTree>
    <p:extLst>
      <p:ext uri="{BB962C8B-B14F-4D97-AF65-F5344CB8AC3E}">
        <p14:creationId xmlns:p14="http://schemas.microsoft.com/office/powerpoint/2010/main" val="125258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Phoenix, AZ</a:t>
            </a:r>
          </a:p>
          <a:p>
            <a:r>
              <a:rPr lang="en-US" dirty="0"/>
              <a:t>https://www.phoenix.gov/parkssite/Documents/PKS_Pueblo_Grande_Museum/d_048501.pdf </a:t>
            </a:r>
          </a:p>
        </p:txBody>
      </p:sp>
      <p:sp>
        <p:nvSpPr>
          <p:cNvPr id="4" name="Slide Number Placeholder 3"/>
          <p:cNvSpPr>
            <a:spLocks noGrp="1"/>
          </p:cNvSpPr>
          <p:nvPr>
            <p:ph type="sldNum" sz="quarter" idx="10"/>
          </p:nvPr>
        </p:nvSpPr>
        <p:spPr/>
        <p:txBody>
          <a:bodyPr/>
          <a:lstStyle/>
          <a:p>
            <a:fld id="{09BF183D-11F2-4CD9-B8BE-9941EADB7B98}" type="slidenum">
              <a:rPr lang="en-US" smtClean="0"/>
              <a:t>23</a:t>
            </a:fld>
            <a:endParaRPr lang="en-US"/>
          </a:p>
        </p:txBody>
      </p:sp>
    </p:spTree>
    <p:extLst>
      <p:ext uri="{BB962C8B-B14F-4D97-AF65-F5344CB8AC3E}">
        <p14:creationId xmlns:p14="http://schemas.microsoft.com/office/powerpoint/2010/main" val="383226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Desert Region   Yuma, AZ</a:t>
            </a:r>
          </a:p>
        </p:txBody>
      </p:sp>
      <p:sp>
        <p:nvSpPr>
          <p:cNvPr id="4" name="Slide Number Placeholder 3"/>
          <p:cNvSpPr>
            <a:spLocks noGrp="1"/>
          </p:cNvSpPr>
          <p:nvPr>
            <p:ph type="sldNum" sz="quarter" idx="10"/>
          </p:nvPr>
        </p:nvSpPr>
        <p:spPr/>
        <p:txBody>
          <a:bodyPr/>
          <a:lstStyle/>
          <a:p>
            <a:fld id="{09BF183D-11F2-4CD9-B8BE-9941EADB7B98}" type="slidenum">
              <a:rPr lang="en-US" smtClean="0"/>
              <a:t>25</a:t>
            </a:fld>
            <a:endParaRPr lang="en-US"/>
          </a:p>
        </p:txBody>
      </p:sp>
    </p:spTree>
    <p:extLst>
      <p:ext uri="{BB962C8B-B14F-4D97-AF65-F5344CB8AC3E}">
        <p14:creationId xmlns:p14="http://schemas.microsoft.com/office/powerpoint/2010/main" val="82325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808778F-7567-46A2-8728-8A8BA30F7283}" type="datetimeFigureOut">
              <a:rPr lang="en-US" smtClean="0"/>
              <a:t>9/11/18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E2BAC55-8CA1-490E-990B-95091F2C4CA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08778F-7567-46A2-8728-8A8BA30F7283}"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2BAC55-8CA1-490E-990B-95091F2C4C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808778F-7567-46A2-8728-8A8BA30F7283}" type="datetimeFigureOut">
              <a:rPr lang="en-US" smtClean="0"/>
              <a:t>9/11/18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E2BAC55-8CA1-490E-990B-95091F2C4CA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808778F-7567-46A2-8728-8A8BA30F7283}" type="datetimeFigureOut">
              <a:rPr lang="en-US" smtClean="0"/>
              <a:t>9/11/18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2BAC55-8CA1-490E-990B-95091F2C4CA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808778F-7567-46A2-8728-8A8BA30F7283}" type="datetimeFigureOut">
              <a:rPr lang="en-US" smtClean="0"/>
              <a:t>9/11/18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E2BAC55-8CA1-490E-990B-95091F2C4CA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808778F-7567-46A2-8728-8A8BA30F7283}" type="datetimeFigureOut">
              <a:rPr lang="en-US" smtClean="0"/>
              <a:t>9/11/18</a:t>
            </a:fld>
            <a:endParaRPr lang="en-US"/>
          </a:p>
        </p:txBody>
      </p:sp>
      <p:sp>
        <p:nvSpPr>
          <p:cNvPr id="10" name="Slide Number Placeholder 9"/>
          <p:cNvSpPr>
            <a:spLocks noGrp="1"/>
          </p:cNvSpPr>
          <p:nvPr>
            <p:ph type="sldNum" sz="quarter" idx="16"/>
          </p:nvPr>
        </p:nvSpPr>
        <p:spPr/>
        <p:txBody>
          <a:bodyPr rtlCol="0"/>
          <a:lstStyle/>
          <a:p>
            <a:fld id="{3E2BAC55-8CA1-490E-990B-95091F2C4CA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9808778F-7567-46A2-8728-8A8BA30F7283}" type="datetimeFigureOut">
              <a:rPr lang="en-US" smtClean="0"/>
              <a:t>9/11/18</a:t>
            </a:fld>
            <a:endParaRPr lang="en-US"/>
          </a:p>
        </p:txBody>
      </p:sp>
      <p:sp>
        <p:nvSpPr>
          <p:cNvPr id="12" name="Slide Number Placeholder 11"/>
          <p:cNvSpPr>
            <a:spLocks noGrp="1"/>
          </p:cNvSpPr>
          <p:nvPr>
            <p:ph type="sldNum" sz="quarter" idx="16"/>
          </p:nvPr>
        </p:nvSpPr>
        <p:spPr/>
        <p:txBody>
          <a:bodyPr rtlCol="0"/>
          <a:lstStyle/>
          <a:p>
            <a:fld id="{3E2BAC55-8CA1-490E-990B-95091F2C4CA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808778F-7567-46A2-8728-8A8BA30F7283}" type="datetimeFigureOut">
              <a:rPr lang="en-US" smtClean="0"/>
              <a:t>9/11/18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E2BAC55-8CA1-490E-990B-95091F2C4C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8778F-7567-46A2-8728-8A8BA30F7283}" type="datetimeFigureOut">
              <a:rPr lang="en-US" smtClean="0"/>
              <a:t>9/11/18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E2BAC55-8CA1-490E-990B-95091F2C4C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808778F-7567-46A2-8728-8A8BA30F7283}" type="datetimeFigureOut">
              <a:rPr lang="en-US" smtClean="0"/>
              <a:t>9/11/18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E2BAC55-8CA1-490E-990B-95091F2C4CA2}"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808778F-7567-46A2-8728-8A8BA30F7283}" type="datetimeFigureOut">
              <a:rPr lang="en-US" smtClean="0"/>
              <a:t>9/11/18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E2BAC55-8CA1-490E-990B-95091F2C4CA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808778F-7567-46A2-8728-8A8BA30F7283}" type="datetimeFigureOut">
              <a:rPr lang="en-US" smtClean="0"/>
              <a:t>9/11/18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E2BAC55-8CA1-490E-990B-95091F2C4C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http://www.tombstoneaz.net/tombstone-court-house.html" TargetMode="External"/><Relationship Id="rId7" Type="http://schemas.openxmlformats.org/officeDocument/2006/relationships/image" Target="../media/image33.png"/><Relationship Id="rId2" Type="http://schemas.openxmlformats.org/officeDocument/2006/relationships/hyperlink" Target="https://azstateparks.com/tombstone"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azcentral.com/story/travel/local/history/2015/04/24/arizonas-military-history-poston-memorial-monument/2620119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saoconnor@isaacschool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zruins.com/besh-ba-gowah-archaeological-park/" TargetMode="External"/><Relationship Id="rId2" Type="http://schemas.openxmlformats.org/officeDocument/2006/relationships/hyperlink" Target="http://www.globeaz.gov/visitors/besh-ba-gowah" TargetMode="External"/><Relationship Id="rId1" Type="http://schemas.openxmlformats.org/officeDocument/2006/relationships/slideLayout" Target="../slideLayouts/slideLayout2.xml"/><Relationship Id="rId5" Type="http://schemas.openxmlformats.org/officeDocument/2006/relationships/hyperlink" Target="http://www.discovergila.com/Besh-Ba-Gowah.php"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fws.gov/refuge/bill_williams_riv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esternmininghistory.com/towns/arizona/chloride/"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66800"/>
            <a:ext cx="6477000" cy="2286000"/>
          </a:xfrm>
        </p:spPr>
        <p:txBody>
          <a:bodyPr>
            <a:normAutofit fontScale="90000"/>
          </a:bodyPr>
          <a:lstStyle/>
          <a:p>
            <a:r>
              <a:rPr lang="en-US" dirty="0"/>
              <a:t>Look and Learn: Photography Study of Arizona with the Giant Map </a:t>
            </a:r>
          </a:p>
        </p:txBody>
      </p:sp>
      <p:sp>
        <p:nvSpPr>
          <p:cNvPr id="3" name="Subtitle 2"/>
          <p:cNvSpPr>
            <a:spLocks noGrp="1"/>
          </p:cNvSpPr>
          <p:nvPr>
            <p:ph type="subTitle" idx="1"/>
          </p:nvPr>
        </p:nvSpPr>
        <p:spPr>
          <a:xfrm>
            <a:off x="914400" y="3810000"/>
            <a:ext cx="3429000" cy="1219200"/>
          </a:xfrm>
        </p:spPr>
        <p:txBody>
          <a:bodyPr>
            <a:normAutofit fontScale="85000" lnSpcReduction="20000"/>
          </a:bodyPr>
          <a:lstStyle/>
          <a:p>
            <a:r>
              <a:rPr lang="en-US" sz="2000" dirty="0"/>
              <a:t>Sheila O’Connor</a:t>
            </a:r>
          </a:p>
          <a:p>
            <a:r>
              <a:rPr lang="en-US" sz="2000" dirty="0"/>
              <a:t>Isaac Middle School</a:t>
            </a:r>
          </a:p>
          <a:p>
            <a:r>
              <a:rPr lang="en-US" sz="2000" dirty="0"/>
              <a:t>AZ Geographic Alliance </a:t>
            </a:r>
          </a:p>
          <a:p>
            <a:r>
              <a:rPr lang="en-US" sz="2000"/>
              <a:t>September 8, </a:t>
            </a:r>
            <a:r>
              <a:rPr lang="en-US" sz="2000" dirty="0"/>
              <a:t>2018 </a:t>
            </a:r>
          </a:p>
        </p:txBody>
      </p:sp>
      <p:sp>
        <p:nvSpPr>
          <p:cNvPr id="4" name="TextBox 3">
            <a:extLst>
              <a:ext uri="{FF2B5EF4-FFF2-40B4-BE49-F238E27FC236}">
                <a16:creationId xmlns:a16="http://schemas.microsoft.com/office/drawing/2014/main" id="{03B7E04F-1602-6846-8BFC-904ECD36C30B}"/>
              </a:ext>
            </a:extLst>
          </p:cNvPr>
          <p:cNvSpPr txBox="1"/>
          <p:nvPr/>
        </p:nvSpPr>
        <p:spPr>
          <a:xfrm>
            <a:off x="4457700" y="3845859"/>
            <a:ext cx="2730556" cy="646331"/>
          </a:xfrm>
          <a:prstGeom prst="rect">
            <a:avLst/>
          </a:prstGeom>
          <a:noFill/>
        </p:spPr>
        <p:txBody>
          <a:bodyPr wrap="none" rtlCol="0">
            <a:spAutoFit/>
          </a:bodyPr>
          <a:lstStyle/>
          <a:p>
            <a:r>
              <a:rPr lang="en-US" sz="3600" dirty="0">
                <a:solidFill>
                  <a:srgbClr val="FFC000"/>
                </a:solidFill>
              </a:rPr>
              <a:t>Desert Region</a:t>
            </a:r>
          </a:p>
        </p:txBody>
      </p:sp>
    </p:spTree>
    <p:extLst>
      <p:ext uri="{BB962C8B-B14F-4D97-AF65-F5344CB8AC3E}">
        <p14:creationId xmlns:p14="http://schemas.microsoft.com/office/powerpoint/2010/main" val="122730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B-6 Colorado River near Lake Havasu</a:t>
            </a:r>
          </a:p>
        </p:txBody>
      </p:sp>
      <p:pic>
        <p:nvPicPr>
          <p:cNvPr id="36866" name="Picture 2" descr="C:\Users\schoolwok\Dropbox\Colorado River Days Pictures\Lake Havasu\BillW.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1647150"/>
            <a:ext cx="6781800" cy="3839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6300" y="5715000"/>
            <a:ext cx="7620000" cy="707886"/>
          </a:xfrm>
          <a:prstGeom prst="rect">
            <a:avLst/>
          </a:prstGeom>
          <a:noFill/>
        </p:spPr>
        <p:txBody>
          <a:bodyPr wrap="square" rtlCol="0">
            <a:spAutoFit/>
          </a:bodyPr>
          <a:lstStyle/>
          <a:p>
            <a:r>
              <a:rPr lang="en-US" sz="2000" dirty="0"/>
              <a:t>The Colorado River provides fresh water for many places throughout Arizona.  It is an important natural resource for people and animals.</a:t>
            </a:r>
          </a:p>
        </p:txBody>
      </p:sp>
    </p:spTree>
    <p:extLst>
      <p:ext uri="{BB962C8B-B14F-4D97-AF65-F5344CB8AC3E}">
        <p14:creationId xmlns:p14="http://schemas.microsoft.com/office/powerpoint/2010/main" val="377959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228600"/>
            <a:ext cx="8534400" cy="990600"/>
          </a:xfrm>
        </p:spPr>
        <p:txBody>
          <a:bodyPr>
            <a:normAutofit fontScale="90000"/>
          </a:bodyPr>
          <a:lstStyle/>
          <a:p>
            <a:r>
              <a:rPr lang="en-US" dirty="0"/>
              <a:t>A-8 Emerald Cave on the Colorado River</a:t>
            </a:r>
          </a:p>
        </p:txBody>
      </p:sp>
      <p:sp>
        <p:nvSpPr>
          <p:cNvPr id="3" name="Content Placeholder 2"/>
          <p:cNvSpPr>
            <a:spLocks noGrp="1"/>
          </p:cNvSpPr>
          <p:nvPr>
            <p:ph sz="quarter" idx="1"/>
          </p:nvPr>
        </p:nvSpPr>
        <p:spPr>
          <a:xfrm>
            <a:off x="196775" y="1600200"/>
            <a:ext cx="3918025" cy="4343400"/>
          </a:xfrm>
        </p:spPr>
        <p:txBody>
          <a:bodyPr>
            <a:noAutofit/>
          </a:bodyPr>
          <a:lstStyle/>
          <a:p>
            <a:r>
              <a:rPr lang="en-US" sz="2000" dirty="0"/>
              <a:t>This is a place along the Colorado River between the Hoover Dam and Willow Beach located north of Kingman, Arizona. This location attracts tourists because the water and the rocks work with the sunshine to reflect an emerald color off of the cave walls.  You will need to kayak or take a boat to see this special location along the Colorado River. Also, If you are lucky, you might spot some bighorn sheep climbing the canyon walls.      </a:t>
            </a:r>
          </a:p>
        </p:txBody>
      </p:sp>
      <p:pic>
        <p:nvPicPr>
          <p:cNvPr id="19458" name="Picture 2" descr="C:\Users\schoolwok\Pictures\Geography Lesson\Emerald Caves green reflection phot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43400" y="18288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E-4 Florence: Historic Mining Area </a:t>
            </a:r>
          </a:p>
        </p:txBody>
      </p:sp>
      <p:sp>
        <p:nvSpPr>
          <p:cNvPr id="3" name="Content Placeholder 2"/>
          <p:cNvSpPr>
            <a:spLocks noGrp="1"/>
          </p:cNvSpPr>
          <p:nvPr>
            <p:ph sz="quarter" idx="1"/>
          </p:nvPr>
        </p:nvSpPr>
        <p:spPr>
          <a:xfrm>
            <a:off x="5443271" y="6152464"/>
            <a:ext cx="3279648" cy="381000"/>
          </a:xfrm>
        </p:spPr>
        <p:txBody>
          <a:bodyPr>
            <a:normAutofit fontScale="77500" lnSpcReduction="20000"/>
          </a:bodyPr>
          <a:lstStyle/>
          <a:p>
            <a:pPr marL="0" indent="0">
              <a:buNone/>
            </a:pPr>
            <a:r>
              <a:rPr lang="en-US" dirty="0"/>
              <a:t>This is the road into town.  </a:t>
            </a:r>
          </a:p>
        </p:txBody>
      </p:sp>
      <p:pic>
        <p:nvPicPr>
          <p:cNvPr id="9218" name="Picture 2" descr="E:\Florence AZ\DSC_073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844" y="3962400"/>
            <a:ext cx="3160075" cy="211542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E:\Florence AZ\DSC_076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6800" y="1600200"/>
            <a:ext cx="2905046" cy="43396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Florence AZ\DSC_075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2375" y="1712618"/>
            <a:ext cx="2480937"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2648" y="6019799"/>
            <a:ext cx="3578352" cy="707886"/>
          </a:xfrm>
          <a:prstGeom prst="rect">
            <a:avLst/>
          </a:prstGeom>
          <a:noFill/>
        </p:spPr>
        <p:txBody>
          <a:bodyPr wrap="square" rtlCol="0">
            <a:spAutoFit/>
          </a:bodyPr>
          <a:lstStyle/>
          <a:p>
            <a:r>
              <a:rPr lang="en-US" sz="2000" dirty="0"/>
              <a:t>Miners and pioneer settlers needed wells to gather water</a:t>
            </a:r>
            <a:r>
              <a:rPr lang="en-US" dirty="0"/>
              <a:t>. </a:t>
            </a:r>
          </a:p>
        </p:txBody>
      </p:sp>
    </p:spTree>
    <p:extLst>
      <p:ext uri="{BB962C8B-B14F-4D97-AF65-F5344CB8AC3E}">
        <p14:creationId xmlns:p14="http://schemas.microsoft.com/office/powerpoint/2010/main" val="76967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B-5 Hi Jolly Monument </a:t>
            </a:r>
          </a:p>
        </p:txBody>
      </p:sp>
      <p:sp>
        <p:nvSpPr>
          <p:cNvPr id="3" name="Content Placeholder 2"/>
          <p:cNvSpPr>
            <a:spLocks noGrp="1"/>
          </p:cNvSpPr>
          <p:nvPr>
            <p:ph sz="quarter" idx="1"/>
          </p:nvPr>
        </p:nvSpPr>
        <p:spPr>
          <a:xfrm>
            <a:off x="612648" y="5334000"/>
            <a:ext cx="8153400" cy="1295400"/>
          </a:xfrm>
        </p:spPr>
        <p:txBody>
          <a:bodyPr>
            <a:noAutofit/>
          </a:bodyPr>
          <a:lstStyle/>
          <a:p>
            <a:r>
              <a:rPr lang="en-US" sz="2000" dirty="0"/>
              <a:t>This monument pays tribute to Hi Jolly or .  He was a man who worked with camels when some military men thought that camels could be trainable and adaptable to the Sonoran Desert.   This monument is located in a cemetery found in Quartzite, Arizona.</a:t>
            </a:r>
          </a:p>
        </p:txBody>
      </p:sp>
      <p:pic>
        <p:nvPicPr>
          <p:cNvPr id="5122" name="Picture 2" descr="C:\Users\schoolwok\Pictures\Geography Lesson\hi jolly phot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0" y="1881750"/>
            <a:ext cx="44196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3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A-9 Hoover Dam</a:t>
            </a:r>
          </a:p>
        </p:txBody>
      </p:sp>
      <p:sp>
        <p:nvSpPr>
          <p:cNvPr id="3" name="Content Placeholder 2"/>
          <p:cNvSpPr>
            <a:spLocks noGrp="1"/>
          </p:cNvSpPr>
          <p:nvPr>
            <p:ph sz="quarter" idx="1"/>
          </p:nvPr>
        </p:nvSpPr>
        <p:spPr>
          <a:xfrm>
            <a:off x="457200" y="1828800"/>
            <a:ext cx="3429000" cy="4686300"/>
          </a:xfrm>
        </p:spPr>
        <p:txBody>
          <a:bodyPr>
            <a:noAutofit/>
          </a:bodyPr>
          <a:lstStyle/>
          <a:p>
            <a:r>
              <a:rPr lang="en-US" sz="2000" dirty="0"/>
              <a:t>In the past, Arizonans needed a way to control the rivers.  This dam was created to control the flow of the mighty Colorado River in western Arizona.  Both the Hoover Dam and the bridge were designed by engineers. </a:t>
            </a:r>
          </a:p>
          <a:p>
            <a:r>
              <a:rPr lang="en-US" sz="2000" dirty="0"/>
              <a:t>Do you like to build items?  Do you like to complete puzzles? Have you ever thought about becoming an engineer?  </a:t>
            </a:r>
          </a:p>
        </p:txBody>
      </p:sp>
      <p:pic>
        <p:nvPicPr>
          <p:cNvPr id="6147" name="Picture 3" descr="C:\Users\schoolwok\Pictures\Geography Lesson\Hoover Dam framed by the bridg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167640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89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D-5 Lake Pleasant</a:t>
            </a:r>
          </a:p>
        </p:txBody>
      </p:sp>
      <p:sp>
        <p:nvSpPr>
          <p:cNvPr id="3" name="Content Placeholder 2"/>
          <p:cNvSpPr>
            <a:spLocks noGrp="1"/>
          </p:cNvSpPr>
          <p:nvPr>
            <p:ph sz="quarter" idx="1"/>
          </p:nvPr>
        </p:nvSpPr>
        <p:spPr>
          <a:xfrm>
            <a:off x="304800" y="1981200"/>
            <a:ext cx="4191000" cy="1219200"/>
          </a:xfrm>
        </p:spPr>
        <p:txBody>
          <a:bodyPr>
            <a:normAutofit fontScale="70000" lnSpcReduction="20000"/>
          </a:bodyPr>
          <a:lstStyle/>
          <a:p>
            <a:r>
              <a:rPr lang="en-US" dirty="0"/>
              <a:t>Arizonans can enjoy several man-made lakes that allow people to enjoy sailing, paddling kayaking, and watching sunsets.</a:t>
            </a:r>
          </a:p>
        </p:txBody>
      </p:sp>
      <p:pic>
        <p:nvPicPr>
          <p:cNvPr id="18434" name="Picture 2" descr="E:\Lake Pleasant - Peoria AZ\DSC_063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343400"/>
            <a:ext cx="3124200" cy="20828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E:\Lake Pleasant - Peoria AZ\DSC_059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1676400"/>
            <a:ext cx="381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E:\Lake Pleasant - Peoria AZ\DSC_056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 y="3352800"/>
            <a:ext cx="42291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0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D-5 Mystery Castle</a:t>
            </a:r>
          </a:p>
        </p:txBody>
      </p:sp>
      <p:sp>
        <p:nvSpPr>
          <p:cNvPr id="3" name="Content Placeholder 2"/>
          <p:cNvSpPr>
            <a:spLocks noGrp="1"/>
          </p:cNvSpPr>
          <p:nvPr>
            <p:ph sz="quarter" idx="1"/>
          </p:nvPr>
        </p:nvSpPr>
        <p:spPr>
          <a:xfrm>
            <a:off x="228600" y="4114800"/>
            <a:ext cx="4038600" cy="1905000"/>
          </a:xfrm>
        </p:spPr>
        <p:txBody>
          <a:bodyPr>
            <a:noAutofit/>
          </a:bodyPr>
          <a:lstStyle/>
          <a:p>
            <a:pPr marL="0" indent="0">
              <a:buNone/>
            </a:pPr>
            <a:r>
              <a:rPr lang="en-US" sz="2000" dirty="0"/>
              <a:t>Bruce Gully built the Mystery Castle by hand with objects found in the desert near South Mountain.  He built this house for his daughter because she had asked for a castle when she was a young girl. Can you see any objects that you recognize in these photos?</a:t>
            </a:r>
          </a:p>
        </p:txBody>
      </p:sp>
      <p:pic>
        <p:nvPicPr>
          <p:cNvPr id="20482" name="Picture 2" descr="E:\Mystery Castle - Phoenix AZ\DSC_093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1653988"/>
            <a:ext cx="3276600" cy="49149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E:\Mystery Castle - Phoenix AZ\DSC_084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 y="1676400"/>
            <a:ext cx="33528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97200" y="457200"/>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96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D-5 National Veteran’s Cemetery</a:t>
            </a:r>
          </a:p>
        </p:txBody>
      </p:sp>
      <p:sp>
        <p:nvSpPr>
          <p:cNvPr id="3" name="Content Placeholder 2"/>
          <p:cNvSpPr>
            <a:spLocks noGrp="1"/>
          </p:cNvSpPr>
          <p:nvPr>
            <p:ph sz="quarter" idx="1"/>
          </p:nvPr>
        </p:nvSpPr>
        <p:spPr>
          <a:xfrm>
            <a:off x="612648" y="5686425"/>
            <a:ext cx="8382000" cy="685800"/>
          </a:xfrm>
        </p:spPr>
        <p:txBody>
          <a:bodyPr>
            <a:noAutofit/>
          </a:bodyPr>
          <a:lstStyle/>
          <a:p>
            <a:r>
              <a:rPr lang="en-US" sz="2000" dirty="0"/>
              <a:t>Many Arizonans have served in the US military.  The National Veteran’s Cemetery honors these people for their service to the country.</a:t>
            </a:r>
          </a:p>
        </p:txBody>
      </p:sp>
      <p:pic>
        <p:nvPicPr>
          <p:cNvPr id="21506" name="Picture 2" descr="E:\National Veterans Cemetary AZ - Cave Creek AZ\DSC_076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1600200"/>
            <a:ext cx="647700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5554925"/>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29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B-7 </a:t>
            </a:r>
            <a:r>
              <a:rPr lang="en-US" dirty="0" err="1"/>
              <a:t>Oatman</a:t>
            </a:r>
            <a:r>
              <a:rPr lang="en-US" dirty="0"/>
              <a:t> </a:t>
            </a:r>
          </a:p>
        </p:txBody>
      </p:sp>
      <p:sp>
        <p:nvSpPr>
          <p:cNvPr id="3" name="Content Placeholder 2"/>
          <p:cNvSpPr>
            <a:spLocks noGrp="1"/>
          </p:cNvSpPr>
          <p:nvPr>
            <p:ph sz="quarter" idx="1"/>
          </p:nvPr>
        </p:nvSpPr>
        <p:spPr>
          <a:xfrm>
            <a:off x="612648" y="5715000"/>
            <a:ext cx="8153400" cy="838200"/>
          </a:xfrm>
        </p:spPr>
        <p:txBody>
          <a:bodyPr>
            <a:normAutofit fontScale="70000" lnSpcReduction="20000"/>
          </a:bodyPr>
          <a:lstStyle/>
          <a:p>
            <a:r>
              <a:rPr lang="en-US" dirty="0"/>
              <a:t>A sense of days gone by still exists in some of the old mining towns.  The burros wander and help to bring tourists to this sleepy town in northern Arizona. </a:t>
            </a:r>
          </a:p>
        </p:txBody>
      </p:sp>
      <p:pic>
        <p:nvPicPr>
          <p:cNvPr id="37890" name="Picture 2" descr="C:\Users\schoolwok\Dropbox\Colorado River Days Pictures\Oatman\Oatman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2133600"/>
            <a:ext cx="40386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schoolwok\Pictures\Geography Lesson\oatman burro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213360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0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en-US" sz="3600" dirty="0"/>
              <a:t>G-2 OK Corral and Courthouse in Tombstone </a:t>
            </a:r>
          </a:p>
        </p:txBody>
      </p:sp>
      <p:sp>
        <p:nvSpPr>
          <p:cNvPr id="3" name="Content Placeholder 2"/>
          <p:cNvSpPr>
            <a:spLocks noGrp="1"/>
          </p:cNvSpPr>
          <p:nvPr>
            <p:ph sz="quarter" idx="1"/>
          </p:nvPr>
        </p:nvSpPr>
        <p:spPr>
          <a:xfrm>
            <a:off x="304800" y="5226764"/>
            <a:ext cx="8610600" cy="1461526"/>
          </a:xfrm>
        </p:spPr>
        <p:txBody>
          <a:bodyPr>
            <a:normAutofit fontScale="55000" lnSpcReduction="20000"/>
          </a:bodyPr>
          <a:lstStyle/>
          <a:p>
            <a:pPr marL="0" indent="0">
              <a:buNone/>
            </a:pPr>
            <a:r>
              <a:rPr lang="en-US" dirty="0">
                <a:hlinkClick r:id="rId2"/>
              </a:rPr>
              <a:t>https://azstateparks.com/tombstone</a:t>
            </a:r>
            <a:r>
              <a:rPr lang="en-US" dirty="0"/>
              <a:t> or  </a:t>
            </a:r>
            <a:r>
              <a:rPr lang="en-US" dirty="0">
                <a:hlinkClick r:id="rId3"/>
              </a:rPr>
              <a:t>http://www.tombstoneaz.net/tombstone-court-house.html</a:t>
            </a:r>
            <a:endParaRPr lang="en-US" dirty="0"/>
          </a:p>
          <a:p>
            <a:pPr marL="0" indent="0">
              <a:buNone/>
            </a:pPr>
            <a:r>
              <a:rPr lang="en-US" dirty="0"/>
              <a:t>  This courthouse and the OK Corral location are places to visit in Tombstone if you are interested in a learning about a wilder side of Arizona history from the 1880s when gun fighting was a way to solve conflicts.  This courthouse held many historic trials including the trial of Wyatt Earp for the shoot out that took place at the OK Corral.  If you were found guilty here, you would be transferred to the Yuma Territorial Prison.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7334" y="3132086"/>
            <a:ext cx="2580266" cy="190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63479" y="3830581"/>
            <a:ext cx="613050" cy="584775"/>
          </a:xfrm>
          <a:prstGeom prst="rect">
            <a:avLst/>
          </a:prstGeom>
          <a:noFill/>
        </p:spPr>
        <p:txBody>
          <a:bodyPr wrap="square" rtlCol="0">
            <a:spAutoFit/>
          </a:bodyPr>
          <a:lstStyle/>
          <a:p>
            <a:r>
              <a:rPr lang="en-US" sz="800" dirty="0"/>
              <a:t>https://tombstoneweb.com/history/</a:t>
            </a: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18166" y="3275515"/>
            <a:ext cx="28575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47800" y="4951915"/>
            <a:ext cx="1752600" cy="215444"/>
          </a:xfrm>
          <a:prstGeom prst="rect">
            <a:avLst/>
          </a:prstGeom>
        </p:spPr>
        <p:txBody>
          <a:bodyPr wrap="square">
            <a:spAutoFit/>
          </a:bodyPr>
          <a:lstStyle/>
          <a:p>
            <a:r>
              <a:rPr lang="en-US" sz="800" dirty="0"/>
              <a:t>https://tombstoneweb.com/history</a:t>
            </a: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29200" y="1544078"/>
            <a:ext cx="26289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47800" y="1524001"/>
            <a:ext cx="3009900" cy="1976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5569" y="2103345"/>
            <a:ext cx="990600" cy="707886"/>
          </a:xfrm>
          <a:prstGeom prst="rect">
            <a:avLst/>
          </a:prstGeom>
        </p:spPr>
        <p:txBody>
          <a:bodyPr wrap="square">
            <a:spAutoFit/>
          </a:bodyPr>
          <a:lstStyle/>
          <a:p>
            <a:r>
              <a:rPr lang="en-US" sz="800" dirty="0"/>
              <a:t>https://azstateparks.com/tombstone/about-the-courthouse/park-history</a:t>
            </a:r>
          </a:p>
        </p:txBody>
      </p:sp>
    </p:spTree>
    <p:extLst>
      <p:ext uri="{BB962C8B-B14F-4D97-AF65-F5344CB8AC3E}">
        <p14:creationId xmlns:p14="http://schemas.microsoft.com/office/powerpoint/2010/main" val="146681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Three Landform Regions of Arizona </a:t>
            </a:r>
          </a:p>
        </p:txBody>
      </p:sp>
      <p:sp>
        <p:nvSpPr>
          <p:cNvPr id="2" name="Content Placeholder 1"/>
          <p:cNvSpPr>
            <a:spLocks noGrp="1"/>
          </p:cNvSpPr>
          <p:nvPr>
            <p:ph sz="quarter" idx="1"/>
          </p:nvPr>
        </p:nvSpPr>
        <p:spPr/>
        <p:txBody>
          <a:bodyPr>
            <a:normAutofit/>
          </a:bodyPr>
          <a:lstStyle/>
          <a:p>
            <a:r>
              <a:rPr lang="en-US" sz="4400" dirty="0"/>
              <a:t>Plateau Region </a:t>
            </a:r>
          </a:p>
          <a:p>
            <a:r>
              <a:rPr lang="en-US" sz="4400" dirty="0"/>
              <a:t>Mountain Region </a:t>
            </a:r>
          </a:p>
          <a:p>
            <a:r>
              <a:rPr lang="en-US" sz="4400" dirty="0"/>
              <a:t>Desert Region </a:t>
            </a:r>
          </a:p>
        </p:txBody>
      </p:sp>
    </p:spTree>
    <p:extLst>
      <p:ext uri="{BB962C8B-B14F-4D97-AF65-F5344CB8AC3E}">
        <p14:creationId xmlns:p14="http://schemas.microsoft.com/office/powerpoint/2010/main" val="311244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D-5 Papago Park </a:t>
            </a:r>
          </a:p>
        </p:txBody>
      </p:sp>
      <p:sp>
        <p:nvSpPr>
          <p:cNvPr id="3" name="Content Placeholder 2"/>
          <p:cNvSpPr>
            <a:spLocks noGrp="1"/>
          </p:cNvSpPr>
          <p:nvPr>
            <p:ph sz="quarter" idx="1"/>
          </p:nvPr>
        </p:nvSpPr>
        <p:spPr>
          <a:xfrm>
            <a:off x="457200" y="5334000"/>
            <a:ext cx="8153400" cy="1219200"/>
          </a:xfrm>
        </p:spPr>
        <p:txBody>
          <a:bodyPr>
            <a:normAutofit fontScale="62500" lnSpcReduction="20000"/>
          </a:bodyPr>
          <a:lstStyle/>
          <a:p>
            <a:r>
              <a:rPr lang="en-US" dirty="0"/>
              <a:t>Papago Park is located between Phoenix and Tempe, Arizona.  Today it provides trails and recreation facilities to residents of the two cities.  It also hosts a golf course, a sports complex, the Desert Botanical Garden and the Phoenix Zoo.  It was the location of a prisoner of war camp during World War I and World War II.  A few acres adjacent to the current park are still used by the US military.    </a:t>
            </a:r>
          </a:p>
        </p:txBody>
      </p:sp>
      <p:pic>
        <p:nvPicPr>
          <p:cNvPr id="9218" name="Picture 2" descr="C:\Users\schoolwok\Pictures\Geography Lesson\papago trail with mounta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599" y="2027774"/>
            <a:ext cx="4001901" cy="300142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schoolwok\Pictures\Geography Lesson\papago park bould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20574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62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B-6 Poston Memorial </a:t>
            </a:r>
          </a:p>
        </p:txBody>
      </p:sp>
      <p:sp>
        <p:nvSpPr>
          <p:cNvPr id="3" name="Content Placeholder 2"/>
          <p:cNvSpPr>
            <a:spLocks noGrp="1"/>
          </p:cNvSpPr>
          <p:nvPr>
            <p:ph sz="quarter" idx="1"/>
          </p:nvPr>
        </p:nvSpPr>
        <p:spPr>
          <a:xfrm>
            <a:off x="304800" y="1600200"/>
            <a:ext cx="4648200" cy="4800600"/>
          </a:xfrm>
        </p:spPr>
        <p:txBody>
          <a:bodyPr>
            <a:normAutofit fontScale="92500" lnSpcReduction="20000"/>
          </a:bodyPr>
          <a:lstStyle/>
          <a:p>
            <a:r>
              <a:rPr lang="en-US" sz="2000" dirty="0"/>
              <a:t>Executive Order 9066 changed the lives of people living in the United States of America with Japanese ancestry during World War II by creating internment camps throughout the Southwest.  Arizona was a designated location for internment camps in 1942.  The camp located in Poston  had a population that reached over 17,000 people during World War II.  The internment camp was closed in 1945 when the war ended.  The buildings from the camp are in ruins today but the memorial monument was created in 1992 to remind people of the hardships faced by the people Japanese ancestry who faced racial prejudice and wartime indignities. </a:t>
            </a:r>
          </a:p>
          <a:p>
            <a:r>
              <a:rPr lang="en-US" sz="1600" dirty="0">
                <a:hlinkClick r:id="rId2"/>
              </a:rPr>
              <a:t>https://www.azcentral.com/story/travel/local/history/2015/04/24/arizonas-military-history-poston-memorial-monument/26201191/</a:t>
            </a:r>
            <a:endParaRPr lang="en-US" sz="1600" dirty="0"/>
          </a:p>
        </p:txBody>
      </p:sp>
      <p:pic>
        <p:nvPicPr>
          <p:cNvPr id="18434" name="Picture 2" descr="C:\Users\schoolwok\Pictures\Geography Lesson\poston memoria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1600200"/>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82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B-7 Powerhouse Route 66 Museum </a:t>
            </a:r>
          </a:p>
        </p:txBody>
      </p:sp>
      <p:sp>
        <p:nvSpPr>
          <p:cNvPr id="3" name="Content Placeholder 2"/>
          <p:cNvSpPr>
            <a:spLocks noGrp="1"/>
          </p:cNvSpPr>
          <p:nvPr>
            <p:ph sz="quarter" idx="1"/>
          </p:nvPr>
        </p:nvSpPr>
        <p:spPr>
          <a:xfrm>
            <a:off x="609600" y="5867400"/>
            <a:ext cx="8001000" cy="762000"/>
          </a:xfrm>
        </p:spPr>
        <p:txBody>
          <a:bodyPr>
            <a:normAutofit fontScale="62500" lnSpcReduction="20000"/>
          </a:bodyPr>
          <a:lstStyle/>
          <a:p>
            <a:r>
              <a:rPr lang="en-US" dirty="0"/>
              <a:t>This museum located in Kingman, Arizona hosts exhibits about the impact of Route 66 and transportation in northern Arizona.  The latest exhibit shows electric cars and ideas about cars of the future.   </a:t>
            </a: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8200" y="1689100"/>
            <a:ext cx="295275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1625600"/>
            <a:ext cx="3048000"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65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D-5 Pueblo Grande</a:t>
            </a:r>
          </a:p>
        </p:txBody>
      </p:sp>
      <p:sp>
        <p:nvSpPr>
          <p:cNvPr id="3" name="Content Placeholder 2"/>
          <p:cNvSpPr>
            <a:spLocks noGrp="1"/>
          </p:cNvSpPr>
          <p:nvPr>
            <p:ph sz="quarter" idx="1"/>
          </p:nvPr>
        </p:nvSpPr>
        <p:spPr>
          <a:xfrm>
            <a:off x="612648" y="5410200"/>
            <a:ext cx="8153400" cy="1219200"/>
          </a:xfrm>
        </p:spPr>
        <p:txBody>
          <a:bodyPr>
            <a:normAutofit fontScale="77500" lnSpcReduction="20000"/>
          </a:bodyPr>
          <a:lstStyle/>
          <a:p>
            <a:r>
              <a:rPr lang="en-US" dirty="0"/>
              <a:t>This site shows the foundations of dwellings in a Hohokam village.  The village supported approximately 1000 people .  Only a few outlines of buildings can be seen today at the site.  This area near the Salt River supported a very active Hohokam community. </a:t>
            </a:r>
          </a:p>
        </p:txBody>
      </p:sp>
      <p:pic>
        <p:nvPicPr>
          <p:cNvPr id="25602" name="Picture 2" descr="E:\Pueblo Grande Museum - Phoenix AZ\DSC_10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1600200"/>
            <a:ext cx="5562600"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00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F-3 San Xavier del Bac Mission </a:t>
            </a:r>
          </a:p>
        </p:txBody>
      </p:sp>
      <p:sp>
        <p:nvSpPr>
          <p:cNvPr id="3" name="Content Placeholder 2"/>
          <p:cNvSpPr>
            <a:spLocks noGrp="1"/>
          </p:cNvSpPr>
          <p:nvPr>
            <p:ph sz="quarter" idx="1"/>
          </p:nvPr>
        </p:nvSpPr>
        <p:spPr>
          <a:xfrm>
            <a:off x="612648" y="5257800"/>
            <a:ext cx="8153400" cy="1371600"/>
          </a:xfrm>
        </p:spPr>
        <p:txBody>
          <a:bodyPr>
            <a:normAutofit fontScale="62500" lnSpcReduction="20000"/>
          </a:bodyPr>
          <a:lstStyle/>
          <a:p>
            <a:r>
              <a:rPr lang="en-US" dirty="0"/>
              <a:t>This Spanish style mission was completed in 1797.  It represents the expansion of missionary work in southern Arizona.  Different groups have lived and visited the site including priests from all parts of Europe, American pioneers, Native Americans, and settlers from Mexico.  You can visit this historic site today. </a:t>
            </a:r>
          </a:p>
          <a:p>
            <a:r>
              <a:rPr lang="en-US" sz="1600" dirty="0"/>
              <a:t>https://www.nps.gov/tuma/learn/historyculture/san-xavier-del-bac.htm   </a:t>
            </a:r>
          </a:p>
        </p:txBody>
      </p:sp>
      <p:pic>
        <p:nvPicPr>
          <p:cNvPr id="2050" name="Picture 2" descr="E:\Tucson Green Valley Tumacacori AZ\DSC_082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9800" y="1600200"/>
            <a:ext cx="5257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2698402"/>
            <a:ext cx="1447800" cy="461665"/>
          </a:xfrm>
          <a:prstGeom prst="rect">
            <a:avLst/>
          </a:prstGeom>
        </p:spPr>
        <p:txBody>
          <a:bodyPr wrap="square">
            <a:spAutoFit/>
          </a:bodyPr>
          <a:lstStyle/>
          <a:p>
            <a:r>
              <a:rPr lang="en-US" sz="800" dirty="0"/>
              <a:t>https://www.nps.gov/tuma/learn/historyculture/san-xavier-del-bac.htm </a:t>
            </a:r>
          </a:p>
        </p:txBody>
      </p:sp>
    </p:spTree>
    <p:extLst>
      <p:ext uri="{BB962C8B-B14F-4D97-AF65-F5344CB8AC3E}">
        <p14:creationId xmlns:p14="http://schemas.microsoft.com/office/powerpoint/2010/main" val="3389392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A-4 Territorial Prison in Yuma </a:t>
            </a:r>
          </a:p>
        </p:txBody>
      </p:sp>
      <p:sp>
        <p:nvSpPr>
          <p:cNvPr id="3" name="Content Placeholder 2"/>
          <p:cNvSpPr>
            <a:spLocks noGrp="1"/>
          </p:cNvSpPr>
          <p:nvPr>
            <p:ph sz="quarter" idx="1"/>
          </p:nvPr>
        </p:nvSpPr>
        <p:spPr>
          <a:xfrm>
            <a:off x="609600" y="5943600"/>
            <a:ext cx="8153400" cy="685800"/>
          </a:xfrm>
        </p:spPr>
        <p:txBody>
          <a:bodyPr>
            <a:normAutofit fontScale="77500" lnSpcReduction="20000"/>
          </a:bodyPr>
          <a:lstStyle/>
          <a:p>
            <a:r>
              <a:rPr lang="en-US" dirty="0"/>
              <a:t>If you broke the law about 1900, you could find yourself behind bars in this territorial prison located in Yuma. </a:t>
            </a:r>
          </a:p>
        </p:txBody>
      </p:sp>
      <p:pic>
        <p:nvPicPr>
          <p:cNvPr id="32770" name="Picture 2" descr="E:\Territorial Prison - Yuma AZ\DSC_019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6400" y="1600200"/>
            <a:ext cx="6172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0387" y="5410200"/>
            <a:ext cx="9382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18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A-4 Territorial Prison in Yuma </a:t>
            </a:r>
          </a:p>
        </p:txBody>
      </p:sp>
      <p:sp>
        <p:nvSpPr>
          <p:cNvPr id="3" name="Content Placeholder 2"/>
          <p:cNvSpPr>
            <a:spLocks noGrp="1"/>
          </p:cNvSpPr>
          <p:nvPr>
            <p:ph sz="quarter" idx="1"/>
          </p:nvPr>
        </p:nvSpPr>
        <p:spPr>
          <a:xfrm>
            <a:off x="228600" y="5410200"/>
            <a:ext cx="4572000" cy="1295400"/>
          </a:xfrm>
        </p:spPr>
        <p:txBody>
          <a:bodyPr>
            <a:noAutofit/>
          </a:bodyPr>
          <a:lstStyle/>
          <a:p>
            <a:pPr marL="0" indent="0">
              <a:buNone/>
            </a:pPr>
            <a:r>
              <a:rPr lang="en-US" sz="2000" dirty="0"/>
              <a:t>Here are some images of the prisoner’s cells.  If a prisoner had a serious violation then he or she might be placed in the dark cell.  Prison life was very difficult. </a:t>
            </a:r>
          </a:p>
        </p:txBody>
      </p:sp>
      <p:pic>
        <p:nvPicPr>
          <p:cNvPr id="33794" name="Picture 2" descr="E:\Territorial Prison - Yuma AZ\DSC_02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1066800"/>
            <a:ext cx="3825000" cy="57375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E:\Territorial Prison - Yuma AZ\DSC_019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 y="1524000"/>
            <a:ext cx="2590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73525" y="6572524"/>
            <a:ext cx="9334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5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D-5 </a:t>
            </a:r>
            <a:r>
              <a:rPr lang="en-US" dirty="0" err="1"/>
              <a:t>Tovrea</a:t>
            </a:r>
            <a:r>
              <a:rPr lang="en-US" dirty="0"/>
              <a:t> Castle</a:t>
            </a:r>
          </a:p>
        </p:txBody>
      </p:sp>
      <p:sp>
        <p:nvSpPr>
          <p:cNvPr id="3" name="Content Placeholder 2"/>
          <p:cNvSpPr>
            <a:spLocks noGrp="1"/>
          </p:cNvSpPr>
          <p:nvPr>
            <p:ph sz="quarter" idx="1"/>
          </p:nvPr>
        </p:nvSpPr>
        <p:spPr>
          <a:xfrm>
            <a:off x="612648" y="1600200"/>
            <a:ext cx="3730752" cy="4495800"/>
          </a:xfrm>
        </p:spPr>
        <p:txBody>
          <a:bodyPr>
            <a:normAutofit fontScale="92500" lnSpcReduction="20000"/>
          </a:bodyPr>
          <a:lstStyle/>
          <a:p>
            <a:r>
              <a:rPr lang="en-US" dirty="0"/>
              <a:t>This house might look like the layers of a birthday cake from a distance but it hides so much more inside. This castle was built in the 1920s as part of a hotel.  It also served several families as their home.  The city of Phoenix owns the building and the land today.    </a:t>
            </a:r>
          </a:p>
        </p:txBody>
      </p:sp>
      <p:pic>
        <p:nvPicPr>
          <p:cNvPr id="34818" name="Picture 2" descr="E:\Tovrea Castle - Phoenix AZ\DSC_026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1219200"/>
            <a:ext cx="3556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1219200"/>
            <a:ext cx="9334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287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D-5 Tovrea</a:t>
            </a:r>
            <a:r>
              <a:rPr lang="en-US" dirty="0"/>
              <a:t> Castle</a:t>
            </a:r>
          </a:p>
        </p:txBody>
      </p:sp>
      <p:sp>
        <p:nvSpPr>
          <p:cNvPr id="3" name="Content Placeholder 2"/>
          <p:cNvSpPr>
            <a:spLocks noGrp="1"/>
          </p:cNvSpPr>
          <p:nvPr>
            <p:ph sz="quarter" idx="1"/>
          </p:nvPr>
        </p:nvSpPr>
        <p:spPr>
          <a:xfrm>
            <a:off x="612648" y="5638800"/>
            <a:ext cx="8153400" cy="914400"/>
          </a:xfrm>
        </p:spPr>
        <p:txBody>
          <a:bodyPr>
            <a:normAutofit fontScale="77500" lnSpcReduction="20000"/>
          </a:bodyPr>
          <a:lstStyle/>
          <a:p>
            <a:r>
              <a:rPr lang="en-US" dirty="0"/>
              <a:t>This building is set on a hilltop in Phoenix.  It is surrounded by planned gardens. It can be seen from a distance and it inspires people to think about the opportunities available in Phoenix.</a:t>
            </a:r>
          </a:p>
        </p:txBody>
      </p:sp>
      <p:pic>
        <p:nvPicPr>
          <p:cNvPr id="35842" name="Picture 2" descr="E:\Tovrea Castle - Phoenix AZ\DSC_038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1660800"/>
            <a:ext cx="58293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48450" y="1660800"/>
            <a:ext cx="93345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77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Photography Credits</a:t>
            </a:r>
          </a:p>
        </p:txBody>
      </p:sp>
      <p:sp>
        <p:nvSpPr>
          <p:cNvPr id="3" name="Content Placeholder 2"/>
          <p:cNvSpPr>
            <a:spLocks noGrp="1"/>
          </p:cNvSpPr>
          <p:nvPr>
            <p:ph sz="quarter" idx="1"/>
          </p:nvPr>
        </p:nvSpPr>
        <p:spPr>
          <a:xfrm>
            <a:off x="612648" y="1600200"/>
            <a:ext cx="8153400" cy="4800600"/>
          </a:xfrm>
        </p:spPr>
        <p:txBody>
          <a:bodyPr>
            <a:normAutofit/>
          </a:bodyPr>
          <a:lstStyle/>
          <a:p>
            <a:r>
              <a:rPr lang="en-US" dirty="0"/>
              <a:t>Colleen Miller holds the copyright to most of the photographs used in this presentation.</a:t>
            </a:r>
          </a:p>
          <a:p>
            <a:r>
              <a:rPr lang="en-US" dirty="0"/>
              <a:t>She and I have travelled to many of these places together.  I am always amazed by her creativity and use of her cameras.   </a:t>
            </a:r>
          </a:p>
          <a:p>
            <a:r>
              <a:rPr lang="en-US" dirty="0"/>
              <a:t>Fortunately, she has a large collection of amazing photos for locations throughout the state of Arizona.</a:t>
            </a:r>
          </a:p>
          <a:p>
            <a:r>
              <a:rPr lang="en-US" dirty="0"/>
              <a:t>She has allowed me to use the photos for educational purposes with this lesson.  </a:t>
            </a:r>
          </a:p>
        </p:txBody>
      </p:sp>
    </p:spTree>
    <p:extLst>
      <p:ext uri="{BB962C8B-B14F-4D97-AF65-F5344CB8AC3E}">
        <p14:creationId xmlns:p14="http://schemas.microsoft.com/office/powerpoint/2010/main" val="277652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fontScale="90000"/>
          </a:bodyPr>
          <a:lstStyle/>
          <a:p>
            <a:br>
              <a:rPr lang="en-US" sz="6000" dirty="0"/>
            </a:br>
            <a:r>
              <a:rPr lang="en-US" sz="6000" dirty="0"/>
              <a:t>Desert Region </a:t>
            </a:r>
            <a:br>
              <a:rPr lang="en-US" dirty="0"/>
            </a:br>
            <a:endParaRPr lang="en-US" dirty="0"/>
          </a:p>
        </p:txBody>
      </p:sp>
      <p:sp>
        <p:nvSpPr>
          <p:cNvPr id="3" name="Content Placeholder 2"/>
          <p:cNvSpPr>
            <a:spLocks noGrp="1"/>
          </p:cNvSpPr>
          <p:nvPr>
            <p:ph sz="quarter" idx="1"/>
          </p:nvPr>
        </p:nvSpPr>
        <p:spPr>
          <a:xfrm>
            <a:off x="381000" y="1600200"/>
            <a:ext cx="8385048" cy="4648200"/>
          </a:xfrm>
        </p:spPr>
        <p:txBody>
          <a:bodyPr>
            <a:noAutofit/>
          </a:bodyPr>
          <a:lstStyle/>
          <a:p>
            <a:r>
              <a:rPr lang="en-US" sz="2200" dirty="0"/>
              <a:t>The desert region is in the southwestern part of Arizona. This region is also called the Sonoran Desert and this desert goes all the way into Mexico. There are many flat valleys bordered by mountains. Some of the valleys in this region are fertile and are used for farming. The problem is there is very little rainfall in this region. The weather is hot and the summers are very long. Most of Arizona's people live in this part of the state. Palo Verde is the state tree. Palo Verde, which means green stick, grows in this region. There are also many cacti in this area. One of the biggest is the saguaro, looking like a giant guarding the desert. There are many animals in this region. Some of them are jackrabbits, coyotes, </a:t>
            </a:r>
            <a:r>
              <a:rPr lang="en-US" sz="2200" dirty="0" err="1"/>
              <a:t>javelina</a:t>
            </a:r>
            <a:r>
              <a:rPr lang="en-US" sz="2200" dirty="0"/>
              <a:t>, and various types of reptiles.</a:t>
            </a:r>
          </a:p>
        </p:txBody>
      </p:sp>
      <p:sp>
        <p:nvSpPr>
          <p:cNvPr id="4" name="TextBox 3"/>
          <p:cNvSpPr txBox="1"/>
          <p:nvPr/>
        </p:nvSpPr>
        <p:spPr>
          <a:xfrm>
            <a:off x="914400" y="6324600"/>
            <a:ext cx="6553200" cy="307777"/>
          </a:xfrm>
          <a:prstGeom prst="rect">
            <a:avLst/>
          </a:prstGeom>
          <a:noFill/>
        </p:spPr>
        <p:txBody>
          <a:bodyPr wrap="square" rtlCol="0">
            <a:spAutoFit/>
          </a:bodyPr>
          <a:lstStyle/>
          <a:p>
            <a:r>
              <a:rPr lang="en-US" sz="1400" dirty="0"/>
              <a:t>https://geoalliance.asu.edu/sites/default/files/LessonFiles/Wood/WoodStateS.pdf</a:t>
            </a:r>
          </a:p>
        </p:txBody>
      </p:sp>
    </p:spTree>
    <p:extLst>
      <p:ext uri="{BB962C8B-B14F-4D97-AF65-F5344CB8AC3E}">
        <p14:creationId xmlns:p14="http://schemas.microsoft.com/office/powerpoint/2010/main" val="3752259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Questions?</a:t>
            </a:r>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89623" y="2190236"/>
            <a:ext cx="6001777" cy="33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421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 </a:t>
            </a:r>
          </a:p>
        </p:txBody>
      </p:sp>
      <p:sp>
        <p:nvSpPr>
          <p:cNvPr id="3" name="Content Placeholder 2"/>
          <p:cNvSpPr>
            <a:spLocks noGrp="1"/>
          </p:cNvSpPr>
          <p:nvPr>
            <p:ph sz="quarter" idx="1"/>
          </p:nvPr>
        </p:nvSpPr>
        <p:spPr/>
        <p:txBody>
          <a:bodyPr/>
          <a:lstStyle/>
          <a:p>
            <a:pPr marL="0" indent="0">
              <a:buNone/>
            </a:pPr>
            <a:r>
              <a:rPr lang="en-US" dirty="0"/>
              <a:t>Sheila O’Connor </a:t>
            </a:r>
          </a:p>
          <a:p>
            <a:pPr marL="0" indent="0">
              <a:buNone/>
            </a:pPr>
            <a:r>
              <a:rPr lang="en-US" dirty="0"/>
              <a:t>Isaac Middle School </a:t>
            </a:r>
          </a:p>
          <a:p>
            <a:pPr marL="0" indent="0">
              <a:buNone/>
            </a:pPr>
            <a:r>
              <a:rPr lang="en-US" dirty="0"/>
              <a:t>602-455-6800</a:t>
            </a:r>
          </a:p>
          <a:p>
            <a:pPr marL="0" indent="0">
              <a:buNone/>
            </a:pPr>
            <a:r>
              <a:rPr lang="en-US" dirty="0">
                <a:hlinkClick r:id="rId2"/>
              </a:rPr>
              <a:t>saoconnor@isaacschools.org</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9308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Desert Region </a:t>
            </a:r>
          </a:p>
        </p:txBody>
      </p:sp>
      <p:pic>
        <p:nvPicPr>
          <p:cNvPr id="3074" name="Picture 2"/>
          <p:cNvPicPr>
            <a:picLocks noGrp="1" noChangeAspect="1" noChangeArrowheads="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bwMode="auto">
          <a:xfrm>
            <a:off x="6096000" y="4950396"/>
            <a:ext cx="2923520" cy="1656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87530" y="1828800"/>
            <a:ext cx="2309813" cy="346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4419600"/>
            <a:ext cx="2971800" cy="222885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4600" y="1600200"/>
            <a:ext cx="2038350" cy="2717800"/>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46" y="1689100"/>
            <a:ext cx="3505200" cy="2628900"/>
          </a:xfrm>
          <a:prstGeom prst="rect">
            <a:avLst/>
          </a:prstGeom>
        </p:spPr>
      </p:pic>
    </p:spTree>
    <p:extLst>
      <p:ext uri="{BB962C8B-B14F-4D97-AF65-F5344CB8AC3E}">
        <p14:creationId xmlns:p14="http://schemas.microsoft.com/office/powerpoint/2010/main" val="125069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A-7 Arizona Medal of Honor Memorial</a:t>
            </a:r>
          </a:p>
        </p:txBody>
      </p:sp>
      <p:sp>
        <p:nvSpPr>
          <p:cNvPr id="3" name="Content Placeholder 2"/>
          <p:cNvSpPr>
            <a:spLocks noGrp="1"/>
          </p:cNvSpPr>
          <p:nvPr>
            <p:ph sz="quarter" idx="1"/>
          </p:nvPr>
        </p:nvSpPr>
        <p:spPr>
          <a:xfrm>
            <a:off x="304800" y="4876800"/>
            <a:ext cx="8610600" cy="1828800"/>
          </a:xfrm>
        </p:spPr>
        <p:txBody>
          <a:bodyPr>
            <a:normAutofit fontScale="25000" lnSpcReduction="20000"/>
          </a:bodyPr>
          <a:lstStyle/>
          <a:p>
            <a:r>
              <a:rPr lang="en-US" sz="8000" dirty="0"/>
              <a:t>This site is located near Bullhead City in the Arizona Veterans Memorial Park.  It recognizes Arizonans who have received a medal of honor from the United States military. The medal of honor is the highest military decoration awarded by the United States Armed Forces to those who distinguish themselves” … conspicuously by gallantry and intrepidity at the risk of their lives above and beyond the call of duty while engaged in action against an enemy of the United States…"</a:t>
            </a:r>
            <a:br>
              <a:rPr lang="en-US" dirty="0"/>
            </a:br>
            <a:endParaRPr lang="en-US" dirty="0"/>
          </a:p>
        </p:txBody>
      </p:sp>
      <p:pic>
        <p:nvPicPr>
          <p:cNvPr id="215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9300" y="1752600"/>
            <a:ext cx="38608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24373" y="1804889"/>
            <a:ext cx="3804920" cy="285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11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F-5 </a:t>
            </a:r>
            <a:r>
              <a:rPr lang="en-US" dirty="0" err="1"/>
              <a:t>Besh</a:t>
            </a:r>
            <a:r>
              <a:rPr lang="en-US" dirty="0"/>
              <a:t>-Ba-</a:t>
            </a:r>
            <a:r>
              <a:rPr lang="en-US" dirty="0" err="1"/>
              <a:t>Gowah</a:t>
            </a:r>
            <a:r>
              <a:rPr lang="en-US" dirty="0"/>
              <a:t> </a:t>
            </a:r>
          </a:p>
        </p:txBody>
      </p:sp>
      <p:sp>
        <p:nvSpPr>
          <p:cNvPr id="3" name="Content Placeholder 2"/>
          <p:cNvSpPr>
            <a:spLocks noGrp="1"/>
          </p:cNvSpPr>
          <p:nvPr>
            <p:ph sz="quarter" idx="1"/>
          </p:nvPr>
        </p:nvSpPr>
        <p:spPr>
          <a:xfrm>
            <a:off x="381000" y="4495800"/>
            <a:ext cx="8575200" cy="2209800"/>
          </a:xfrm>
        </p:spPr>
        <p:txBody>
          <a:bodyPr>
            <a:normAutofit fontScale="47500" lnSpcReduction="20000"/>
          </a:bodyPr>
          <a:lstStyle/>
          <a:p>
            <a:r>
              <a:rPr lang="en-US" sz="4200" dirty="0" err="1"/>
              <a:t>Besh</a:t>
            </a:r>
            <a:r>
              <a:rPr lang="en-US" sz="4200" dirty="0"/>
              <a:t>-Ba-</a:t>
            </a:r>
            <a:r>
              <a:rPr lang="en-US" sz="4200" dirty="0" err="1"/>
              <a:t>Gowah</a:t>
            </a:r>
            <a:r>
              <a:rPr lang="en-US" sz="4200" dirty="0"/>
              <a:t> is located in Globe, Arizona.  It represents the architecture of the Salado people.    In this structure, there were 200 interconnected rooms with a second story centered around several plazas for markets.   This structures were built over a long period of time.  Some archaeologists estimate that the Salado people added to the community structures for 200 years. This community was prosperous in the 1300s and the completion of </a:t>
            </a:r>
            <a:r>
              <a:rPr lang="en-US" sz="4200" dirty="0" err="1"/>
              <a:t>Besh</a:t>
            </a:r>
            <a:r>
              <a:rPr lang="en-US" sz="4200" dirty="0"/>
              <a:t>-Ba-</a:t>
            </a:r>
            <a:r>
              <a:rPr lang="en-US" sz="4200" dirty="0" err="1"/>
              <a:t>Gowah</a:t>
            </a:r>
            <a:r>
              <a:rPr lang="en-US" sz="4200" dirty="0"/>
              <a:t> is estimated to be around 1400 AD. </a:t>
            </a:r>
            <a:endParaRPr lang="en-US" sz="3600" dirty="0"/>
          </a:p>
          <a:p>
            <a:r>
              <a:rPr lang="en-US" dirty="0">
                <a:hlinkClick r:id="rId2"/>
              </a:rPr>
              <a:t>http://www.globeaz.gov/visitors/besh-ba-gowah</a:t>
            </a:r>
            <a:r>
              <a:rPr lang="en-US" dirty="0"/>
              <a:t>        </a:t>
            </a:r>
            <a:r>
              <a:rPr lang="en-US" dirty="0">
                <a:hlinkClick r:id="rId3"/>
              </a:rPr>
              <a:t>http://azruins.com/besh-ba-gowah-archaeological-park/</a:t>
            </a:r>
            <a:r>
              <a:rPr lang="en-US" dirty="0"/>
              <a:t> </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09800" y="1557337"/>
            <a:ext cx="38100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77000" y="2901135"/>
            <a:ext cx="2479200" cy="215444"/>
          </a:xfrm>
          <a:prstGeom prst="rect">
            <a:avLst/>
          </a:prstGeom>
        </p:spPr>
        <p:txBody>
          <a:bodyPr wrap="square">
            <a:spAutoFit/>
          </a:bodyPr>
          <a:lstStyle/>
          <a:p>
            <a:r>
              <a:rPr lang="en-US" sz="800" dirty="0">
                <a:hlinkClick r:id="rId5"/>
              </a:rPr>
              <a:t>http://www.discovergila.com/Besh-Ba-Gowah.php</a:t>
            </a:r>
            <a:r>
              <a:rPr lang="en-US" sz="800" dirty="0"/>
              <a:t> </a:t>
            </a:r>
          </a:p>
        </p:txBody>
      </p:sp>
    </p:spTree>
    <p:extLst>
      <p:ext uri="{BB962C8B-B14F-4D97-AF65-F5344CB8AC3E}">
        <p14:creationId xmlns:p14="http://schemas.microsoft.com/office/powerpoint/2010/main" val="38305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B-6 Bill Williams River</a:t>
            </a:r>
          </a:p>
        </p:txBody>
      </p:sp>
      <p:sp>
        <p:nvSpPr>
          <p:cNvPr id="3" name="Content Placeholder 2"/>
          <p:cNvSpPr>
            <a:spLocks noGrp="1"/>
          </p:cNvSpPr>
          <p:nvPr>
            <p:ph sz="quarter" idx="1"/>
          </p:nvPr>
        </p:nvSpPr>
        <p:spPr>
          <a:xfrm>
            <a:off x="228600" y="1621715"/>
            <a:ext cx="3505200" cy="5029200"/>
          </a:xfrm>
        </p:spPr>
        <p:txBody>
          <a:bodyPr>
            <a:noAutofit/>
          </a:bodyPr>
          <a:lstStyle/>
          <a:p>
            <a:pPr marL="0" indent="0">
              <a:buNone/>
            </a:pPr>
            <a:r>
              <a:rPr lang="en-US" sz="2000" dirty="0"/>
              <a:t>The Bill Williams River near Parker Arizona provides a natural recreation area and wildlife refuge for the western part of the state.   The Bill Williams River feeds into the Colorado River.  The National Wildlife Refuge protects the wildlife, birds, and fish in this area. Over 400 different species use this area as their home in the desert. It contains one of the largest remaining native cottonwood and willow forests along the Colorado River. </a:t>
            </a:r>
          </a:p>
          <a:p>
            <a:r>
              <a:rPr lang="en-US" sz="1000" dirty="0">
                <a:hlinkClick r:id="rId2"/>
              </a:rPr>
              <a:t>https://www.fws.gov/refuge/bill_williams_river/</a:t>
            </a:r>
            <a:r>
              <a:rPr lang="en-US" sz="1000" dirty="0"/>
              <a:t> </a:t>
            </a:r>
          </a:p>
        </p:txBody>
      </p:sp>
      <p:pic>
        <p:nvPicPr>
          <p:cNvPr id="12290" name="Picture 2" descr="C:\Users\schoolwok\Pictures\Geography Lesson\colorado river near park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9248" y="160020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03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B-8 Chloride, Arizona</a:t>
            </a:r>
          </a:p>
        </p:txBody>
      </p:sp>
      <p:sp>
        <p:nvSpPr>
          <p:cNvPr id="3" name="Content Placeholder 2"/>
          <p:cNvSpPr>
            <a:spLocks noGrp="1"/>
          </p:cNvSpPr>
          <p:nvPr>
            <p:ph sz="quarter" idx="1"/>
          </p:nvPr>
        </p:nvSpPr>
        <p:spPr>
          <a:xfrm>
            <a:off x="228600" y="1600200"/>
            <a:ext cx="3889248" cy="4495800"/>
          </a:xfrm>
        </p:spPr>
        <p:txBody>
          <a:bodyPr>
            <a:noAutofit/>
          </a:bodyPr>
          <a:lstStyle/>
          <a:p>
            <a:pPr marL="0" indent="0">
              <a:buNone/>
            </a:pPr>
            <a:r>
              <a:rPr lang="en-US" sz="2000" dirty="0"/>
              <a:t>Do ghost towns exist in Arizona? Chloride is an example of a mining town that has not seen a lot of mining or visitors in many years.  Sometimes, people call it a ghost town. The town’s population is about 150 people today.  During the mining boom there were over 5,000 people living there. Here are some photos to show an old school house and some images of the Mohave Desert that miners would have crossed to get to the </a:t>
            </a:r>
            <a:r>
              <a:rPr lang="en-US" sz="2000" dirty="0" err="1"/>
              <a:t>Cerbat</a:t>
            </a:r>
            <a:r>
              <a:rPr lang="en-US" sz="2000" dirty="0"/>
              <a:t> Mountains where the silver, lead, gold, turquoise, and zinc could be found.</a:t>
            </a:r>
          </a:p>
        </p:txBody>
      </p:sp>
      <p:pic>
        <p:nvPicPr>
          <p:cNvPr id="7171" name="Picture 3" descr="C:\Users\schoolwok\Pictures\Geography Lesson\mojave desert near chlorid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7848" y="1600200"/>
            <a:ext cx="4648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9387EB-7067-174F-B9D8-AB4E4D7A10F4}"/>
              </a:ext>
            </a:extLst>
          </p:cNvPr>
          <p:cNvSpPr txBox="1"/>
          <p:nvPr/>
        </p:nvSpPr>
        <p:spPr>
          <a:xfrm>
            <a:off x="4267200" y="6381386"/>
            <a:ext cx="3196709" cy="246221"/>
          </a:xfrm>
          <a:prstGeom prst="rect">
            <a:avLst/>
          </a:prstGeom>
          <a:noFill/>
        </p:spPr>
        <p:txBody>
          <a:bodyPr wrap="none" rtlCol="0">
            <a:spAutoFit/>
          </a:bodyPr>
          <a:lstStyle/>
          <a:p>
            <a:r>
              <a:rPr lang="en-US" sz="1000" dirty="0">
                <a:hlinkClick r:id="rId3"/>
              </a:rPr>
              <a:t>https://westernmininghistory.com/towns/arizona/chloride/</a:t>
            </a:r>
            <a:endParaRPr lang="en-US" sz="1000" dirty="0"/>
          </a:p>
        </p:txBody>
      </p:sp>
    </p:spTree>
    <p:extLst>
      <p:ext uri="{BB962C8B-B14F-4D97-AF65-F5344CB8AC3E}">
        <p14:creationId xmlns:p14="http://schemas.microsoft.com/office/powerpoint/2010/main" val="6267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A-7 Colorado River near Bullhead City</a:t>
            </a:r>
          </a:p>
        </p:txBody>
      </p:sp>
      <p:sp>
        <p:nvSpPr>
          <p:cNvPr id="3" name="Content Placeholder 2"/>
          <p:cNvSpPr>
            <a:spLocks noGrp="1"/>
          </p:cNvSpPr>
          <p:nvPr>
            <p:ph sz="quarter" idx="1"/>
          </p:nvPr>
        </p:nvSpPr>
        <p:spPr>
          <a:xfrm>
            <a:off x="612648" y="5105400"/>
            <a:ext cx="8153400" cy="838200"/>
          </a:xfrm>
        </p:spPr>
        <p:txBody>
          <a:bodyPr>
            <a:noAutofit/>
          </a:bodyPr>
          <a:lstStyle/>
          <a:p>
            <a:r>
              <a:rPr lang="en-US" sz="2000" dirty="0"/>
              <a:t>Every city that is near the Colorado River has access to water sports and water activities that many in Arizona dream about in the summer time.  Perhaps, that is why these towns receive so many tourists throughout the year.  The location near the Colorado River is significant for trade, transportation and for recreation. </a:t>
            </a:r>
          </a:p>
        </p:txBody>
      </p:sp>
      <p:pic>
        <p:nvPicPr>
          <p:cNvPr id="2048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11400" y="1600200"/>
            <a:ext cx="44704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8532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808</TotalTime>
  <Words>2056</Words>
  <Application>Microsoft Macintosh PowerPoint</Application>
  <PresentationFormat>On-screen Show (4:3)</PresentationFormat>
  <Paragraphs>113</Paragraphs>
  <Slides>31</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Tw Cen MT</vt:lpstr>
      <vt:lpstr>Wingdings</vt:lpstr>
      <vt:lpstr>Wingdings 2</vt:lpstr>
      <vt:lpstr>Median</vt:lpstr>
      <vt:lpstr>Look and Learn: Photography Study of Arizona with the Giant Map </vt:lpstr>
      <vt:lpstr>Three Landform Regions of Arizona </vt:lpstr>
      <vt:lpstr> Desert Region  </vt:lpstr>
      <vt:lpstr>Desert Region </vt:lpstr>
      <vt:lpstr>A-7 Arizona Medal of Honor Memorial</vt:lpstr>
      <vt:lpstr>F-5 Besh-Ba-Gowah </vt:lpstr>
      <vt:lpstr>B-6 Bill Williams River</vt:lpstr>
      <vt:lpstr>B-8 Chloride, Arizona</vt:lpstr>
      <vt:lpstr>A-7 Colorado River near Bullhead City</vt:lpstr>
      <vt:lpstr>B-6 Colorado River near Lake Havasu</vt:lpstr>
      <vt:lpstr>A-8 Emerald Cave on the Colorado River</vt:lpstr>
      <vt:lpstr>E-4 Florence: Historic Mining Area </vt:lpstr>
      <vt:lpstr>B-5 Hi Jolly Monument </vt:lpstr>
      <vt:lpstr>A-9 Hoover Dam</vt:lpstr>
      <vt:lpstr>D-5 Lake Pleasant</vt:lpstr>
      <vt:lpstr>D-5 Mystery Castle</vt:lpstr>
      <vt:lpstr>D-5 National Veteran’s Cemetery</vt:lpstr>
      <vt:lpstr>B-7 Oatman </vt:lpstr>
      <vt:lpstr>G-2 OK Corral and Courthouse in Tombstone </vt:lpstr>
      <vt:lpstr>D-5 Papago Park </vt:lpstr>
      <vt:lpstr>B-6 Poston Memorial </vt:lpstr>
      <vt:lpstr>B-7 Powerhouse Route 66 Museum </vt:lpstr>
      <vt:lpstr>D-5 Pueblo Grande</vt:lpstr>
      <vt:lpstr>F-3 San Xavier del Bac Mission </vt:lpstr>
      <vt:lpstr>A-4 Territorial Prison in Yuma </vt:lpstr>
      <vt:lpstr>A-4 Territorial Prison in Yuma </vt:lpstr>
      <vt:lpstr>D-5 Tovrea Castle</vt:lpstr>
      <vt:lpstr>D-5 Tovrea Castle</vt:lpstr>
      <vt:lpstr>Photography Credits</vt:lpstr>
      <vt:lpstr>Any Questions?</vt:lpstr>
      <vt:lpstr>Contact Information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 and Learn: Photography Study of Arizona</dc:title>
  <dc:creator>schoolwok</dc:creator>
  <cp:lastModifiedBy>Gale Ekiss</cp:lastModifiedBy>
  <cp:revision>90</cp:revision>
  <dcterms:created xsi:type="dcterms:W3CDTF">2018-08-16T04:59:07Z</dcterms:created>
  <dcterms:modified xsi:type="dcterms:W3CDTF">2018-09-11T20:32:04Z</dcterms:modified>
</cp:coreProperties>
</file>